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Lst>
  <p:sldSz cx="12192000" cy="6858000"/>
  <p:notesSz cx="6858000" cy="9144000"/>
  <p:defaultTex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中度样式 2 - 强调 2">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fontRef idx="minor">
          <a:srgbClr val="000000"/>
        </a:fontRef>
        <a:schemeClr val="lt1"/>
      </a:tcTxStyle>
      <a:tcStyle>
        <a:tcBdr/>
        <a:fill>
          <a:solidFill>
            <a:schemeClr val="accent2"/>
          </a:solidFill>
        </a:fill>
      </a:tcStyle>
    </a:lastCol>
    <a:firstCol>
      <a:tcTxStyle b="on">
        <a:fontRef idx="minor">
          <a:srgbClr val="000000"/>
        </a:fontRef>
        <a:schemeClr val="lt1"/>
      </a:tcTxStyle>
      <a:tcStyle>
        <a:tcBdr/>
        <a:fill>
          <a:solidFill>
            <a:schemeClr val="accent2"/>
          </a:solidFill>
        </a:fill>
      </a:tcStyle>
    </a:firstCol>
    <a:lastRow>
      <a:tcTxStyle b="on">
        <a:fontRef idx="minor">
          <a:srgbClr val="000000"/>
        </a:fontRef>
        <a:schemeClr val="lt1"/>
      </a:tcTxStyle>
      <a:tcStyle>
        <a:tcBdr>
          <a:top>
            <a:ln w="38100" cmpd="sng">
              <a:solidFill>
                <a:schemeClr val="lt1"/>
              </a:solidFill>
            </a:ln>
          </a:top>
        </a:tcBdr>
        <a:fill>
          <a:solidFill>
            <a:schemeClr val="accent2"/>
          </a:solidFill>
        </a:fill>
      </a:tcStyle>
    </a:lastRow>
    <a:firstRow>
      <a:tcTxStyle b="on">
        <a:fontRef idx="minor">
          <a:srgbClr val="000000"/>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61" autoAdjust="0"/>
    <p:restoredTop sz="94660"/>
  </p:normalViewPr>
  <p:slideViewPr>
    <p:cSldViewPr snapToGrid="0">
      <p:cViewPr varScale="1">
        <p:scale>
          <a:sx n="119" d="100"/>
          <a:sy n="119" d="100"/>
        </p:scale>
        <p:origin x="22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814001798276493E-2"/>
          <c:y val="8.9285714285714302E-2"/>
          <c:w val="0.84875767608875496"/>
          <c:h val="0.80952380952380998"/>
        </c:manualLayout>
      </c:layout>
      <c:ofPieChart>
        <c:ofPieType val="bar"/>
        <c:varyColors val="1"/>
        <c:ser>
          <c:idx val="0"/>
          <c:order val="0"/>
          <c:tx>
            <c:strRef>
              <c:f>Sheet1!$B$1</c:f>
              <c:strCache>
                <c:ptCount val="1"/>
                <c:pt idx="0">
                  <c:v>列1</c:v>
                </c:pt>
              </c:strCache>
            </c:strRef>
          </c:tx>
          <c:explosion val="3"/>
          <c:dPt>
            <c:idx val="0"/>
            <c:bubble3D val="0"/>
            <c:spPr>
              <a:solidFill>
                <a:srgbClr val="002060"/>
              </a:solidFill>
              <a:ln>
                <a:noFill/>
              </a:ln>
              <a:effectLst/>
            </c:spPr>
            <c:extLst>
              <c:ext xmlns:c16="http://schemas.microsoft.com/office/drawing/2014/chart" uri="{C3380CC4-5D6E-409C-BE32-E72D297353CC}">
                <c16:uniqueId val="{00000001-37AE-4D81-BBEF-9737492282F8}"/>
              </c:ext>
            </c:extLst>
          </c:dPt>
          <c:dPt>
            <c:idx val="1"/>
            <c:bubble3D val="0"/>
            <c:spPr>
              <a:solidFill>
                <a:srgbClr val="75BDA7"/>
              </a:solidFill>
              <a:ln>
                <a:noFill/>
              </a:ln>
              <a:effectLst/>
            </c:spPr>
            <c:extLst>
              <c:ext xmlns:c16="http://schemas.microsoft.com/office/drawing/2014/chart" uri="{C3380CC4-5D6E-409C-BE32-E72D297353CC}">
                <c16:uniqueId val="{00000003-37AE-4D81-BBEF-9737492282F8}"/>
              </c:ext>
            </c:extLst>
          </c:dPt>
          <c:dPt>
            <c:idx val="2"/>
            <c:bubble3D val="0"/>
            <c:spPr>
              <a:solidFill>
                <a:srgbClr val="88ACB0"/>
              </a:solidFill>
              <a:ln>
                <a:noFill/>
              </a:ln>
              <a:effectLst/>
            </c:spPr>
            <c:extLst>
              <c:ext xmlns:c16="http://schemas.microsoft.com/office/drawing/2014/chart" uri="{C3380CC4-5D6E-409C-BE32-E72D297353CC}">
                <c16:uniqueId val="{00000005-37AE-4D81-BBEF-9737492282F8}"/>
              </c:ext>
            </c:extLst>
          </c:dPt>
          <c:dPt>
            <c:idx val="3"/>
            <c:bubble3D val="0"/>
            <c:spPr>
              <a:solidFill>
                <a:srgbClr val="75C58A"/>
              </a:solidFill>
              <a:ln>
                <a:noFill/>
              </a:ln>
              <a:effectLst/>
            </c:spPr>
            <c:extLst>
              <c:ext xmlns:c16="http://schemas.microsoft.com/office/drawing/2014/chart" uri="{C3380CC4-5D6E-409C-BE32-E72D297353CC}">
                <c16:uniqueId val="{00000007-37AE-4D81-BBEF-9737492282F8}"/>
              </c:ext>
            </c:extLst>
          </c:dPt>
          <c:dPt>
            <c:idx val="4"/>
            <c:bubble3D val="0"/>
            <c:spPr>
              <a:solidFill>
                <a:srgbClr val="037E7C"/>
              </a:solidFill>
              <a:ln>
                <a:noFill/>
              </a:ln>
              <a:effectLst/>
            </c:spPr>
            <c:extLst>
              <c:ext xmlns:c16="http://schemas.microsoft.com/office/drawing/2014/chart" uri="{C3380CC4-5D6E-409C-BE32-E72D297353CC}">
                <c16:uniqueId val="{00000009-37AE-4D81-BBEF-9737492282F8}"/>
              </c:ext>
            </c:extLst>
          </c:dPt>
          <c:dPt>
            <c:idx val="5"/>
            <c:bubble3D val="0"/>
            <c:spPr>
              <a:solidFill>
                <a:srgbClr val="00DFC8"/>
              </a:solidFill>
              <a:ln>
                <a:noFill/>
              </a:ln>
              <a:effectLst/>
            </c:spPr>
            <c:extLst>
              <c:ext xmlns:c16="http://schemas.microsoft.com/office/drawing/2014/chart" uri="{C3380CC4-5D6E-409C-BE32-E72D297353CC}">
                <c16:uniqueId val="{0000000B-37AE-4D81-BBEF-9737492282F8}"/>
              </c:ext>
            </c:extLst>
          </c:dPt>
          <c:dPt>
            <c:idx val="6"/>
            <c:bubble3D val="0"/>
            <c:explosion val="8"/>
            <c:spPr>
              <a:solidFill>
                <a:srgbClr val="47AAB1"/>
              </a:solidFill>
              <a:ln>
                <a:noFill/>
              </a:ln>
              <a:effectLst/>
            </c:spPr>
            <c:extLst>
              <c:ext xmlns:c16="http://schemas.microsoft.com/office/drawing/2014/chart" uri="{C3380CC4-5D6E-409C-BE32-E72D297353CC}">
                <c16:uniqueId val="{0000000D-37AE-4D81-BBEF-9737492282F8}"/>
              </c:ext>
            </c:extLst>
          </c:dPt>
          <c:dPt>
            <c:idx val="7"/>
            <c:bubble3D val="0"/>
            <c:spPr>
              <a:solidFill>
                <a:srgbClr val="4BA0AC"/>
              </a:solidFill>
              <a:ln>
                <a:noFill/>
              </a:ln>
              <a:effectLst/>
            </c:spPr>
            <c:extLst>
              <c:ext xmlns:c16="http://schemas.microsoft.com/office/drawing/2014/chart" uri="{C3380CC4-5D6E-409C-BE32-E72D297353CC}">
                <c16:uniqueId val="{0000000F-37AE-4D81-BBEF-9737492282F8}"/>
              </c:ext>
            </c:extLst>
          </c:dPt>
          <c:dPt>
            <c:idx val="8"/>
            <c:bubble3D val="0"/>
            <c:spPr>
              <a:solidFill>
                <a:srgbClr val="ADD77C"/>
              </a:solidFill>
              <a:ln>
                <a:noFill/>
              </a:ln>
              <a:effectLst/>
            </c:spPr>
            <c:extLst>
              <c:ext xmlns:c16="http://schemas.microsoft.com/office/drawing/2014/chart" uri="{C3380CC4-5D6E-409C-BE32-E72D297353CC}">
                <c16:uniqueId val="{00000011-37AE-4D81-BBEF-9737492282F8}"/>
              </c:ext>
            </c:extLst>
          </c:dPt>
          <c:dPt>
            <c:idx val="9"/>
            <c:bubble3D val="0"/>
            <c:spPr>
              <a:solidFill>
                <a:srgbClr val="3995BC"/>
              </a:solidFill>
              <a:ln>
                <a:noFill/>
              </a:ln>
              <a:effectLst/>
            </c:spPr>
            <c:extLst>
              <c:ext xmlns:c16="http://schemas.microsoft.com/office/drawing/2014/chart" uri="{C3380CC4-5D6E-409C-BE32-E72D297353CC}">
                <c16:uniqueId val="{00000013-37AE-4D81-BBEF-9737492282F8}"/>
              </c:ext>
            </c:extLst>
          </c:dPt>
          <c:dPt>
            <c:idx val="10"/>
            <c:bubble3D val="0"/>
            <c:spPr>
              <a:solidFill>
                <a:srgbClr val="C76064"/>
              </a:solidFill>
              <a:ln>
                <a:noFill/>
              </a:ln>
              <a:effectLst/>
            </c:spPr>
            <c:extLst>
              <c:ext xmlns:c16="http://schemas.microsoft.com/office/drawing/2014/chart" uri="{C3380CC4-5D6E-409C-BE32-E72D297353CC}">
                <c16:uniqueId val="{00000015-37AE-4D81-BBEF-9737492282F8}"/>
              </c:ext>
            </c:extLst>
          </c:dPt>
          <c:dLbls>
            <c:dLbl>
              <c:idx val="0"/>
              <c:layout>
                <c:manualLayout>
                  <c:x val="4.6661076912716301E-2"/>
                  <c:y val="7.3610329958755201E-3"/>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讲师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34</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17%</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7AE-4D81-BBEF-9737492282F8}"/>
                </c:ext>
              </c:extLst>
            </c:dLbl>
            <c:dLbl>
              <c:idx val="1"/>
              <c:layout>
                <c:manualLayout>
                  <c:x val="-1.3920310391221E-2"/>
                  <c:y val="-5.1998618515168897E-2"/>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副教授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71</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33%</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15:layout>
                    <c:manualLayout>
                      <c:w val="0.23981630583885"/>
                      <c:h val="0.12541918175721001"/>
                    </c:manualLayout>
                  </c15:layout>
                </c:ext>
                <c:ext xmlns:c16="http://schemas.microsoft.com/office/drawing/2014/chart" uri="{C3380CC4-5D6E-409C-BE32-E72D297353CC}">
                  <c16:uniqueId val="{00000003-37AE-4D81-BBEF-9737492282F8}"/>
                </c:ext>
              </c:extLst>
            </c:dLbl>
            <c:dLbl>
              <c:idx val="2"/>
              <c:layout>
                <c:manualLayout>
                  <c:x val="-0.10927878836030699"/>
                  <c:y val="3.8175617539419102E-2"/>
                </c:manualLayout>
              </c:layout>
              <c:tx>
                <c:rich>
                  <a:bodyPr rot="0" spcFirstLastPara="1" vertOverflow="ellipsis" vert="horz" wrap="square" lIns="38100" tIns="19050" rIns="38100" bIns="19050" anchor="ctr" anchorCtr="1">
                    <a:noAutofit/>
                  </a:bodyPr>
                  <a:lstStyle/>
                  <a:p>
                    <a:pPr defTabSz="914400">
                      <a:defRPr lang="zh-CN" sz="16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老体制教授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43</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20%</a:t>
                    </a:r>
                  </a:p>
                </c:rich>
              </c:tx>
              <c:spPr>
                <a:noFill/>
                <a:ln>
                  <a:noFill/>
                </a:ln>
                <a:effectLst/>
              </c:spPr>
              <c:txPr>
                <a:bodyPr rot="0" spcFirstLastPara="1" vertOverflow="ellipsis" vert="horz" wrap="square" lIns="38100" tIns="19050" rIns="38100" bIns="19050" anchor="ctr" anchorCtr="1">
                  <a:noAutofit/>
                </a:bodyPr>
                <a:lstStyle/>
                <a:p>
                  <a:pPr defTabSz="914400">
                    <a:defRPr lang="zh-CN" sz="16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15:layout>
                    <c:manualLayout>
                      <c:w val="0.22310876417002101"/>
                      <c:h val="0.17956856955380601"/>
                    </c:manualLayout>
                  </c15:layout>
                </c:ext>
                <c:ext xmlns:c16="http://schemas.microsoft.com/office/drawing/2014/chart" uri="{C3380CC4-5D6E-409C-BE32-E72D297353CC}">
                  <c16:uniqueId val="{00000005-37AE-4D81-BBEF-9737492282F8}"/>
                </c:ext>
              </c:extLst>
            </c:dLbl>
            <c:dLbl>
              <c:idx val="3"/>
              <c:layout>
                <c:manualLayout>
                  <c:x val="2.7480405058401401E-2"/>
                  <c:y val="-8.5651259822638506E-2"/>
                </c:manualLayout>
              </c:layout>
              <c:tx>
                <c:rich>
                  <a:bodyPr rot="0" spcFirstLastPara="1" vertOverflow="ellipsis" vert="horz" wrap="square" lIns="38100" tIns="19050" rIns="38100" bIns="19050" anchor="ctr" anchorCtr="0"/>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dirty="0">
                        <a:latin typeface="微软雅黑" panose="020B0503020204020204" charset="-122"/>
                        <a:ea typeface="微软雅黑" panose="020B0503020204020204" charset="-122"/>
                        <a:cs typeface="微软雅黑" panose="020B0503020204020204" charset="-122"/>
                        <a:sym typeface="微软雅黑" panose="020B0503020204020204" charset="-122"/>
                      </a:rPr>
                      <a:t>新体制教授</a:t>
                    </a:r>
                    <a:r>
                      <a:rPr lang="en-US" altLang="zh-CN" dirty="0">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en-US" altLang="zh-CN" dirty="0">
                        <a:latin typeface="微软雅黑" panose="020B0503020204020204" charset="-122"/>
                        <a:ea typeface="微软雅黑" panose="020B0503020204020204" charset="-122"/>
                        <a:cs typeface="微软雅黑" panose="020B0503020204020204" charset="-122"/>
                        <a:sym typeface="微软雅黑" panose="020B0503020204020204" charset="-122"/>
                      </a:rPr>
                      <a:t>, 2%</a:t>
                    </a:r>
                  </a:p>
                  <a:p>
                    <a:pPr>
                      <a:defRPr b="1"/>
                    </a:pPr>
                    <a:r>
                      <a:rPr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博雅讲席教授</a:t>
                    </a:r>
                    <a:r>
                      <a:rPr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2</a:t>
                    </a:r>
                  </a:p>
                  <a:p>
                    <a:pPr>
                      <a:defRPr b="1"/>
                    </a:pPr>
                    <a:r>
                      <a:rPr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博雅特聘教授</a:t>
                    </a:r>
                    <a:r>
                      <a:rPr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1</a:t>
                    </a:r>
                  </a:p>
                  <a:p>
                    <a:pPr>
                      <a:defRPr b="1"/>
                    </a:pPr>
                    <a:r>
                      <a:rPr lang="zh-CN" altLang="en-US" sz="1200" dirty="0">
                        <a:latin typeface="微软雅黑" panose="020B0503020204020204" charset="-122"/>
                        <a:ea typeface="微软雅黑" panose="020B0503020204020204" charset="-122"/>
                        <a:cs typeface="微软雅黑" panose="020B0503020204020204" charset="-122"/>
                        <a:sym typeface="微软雅黑" panose="020B0503020204020204" charset="-122"/>
                      </a:rPr>
                      <a:t>长江特聘教授</a:t>
                    </a:r>
                    <a:r>
                      <a:rPr lang="en-US" altLang="zh-CN" sz="1200" dirty="0">
                        <a:latin typeface="微软雅黑" panose="020B0503020204020204" charset="-122"/>
                        <a:ea typeface="微软雅黑" panose="020B0503020204020204" charset="-122"/>
                        <a:cs typeface="微软雅黑" panose="020B0503020204020204" charset="-122"/>
                        <a:sym typeface="微软雅黑" panose="020B0503020204020204" charset="-122"/>
                      </a:rPr>
                      <a:t>1</a:t>
                    </a:r>
                  </a:p>
                </c:rich>
              </c:tx>
              <c:spPr>
                <a:noFill/>
                <a:ln>
                  <a:noFill/>
                </a:ln>
                <a:effectLst/>
              </c:spPr>
              <c:txPr>
                <a:bodyPr rot="0" spcFirstLastPara="1" vertOverflow="ellipsis" vert="horz" wrap="square" lIns="38100" tIns="19050" rIns="38100" bIns="19050" anchor="ctr" anchorCtr="0"/>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15:layout>
                    <c:manualLayout>
                      <c:w val="0.177457897132453"/>
                      <c:h val="0.33080842859110299"/>
                    </c:manualLayout>
                  </c15:layout>
                </c:ext>
                <c:ext xmlns:c16="http://schemas.microsoft.com/office/drawing/2014/chart" uri="{C3380CC4-5D6E-409C-BE32-E72D297353CC}">
                  <c16:uniqueId val="{00000007-37AE-4D81-BBEF-9737492282F8}"/>
                </c:ext>
              </c:extLst>
            </c:dLbl>
            <c:dLbl>
              <c:idx val="4"/>
              <c:layout>
                <c:manualLayout>
                  <c:x val="3.9301442932334701E-2"/>
                  <c:y val="-5.4562861748657303E-17"/>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长聘副教授</a:t>
                    </a:r>
                    <a:r>
                      <a:rPr lang="en-US" altLang="zh-CN"/>
                      <a:t>, </a:t>
                    </a:r>
                    <a:r>
                      <a:rPr lang="en-US" altLang="zh-CN">
                        <a:solidFill>
                          <a:srgbClr val="C00000"/>
                        </a:solidFill>
                      </a:rPr>
                      <a:t>16</a:t>
                    </a:r>
                    <a:r>
                      <a:rPr lang="en-US" altLang="zh-CN"/>
                      <a:t>, 7%</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7AE-4D81-BBEF-9737492282F8}"/>
                </c:ext>
              </c:extLst>
            </c:dLbl>
            <c:dLbl>
              <c:idx val="5"/>
              <c:layout>
                <c:manualLayout>
                  <c:x val="3.4757128947634698E-2"/>
                  <c:y val="9.10359323456598E-4"/>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预聘副教授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2</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1%</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7AE-4D81-BBEF-9737492282F8}"/>
                </c:ext>
              </c:extLst>
            </c:dLbl>
            <c:dLbl>
              <c:idx val="6"/>
              <c:layout>
                <c:manualLayout>
                  <c:x val="7.02703829795467E-2"/>
                  <c:y val="-0.124669338207724"/>
                </c:manualLayout>
              </c:layout>
              <c:tx>
                <c:rich>
                  <a:bodyPr rot="0" spcFirstLastPara="1" vertOverflow="ellipsis" vert="horz" wrap="square" lIns="38100" tIns="19050" rIns="38100" bIns="19050" anchor="ctr" anchorCtr="1">
                    <a:noAutofit/>
                  </a:bodyPr>
                  <a:lstStyle/>
                  <a:p>
                    <a:pPr defTabSz="914400">
                      <a:defRPr lang="zh-CN" sz="16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助理教授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35</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17%</a:t>
                    </a:r>
                  </a:p>
                </c:rich>
              </c:tx>
              <c:spPr>
                <a:noFill/>
                <a:ln>
                  <a:noFill/>
                </a:ln>
                <a:effectLst/>
              </c:spPr>
              <c:txPr>
                <a:bodyPr rot="0" spcFirstLastPara="1" vertOverflow="ellipsis" vert="horz" wrap="square" lIns="38100" tIns="19050" rIns="38100" bIns="19050" anchor="ctr" anchorCtr="1">
                  <a:noAutofit/>
                </a:bodyPr>
                <a:lstStyle/>
                <a:p>
                  <a:pPr defTabSz="914400">
                    <a:defRPr lang="zh-CN" sz="16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15:layout>
                    <c:manualLayout>
                      <c:w val="0.22755213954610701"/>
                      <c:h val="9.0654761904761905E-2"/>
                    </c:manualLayout>
                  </c15:layout>
                </c:ext>
                <c:ext xmlns:c16="http://schemas.microsoft.com/office/drawing/2014/chart" uri="{C3380CC4-5D6E-409C-BE32-E72D297353CC}">
                  <c16:uniqueId val="{0000000D-37AE-4D81-BBEF-9737492282F8}"/>
                </c:ext>
              </c:extLst>
            </c:dLbl>
            <c:dLbl>
              <c:idx val="7"/>
              <c:layout>
                <c:manualLayout>
                  <c:x val="3.4243095781640698E-2"/>
                  <c:y val="4.9544697372131401E-2"/>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教学教授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2%</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37AE-4D81-BBEF-9737492282F8}"/>
                </c:ext>
              </c:extLst>
            </c:dLbl>
            <c:dLbl>
              <c:idx val="8"/>
              <c:layout>
                <c:manualLayout>
                  <c:x val="3.5610565451958801E-2"/>
                  <c:y val="8.7569926744971605E-2"/>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latin typeface="微软雅黑" panose="020B0503020204020204" charset="-122"/>
                        <a:ea typeface="微软雅黑" panose="020B0503020204020204" charset="-122"/>
                        <a:cs typeface="微软雅黑" panose="020B0503020204020204" charset="-122"/>
                        <a:sym typeface="微软雅黑" panose="020B0503020204020204" charset="-122"/>
                      </a:rPr>
                      <a:t>教学副教授</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en-US" altLang="zh-CN">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a:t>
                    </a:r>
                    <a:r>
                      <a:rPr lang="en-US" altLang="zh-CN">
                        <a:latin typeface="微软雅黑" panose="020B0503020204020204" charset="-122"/>
                        <a:ea typeface="微软雅黑" panose="020B0503020204020204" charset="-122"/>
                        <a:cs typeface="微软雅黑" panose="020B0503020204020204" charset="-122"/>
                        <a:sym typeface="微软雅黑" panose="020B0503020204020204" charset="-122"/>
                      </a:rPr>
                      <a:t>, 1%</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37AE-4D81-BBEF-9737492282F8}"/>
                </c:ext>
              </c:extLst>
            </c:dLbl>
            <c:dLbl>
              <c:idx val="9"/>
              <c:layout>
                <c:manualLayout>
                  <c:x val="3.6961556355076697E-2"/>
                  <c:y val="0.14695816012858601"/>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教学讲师</a:t>
                    </a:r>
                    <a:r>
                      <a:rPr lang="en-US" altLang="zh-CN"/>
                      <a:t>, </a:t>
                    </a:r>
                    <a:r>
                      <a:rPr lang="en-US" altLang="zh-CN">
                        <a:solidFill>
                          <a:srgbClr val="C00000"/>
                        </a:solidFill>
                      </a:rPr>
                      <a:t>2</a:t>
                    </a:r>
                    <a:r>
                      <a:rPr lang="en-US" altLang="zh-CN"/>
                      <a:t>, 1%</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37AE-4D81-BBEF-9737492282F8}"/>
                </c:ext>
              </c:extLst>
            </c:dLbl>
            <c:dLbl>
              <c:idx val="10"/>
              <c:layout>
                <c:manualLayout>
                  <c:x val="1.9427791465594501E-3"/>
                  <c:y val="-6.1976139801217297E-3"/>
                </c:manualLayout>
              </c:layout>
              <c:tx>
                <c:rich>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其他</a:t>
                    </a:r>
                    <a:r>
                      <a:rPr lang="en-US" altLang="zh-CN"/>
                      <a:t>, </a:t>
                    </a:r>
                    <a:r>
                      <a:rPr lang="en-US" altLang="zh-CN">
                        <a:solidFill>
                          <a:srgbClr val="C00000"/>
                        </a:solidFill>
                      </a:rPr>
                      <a:t>31</a:t>
                    </a:r>
                    <a:r>
                      <a:rPr lang="en-US" altLang="zh-CN"/>
                      <a:t>, 14%</a:t>
                    </a:r>
                  </a:p>
                </c:rich>
              </c:tx>
              <c:spPr>
                <a:noFill/>
                <a:ln>
                  <a:noFill/>
                </a:ln>
                <a:effectLst/>
              </c:spPr>
              <c:txPr>
                <a:bodyPr rot="0" spcFirstLastPara="1" vertOverflow="ellipsis" vert="horz" wrap="square" lIns="38100" tIns="19050" rIns="38100" bIns="19050" anchor="ctr" anchorCtr="1"/>
                <a:lstStyle/>
                <a:p>
                  <a:pPr>
                    <a:defRPr lang="zh-CN" sz="18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37AE-4D81-BBEF-9737492282F8}"/>
                </c:ext>
              </c:extLst>
            </c:dLbl>
            <c:spPr>
              <a:noFill/>
              <a:ln>
                <a:noFill/>
              </a:ln>
              <a:effectLst/>
            </c:spPr>
            <c:txPr>
              <a:bodyPr rot="0" spcFirstLastPara="1" vertOverflow="ellipsis" vert="horz" wrap="square" lIns="38100" tIns="19050" rIns="38100" bIns="19050" anchor="ctr" anchorCtr="1">
                <a:spAutoFit/>
              </a:bodyPr>
              <a:lstStyle/>
              <a:p>
                <a:pPr>
                  <a:defRPr lang="zh-CN" sz="1600" b="1"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1"/>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Sheet1!$A$2:$A$11</c:f>
              <c:strCache>
                <c:ptCount val="10"/>
                <c:pt idx="0">
                  <c:v>讲师</c:v>
                </c:pt>
                <c:pt idx="1">
                  <c:v>副教授</c:v>
                </c:pt>
                <c:pt idx="2">
                  <c:v>老体制教授</c:v>
                </c:pt>
                <c:pt idx="3">
                  <c:v>新体制教授</c:v>
                </c:pt>
                <c:pt idx="4">
                  <c:v>长聘副教授</c:v>
                </c:pt>
                <c:pt idx="5">
                  <c:v>预聘副教授</c:v>
                </c:pt>
                <c:pt idx="6">
                  <c:v>助理教授</c:v>
                </c:pt>
                <c:pt idx="7">
                  <c:v>教学教授</c:v>
                </c:pt>
                <c:pt idx="8">
                  <c:v>教学副教授</c:v>
                </c:pt>
                <c:pt idx="9">
                  <c:v>教学讲师</c:v>
                </c:pt>
              </c:strCache>
            </c:strRef>
          </c:cat>
          <c:val>
            <c:numRef>
              <c:f>Sheet1!$B$2:$B$11</c:f>
              <c:numCache>
                <c:formatCode>General</c:formatCode>
                <c:ptCount val="10"/>
                <c:pt idx="0">
                  <c:v>34</c:v>
                </c:pt>
                <c:pt idx="1">
                  <c:v>71</c:v>
                </c:pt>
                <c:pt idx="2">
                  <c:v>42</c:v>
                </c:pt>
                <c:pt idx="3">
                  <c:v>4</c:v>
                </c:pt>
                <c:pt idx="4">
                  <c:v>16</c:v>
                </c:pt>
                <c:pt idx="5">
                  <c:v>2</c:v>
                </c:pt>
                <c:pt idx="6">
                  <c:v>36</c:v>
                </c:pt>
                <c:pt idx="7">
                  <c:v>4</c:v>
                </c:pt>
                <c:pt idx="8">
                  <c:v>3</c:v>
                </c:pt>
                <c:pt idx="9">
                  <c:v>2</c:v>
                </c:pt>
              </c:numCache>
            </c:numRef>
          </c:val>
          <c:extLst>
            <c:ext xmlns:c16="http://schemas.microsoft.com/office/drawing/2014/chart" uri="{C3380CC4-5D6E-409C-BE32-E72D297353CC}">
              <c16:uniqueId val="{00000016-37AE-4D81-BBEF-9737492282F8}"/>
            </c:ext>
          </c:extLst>
        </c:ser>
        <c:ser>
          <c:idx val="1"/>
          <c:order val="1"/>
          <c:tx>
            <c:strRef>
              <c:f>Sheet1!$C$1</c:f>
              <c:strCache>
                <c:ptCount val="1"/>
                <c:pt idx="0">
                  <c:v>比例</c:v>
                </c:pt>
              </c:strCache>
            </c:strRef>
          </c:tx>
          <c:dPt>
            <c:idx val="0"/>
            <c:bubble3D val="0"/>
            <c:spPr>
              <a:solidFill>
                <a:schemeClr val="accent1"/>
              </a:solidFill>
              <a:ln>
                <a:noFill/>
              </a:ln>
              <a:effectLst/>
            </c:spPr>
            <c:extLst>
              <c:ext xmlns:c16="http://schemas.microsoft.com/office/drawing/2014/chart" uri="{C3380CC4-5D6E-409C-BE32-E72D297353CC}">
                <c16:uniqueId val="{00000018-37AE-4D81-BBEF-9737492282F8}"/>
              </c:ext>
            </c:extLst>
          </c:dPt>
          <c:dPt>
            <c:idx val="1"/>
            <c:bubble3D val="0"/>
            <c:spPr>
              <a:solidFill>
                <a:schemeClr val="accent2"/>
              </a:solidFill>
              <a:ln>
                <a:noFill/>
              </a:ln>
              <a:effectLst/>
            </c:spPr>
            <c:extLst>
              <c:ext xmlns:c16="http://schemas.microsoft.com/office/drawing/2014/chart" uri="{C3380CC4-5D6E-409C-BE32-E72D297353CC}">
                <c16:uniqueId val="{0000001A-37AE-4D81-BBEF-9737492282F8}"/>
              </c:ext>
            </c:extLst>
          </c:dPt>
          <c:dPt>
            <c:idx val="2"/>
            <c:bubble3D val="0"/>
            <c:spPr>
              <a:solidFill>
                <a:schemeClr val="accent3"/>
              </a:solidFill>
              <a:ln>
                <a:noFill/>
              </a:ln>
              <a:effectLst/>
            </c:spPr>
            <c:extLst>
              <c:ext xmlns:c16="http://schemas.microsoft.com/office/drawing/2014/chart" uri="{C3380CC4-5D6E-409C-BE32-E72D297353CC}">
                <c16:uniqueId val="{0000001C-37AE-4D81-BBEF-9737492282F8}"/>
              </c:ext>
            </c:extLst>
          </c:dPt>
          <c:dPt>
            <c:idx val="3"/>
            <c:bubble3D val="0"/>
            <c:spPr>
              <a:solidFill>
                <a:schemeClr val="accent4"/>
              </a:solidFill>
              <a:ln>
                <a:noFill/>
              </a:ln>
              <a:effectLst/>
            </c:spPr>
            <c:extLst>
              <c:ext xmlns:c16="http://schemas.microsoft.com/office/drawing/2014/chart" uri="{C3380CC4-5D6E-409C-BE32-E72D297353CC}">
                <c16:uniqueId val="{0000001E-37AE-4D81-BBEF-9737492282F8}"/>
              </c:ext>
            </c:extLst>
          </c:dPt>
          <c:dPt>
            <c:idx val="4"/>
            <c:bubble3D val="0"/>
            <c:spPr>
              <a:solidFill>
                <a:schemeClr val="accent5"/>
              </a:solidFill>
              <a:ln>
                <a:noFill/>
              </a:ln>
              <a:effectLst/>
            </c:spPr>
            <c:extLst>
              <c:ext xmlns:c16="http://schemas.microsoft.com/office/drawing/2014/chart" uri="{C3380CC4-5D6E-409C-BE32-E72D297353CC}">
                <c16:uniqueId val="{00000020-37AE-4D81-BBEF-9737492282F8}"/>
              </c:ext>
            </c:extLst>
          </c:dPt>
          <c:dPt>
            <c:idx val="5"/>
            <c:bubble3D val="0"/>
            <c:spPr>
              <a:solidFill>
                <a:schemeClr val="accent6"/>
              </a:solidFill>
              <a:ln>
                <a:noFill/>
              </a:ln>
              <a:effectLst/>
            </c:spPr>
            <c:extLst>
              <c:ext xmlns:c16="http://schemas.microsoft.com/office/drawing/2014/chart" uri="{C3380CC4-5D6E-409C-BE32-E72D297353CC}">
                <c16:uniqueId val="{00000022-37AE-4D81-BBEF-9737492282F8}"/>
              </c:ext>
            </c:extLst>
          </c:dPt>
          <c:dPt>
            <c:idx val="6"/>
            <c:bubble3D val="0"/>
            <c:spPr>
              <a:solidFill>
                <a:schemeClr val="accent1">
                  <a:lumMod val="60000"/>
                </a:schemeClr>
              </a:solidFill>
              <a:ln>
                <a:noFill/>
              </a:ln>
              <a:effectLst/>
            </c:spPr>
            <c:extLst>
              <c:ext xmlns:c16="http://schemas.microsoft.com/office/drawing/2014/chart" uri="{C3380CC4-5D6E-409C-BE32-E72D297353CC}">
                <c16:uniqueId val="{00000024-37AE-4D81-BBEF-9737492282F8}"/>
              </c:ext>
            </c:extLst>
          </c:dPt>
          <c:dPt>
            <c:idx val="7"/>
            <c:bubble3D val="0"/>
            <c:spPr>
              <a:solidFill>
                <a:schemeClr val="accent2">
                  <a:lumMod val="60000"/>
                </a:schemeClr>
              </a:solidFill>
              <a:ln>
                <a:noFill/>
              </a:ln>
              <a:effectLst/>
            </c:spPr>
            <c:extLst>
              <c:ext xmlns:c16="http://schemas.microsoft.com/office/drawing/2014/chart" uri="{C3380CC4-5D6E-409C-BE32-E72D297353CC}">
                <c16:uniqueId val="{00000026-37AE-4D81-BBEF-9737492282F8}"/>
              </c:ext>
            </c:extLst>
          </c:dPt>
          <c:dPt>
            <c:idx val="8"/>
            <c:bubble3D val="0"/>
            <c:spPr>
              <a:solidFill>
                <a:schemeClr val="accent3">
                  <a:lumMod val="60000"/>
                </a:schemeClr>
              </a:solidFill>
              <a:ln>
                <a:noFill/>
              </a:ln>
              <a:effectLst/>
            </c:spPr>
            <c:extLst>
              <c:ext xmlns:c16="http://schemas.microsoft.com/office/drawing/2014/chart" uri="{C3380CC4-5D6E-409C-BE32-E72D297353CC}">
                <c16:uniqueId val="{00000028-37AE-4D81-BBEF-9737492282F8}"/>
              </c:ext>
            </c:extLst>
          </c:dPt>
          <c:dPt>
            <c:idx val="9"/>
            <c:bubble3D val="0"/>
            <c:spPr>
              <a:solidFill>
                <a:schemeClr val="accent4">
                  <a:lumMod val="60000"/>
                </a:schemeClr>
              </a:solidFill>
              <a:ln>
                <a:noFill/>
              </a:ln>
              <a:effectLst/>
            </c:spPr>
            <c:extLst>
              <c:ext xmlns:c16="http://schemas.microsoft.com/office/drawing/2014/chart" uri="{C3380CC4-5D6E-409C-BE32-E72D297353CC}">
                <c16:uniqueId val="{0000002A-37AE-4D81-BBEF-9737492282F8}"/>
              </c:ext>
            </c:extLst>
          </c:dPt>
          <c:dPt>
            <c:idx val="10"/>
            <c:bubble3D val="0"/>
            <c:spPr>
              <a:solidFill>
                <a:schemeClr val="accent5">
                  <a:lumMod val="60000"/>
                </a:schemeClr>
              </a:solidFill>
              <a:ln>
                <a:noFill/>
              </a:ln>
              <a:effectLst/>
            </c:spPr>
            <c:extLst>
              <c:ext xmlns:c16="http://schemas.microsoft.com/office/drawing/2014/chart" uri="{C3380CC4-5D6E-409C-BE32-E72D297353CC}">
                <c16:uniqueId val="{0000002C-37AE-4D81-BBEF-9737492282F8}"/>
              </c:ext>
            </c:extLst>
          </c:dPt>
          <c:dLbls>
            <c:spPr>
              <a:noFill/>
              <a:ln>
                <a:noFill/>
              </a:ln>
              <a:effectLst/>
            </c:spPr>
            <c:txPr>
              <a:bodyPr rot="0" spcFirstLastPara="1" vertOverflow="ellipsis" vert="horz" wrap="square" lIns="38100" tIns="19050" rIns="38100" bIns="19050" anchor="ctr" anchorCtr="1">
                <a:spAutoFit/>
              </a:bodyPr>
              <a:lstStyle/>
              <a:p>
                <a:pPr>
                  <a:defRPr lang="zh-CN" sz="1800" b="0" i="0" u="none" strike="noStrike" kern="1200" baseline="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dLblPos val="bestFit"/>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Sheet1!$A$2:$A$11</c:f>
              <c:strCache>
                <c:ptCount val="10"/>
                <c:pt idx="0">
                  <c:v>讲师</c:v>
                </c:pt>
                <c:pt idx="1">
                  <c:v>副教授</c:v>
                </c:pt>
                <c:pt idx="2">
                  <c:v>老体制教授</c:v>
                </c:pt>
                <c:pt idx="3">
                  <c:v>新体制教授</c:v>
                </c:pt>
                <c:pt idx="4">
                  <c:v>长聘副教授</c:v>
                </c:pt>
                <c:pt idx="5">
                  <c:v>预聘副教授</c:v>
                </c:pt>
                <c:pt idx="6">
                  <c:v>助理教授</c:v>
                </c:pt>
                <c:pt idx="7">
                  <c:v>教学教授</c:v>
                </c:pt>
                <c:pt idx="8">
                  <c:v>教学副教授</c:v>
                </c:pt>
                <c:pt idx="9">
                  <c:v>教学讲师</c:v>
                </c:pt>
              </c:strCache>
            </c:strRef>
          </c:cat>
          <c:val>
            <c:numRef>
              <c:f>Sheet1!$C$2:$C$11</c:f>
              <c:numCache>
                <c:formatCode>0%</c:formatCode>
                <c:ptCount val="10"/>
                <c:pt idx="0">
                  <c:v>0.15887850467289699</c:v>
                </c:pt>
                <c:pt idx="1">
                  <c:v>0.33177570093457898</c:v>
                </c:pt>
                <c:pt idx="2">
                  <c:v>0.19626168224299101</c:v>
                </c:pt>
                <c:pt idx="3">
                  <c:v>1.86915887850467E-2</c:v>
                </c:pt>
                <c:pt idx="4">
                  <c:v>7.4766355140186896E-2</c:v>
                </c:pt>
                <c:pt idx="5">
                  <c:v>9.3457943925233603E-3</c:v>
                </c:pt>
                <c:pt idx="6">
                  <c:v>0.168224299065421</c:v>
                </c:pt>
                <c:pt idx="7">
                  <c:v>1.86915887850467E-2</c:v>
                </c:pt>
                <c:pt idx="8">
                  <c:v>1.4018691588785E-2</c:v>
                </c:pt>
                <c:pt idx="9">
                  <c:v>9.3457943925233603E-3</c:v>
                </c:pt>
              </c:numCache>
            </c:numRef>
          </c:val>
          <c:extLst>
            <c:ext xmlns:c16="http://schemas.microsoft.com/office/drawing/2014/chart" uri="{C3380CC4-5D6E-409C-BE32-E72D297353CC}">
              <c16:uniqueId val="{0000002D-37AE-4D81-BBEF-9737492282F8}"/>
            </c:ext>
          </c:extLst>
        </c:ser>
        <c:dLbls>
          <c:showLegendKey val="0"/>
          <c:showVal val="0"/>
          <c:showCatName val="1"/>
          <c:showSerName val="0"/>
          <c:showPercent val="1"/>
          <c:showBubbleSize val="0"/>
          <c:showLeaderLines val="1"/>
        </c:dLbls>
        <c:gapWidth val="180"/>
        <c:splitType val="percent"/>
        <c:splitPos val="10"/>
        <c:secondPieSize val="54"/>
        <c:serLines>
          <c:spPr>
            <a:ln w="6350" cap="flat" cmpd="sng" algn="ctr">
              <a:solidFill>
                <a:schemeClr val="tx1"/>
              </a:solidFill>
              <a:prstDash val="solid"/>
              <a:round/>
            </a:ln>
            <a:effectLst/>
          </c:spPr>
        </c:serLines>
      </c:of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lang="zh-CN" sz="18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89379923969798E-2"/>
          <c:y val="4.83631813168591E-2"/>
          <c:w val="0.9555242654197843"/>
          <c:h val="0.77854984690375373"/>
        </c:manualLayout>
      </c:layout>
      <c:lineChart>
        <c:grouping val="standard"/>
        <c:varyColors val="0"/>
        <c:ser>
          <c:idx val="0"/>
          <c:order val="0"/>
          <c:tx>
            <c:strRef>
              <c:f>Sheet1!$B$1</c:f>
              <c:strCache>
                <c:ptCount val="1"/>
                <c:pt idx="0">
                  <c:v>Series 1</c:v>
                </c:pt>
              </c:strCache>
            </c:strRef>
          </c:tx>
          <c:spPr>
            <a:ln w="31750" cap="rnd">
              <a:solidFill>
                <a:srgbClr val="002060"/>
              </a:solidFill>
              <a:round/>
            </a:ln>
            <a:effectLst/>
          </c:spPr>
          <c:marker>
            <c:symbol val="circle"/>
            <c:size val="17"/>
            <c:spPr>
              <a:solidFill>
                <a:srgbClr val="002060"/>
              </a:solidFill>
              <a:ln>
                <a:noFill/>
              </a:ln>
              <a:effectLst/>
            </c:spPr>
          </c:marker>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29</c:v>
                </c:pt>
                <c:pt idx="1">
                  <c:v>31</c:v>
                </c:pt>
                <c:pt idx="2">
                  <c:v>26</c:v>
                </c:pt>
                <c:pt idx="3">
                  <c:v>24</c:v>
                </c:pt>
                <c:pt idx="4">
                  <c:v>36</c:v>
                </c:pt>
                <c:pt idx="5">
                  <c:v>27</c:v>
                </c:pt>
                <c:pt idx="6">
                  <c:v>31</c:v>
                </c:pt>
                <c:pt idx="7">
                  <c:v>30</c:v>
                </c:pt>
                <c:pt idx="8">
                  <c:v>32</c:v>
                </c:pt>
                <c:pt idx="9">
                  <c:v>39</c:v>
                </c:pt>
              </c:numCache>
            </c:numRef>
          </c:val>
          <c:smooth val="0"/>
          <c:extLst>
            <c:ext xmlns:c16="http://schemas.microsoft.com/office/drawing/2014/chart" uri="{C3380CC4-5D6E-409C-BE32-E72D297353CC}">
              <c16:uniqueId val="{00000000-FE70-4B20-900D-0844783E1C95}"/>
            </c:ext>
          </c:extLst>
        </c:ser>
        <c:ser>
          <c:idx val="1"/>
          <c:order val="1"/>
          <c:tx>
            <c:strRef>
              <c:f>Sheet1!$C$1</c:f>
              <c:strCache>
                <c:ptCount val="1"/>
                <c:pt idx="0">
                  <c:v>Series 2</c:v>
                </c:pt>
              </c:strCache>
            </c:strRef>
          </c:tx>
          <c:spPr>
            <a:ln w="31750" cap="rnd">
              <a:solidFill>
                <a:srgbClr val="8A0000"/>
              </a:solidFill>
              <a:round/>
            </a:ln>
            <a:effectLst/>
          </c:spPr>
          <c:marker>
            <c:symbol val="circle"/>
            <c:size val="17"/>
            <c:spPr>
              <a:solidFill>
                <a:srgbClr val="8A0000"/>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Sheet1!$C$2:$C$11</c:f>
              <c:numCache>
                <c:formatCode>General</c:formatCode>
                <c:ptCount val="10"/>
                <c:pt idx="0">
                  <c:v>78</c:v>
                </c:pt>
                <c:pt idx="1">
                  <c:v>86</c:v>
                </c:pt>
                <c:pt idx="2">
                  <c:v>83</c:v>
                </c:pt>
                <c:pt idx="3">
                  <c:v>82</c:v>
                </c:pt>
                <c:pt idx="4">
                  <c:v>77</c:v>
                </c:pt>
                <c:pt idx="5">
                  <c:v>87</c:v>
                </c:pt>
                <c:pt idx="6">
                  <c:v>75</c:v>
                </c:pt>
                <c:pt idx="7">
                  <c:v>76</c:v>
                </c:pt>
                <c:pt idx="8">
                  <c:v>114</c:v>
                </c:pt>
                <c:pt idx="9">
                  <c:v>108</c:v>
                </c:pt>
              </c:numCache>
            </c:numRef>
          </c:val>
          <c:smooth val="0"/>
          <c:extLst>
            <c:ext xmlns:c16="http://schemas.microsoft.com/office/drawing/2014/chart" uri="{C3380CC4-5D6E-409C-BE32-E72D297353CC}">
              <c16:uniqueId val="{00000001-FE70-4B20-900D-0844783E1C95}"/>
            </c:ext>
          </c:extLst>
        </c:ser>
        <c:dLbls>
          <c:dLblPos val="ctr"/>
          <c:showLegendKey val="0"/>
          <c:showVal val="1"/>
          <c:showCatName val="0"/>
          <c:showSerName val="0"/>
          <c:showPercent val="0"/>
          <c:showBubbleSize val="0"/>
        </c:dLbls>
        <c:marker val="1"/>
        <c:smooth val="0"/>
        <c:axId val="230985216"/>
        <c:axId val="216604672"/>
      </c:lineChart>
      <c:catAx>
        <c:axId val="230985216"/>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zh-CN"/>
          </a:p>
        </c:txPr>
        <c:crossAx val="216604672"/>
        <c:crosses val="autoZero"/>
        <c:auto val="1"/>
        <c:lblAlgn val="ctr"/>
        <c:lblOffset val="100"/>
        <c:noMultiLvlLbl val="0"/>
      </c:catAx>
      <c:valAx>
        <c:axId val="216604672"/>
        <c:scaling>
          <c:orientation val="minMax"/>
          <c:max val="12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zh-CN"/>
          </a:p>
        </c:txPr>
        <c:crossAx val="230985216"/>
        <c:crosses val="autoZero"/>
        <c:crossBetween val="between"/>
      </c:valAx>
      <c:spPr>
        <a:noFill/>
        <a:ln>
          <a:noFill/>
        </a:ln>
        <a:effectLst/>
      </c:spPr>
    </c:plotArea>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96941760088547E-2"/>
          <c:y val="5.7750287376681829E-2"/>
          <c:w val="0.84505887050538542"/>
          <c:h val="0.78339923345068097"/>
        </c:manualLayout>
      </c:layout>
      <c:barChart>
        <c:barDir val="col"/>
        <c:grouping val="clustered"/>
        <c:varyColors val="0"/>
        <c:ser>
          <c:idx val="0"/>
          <c:order val="0"/>
          <c:tx>
            <c:strRef>
              <c:f>Sheet1!$B$1</c:f>
              <c:strCache>
                <c:ptCount val="1"/>
                <c:pt idx="0">
                  <c:v>硕士（统考）</c:v>
                </c:pt>
              </c:strCache>
            </c:strRef>
          </c:tx>
          <c:spPr>
            <a:solidFill>
              <a:srgbClr val="8A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2012年</c:v>
                </c:pt>
                <c:pt idx="1">
                  <c:v>2013年</c:v>
                </c:pt>
                <c:pt idx="2">
                  <c:v>2014年</c:v>
                </c:pt>
                <c:pt idx="3">
                  <c:v>2015年</c:v>
                </c:pt>
                <c:pt idx="4">
                  <c:v>2016年</c:v>
                </c:pt>
                <c:pt idx="5">
                  <c:v>2017年</c:v>
                </c:pt>
                <c:pt idx="6">
                  <c:v>2018年</c:v>
                </c:pt>
                <c:pt idx="7">
                  <c:v>2019年</c:v>
                </c:pt>
                <c:pt idx="8">
                  <c:v>2020年</c:v>
                </c:pt>
                <c:pt idx="9">
                  <c:v>2021年</c:v>
                </c:pt>
                <c:pt idx="10">
                  <c:v>2022年</c:v>
                </c:pt>
              </c:strCache>
            </c:strRef>
          </c:cat>
          <c:val>
            <c:numRef>
              <c:f>Sheet1!$B$2:$B$12</c:f>
              <c:numCache>
                <c:formatCode>General</c:formatCode>
                <c:ptCount val="11"/>
                <c:pt idx="0">
                  <c:v>70</c:v>
                </c:pt>
                <c:pt idx="1">
                  <c:v>69</c:v>
                </c:pt>
                <c:pt idx="2">
                  <c:v>64</c:v>
                </c:pt>
                <c:pt idx="3">
                  <c:v>67</c:v>
                </c:pt>
                <c:pt idx="4">
                  <c:v>81</c:v>
                </c:pt>
                <c:pt idx="5">
                  <c:v>78</c:v>
                </c:pt>
                <c:pt idx="6">
                  <c:v>85</c:v>
                </c:pt>
                <c:pt idx="7">
                  <c:v>62</c:v>
                </c:pt>
                <c:pt idx="8">
                  <c:v>79</c:v>
                </c:pt>
                <c:pt idx="9">
                  <c:v>78</c:v>
                </c:pt>
                <c:pt idx="10">
                  <c:v>76</c:v>
                </c:pt>
              </c:numCache>
            </c:numRef>
          </c:val>
          <c:extLst>
            <c:ext xmlns:c16="http://schemas.microsoft.com/office/drawing/2014/chart" uri="{C3380CC4-5D6E-409C-BE32-E72D297353CC}">
              <c16:uniqueId val="{00000000-C701-479A-81B0-E6BAD8781F26}"/>
            </c:ext>
          </c:extLst>
        </c:ser>
        <c:ser>
          <c:idx val="1"/>
          <c:order val="1"/>
          <c:tx>
            <c:strRef>
              <c:f>Sheet1!$C$1</c:f>
              <c:strCache>
                <c:ptCount val="1"/>
                <c:pt idx="0">
                  <c:v>硕士（推免）</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2012年</c:v>
                </c:pt>
                <c:pt idx="1">
                  <c:v>2013年</c:v>
                </c:pt>
                <c:pt idx="2">
                  <c:v>2014年</c:v>
                </c:pt>
                <c:pt idx="3">
                  <c:v>2015年</c:v>
                </c:pt>
                <c:pt idx="4">
                  <c:v>2016年</c:v>
                </c:pt>
                <c:pt idx="5">
                  <c:v>2017年</c:v>
                </c:pt>
                <c:pt idx="6">
                  <c:v>2018年</c:v>
                </c:pt>
                <c:pt idx="7">
                  <c:v>2019年</c:v>
                </c:pt>
                <c:pt idx="8">
                  <c:v>2020年</c:v>
                </c:pt>
                <c:pt idx="9">
                  <c:v>2021年</c:v>
                </c:pt>
                <c:pt idx="10">
                  <c:v>2022年</c:v>
                </c:pt>
              </c:strCache>
            </c:strRef>
          </c:cat>
          <c:val>
            <c:numRef>
              <c:f>Sheet1!$C$2:$C$12</c:f>
              <c:numCache>
                <c:formatCode>General</c:formatCode>
                <c:ptCount val="11"/>
                <c:pt idx="0">
                  <c:v>81</c:v>
                </c:pt>
                <c:pt idx="1">
                  <c:v>76</c:v>
                </c:pt>
                <c:pt idx="2">
                  <c:v>76</c:v>
                </c:pt>
                <c:pt idx="3">
                  <c:v>83</c:v>
                </c:pt>
                <c:pt idx="4">
                  <c:v>66</c:v>
                </c:pt>
                <c:pt idx="5">
                  <c:v>60</c:v>
                </c:pt>
                <c:pt idx="6">
                  <c:v>60</c:v>
                </c:pt>
                <c:pt idx="7">
                  <c:v>50</c:v>
                </c:pt>
                <c:pt idx="8">
                  <c:v>47</c:v>
                </c:pt>
                <c:pt idx="9">
                  <c:v>47</c:v>
                </c:pt>
                <c:pt idx="10">
                  <c:v>49</c:v>
                </c:pt>
              </c:numCache>
            </c:numRef>
          </c:val>
          <c:extLst>
            <c:ext xmlns:c16="http://schemas.microsoft.com/office/drawing/2014/chart" uri="{C3380CC4-5D6E-409C-BE32-E72D297353CC}">
              <c16:uniqueId val="{00000001-C701-479A-81B0-E6BAD8781F26}"/>
            </c:ext>
          </c:extLst>
        </c:ser>
        <c:ser>
          <c:idx val="2"/>
          <c:order val="2"/>
          <c:tx>
            <c:strRef>
              <c:f>Sheet1!$D$1</c:f>
              <c:strCache>
                <c:ptCount val="1"/>
                <c:pt idx="0">
                  <c:v>博士</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2012年</c:v>
                </c:pt>
                <c:pt idx="1">
                  <c:v>2013年</c:v>
                </c:pt>
                <c:pt idx="2">
                  <c:v>2014年</c:v>
                </c:pt>
                <c:pt idx="3">
                  <c:v>2015年</c:v>
                </c:pt>
                <c:pt idx="4">
                  <c:v>2016年</c:v>
                </c:pt>
                <c:pt idx="5">
                  <c:v>2017年</c:v>
                </c:pt>
                <c:pt idx="6">
                  <c:v>2018年</c:v>
                </c:pt>
                <c:pt idx="7">
                  <c:v>2019年</c:v>
                </c:pt>
                <c:pt idx="8">
                  <c:v>2020年</c:v>
                </c:pt>
                <c:pt idx="9">
                  <c:v>2021年</c:v>
                </c:pt>
                <c:pt idx="10">
                  <c:v>2022年</c:v>
                </c:pt>
              </c:strCache>
            </c:strRef>
          </c:cat>
          <c:val>
            <c:numRef>
              <c:f>Sheet1!$D$2:$D$12</c:f>
              <c:numCache>
                <c:formatCode>General</c:formatCode>
                <c:ptCount val="11"/>
                <c:pt idx="0">
                  <c:v>36</c:v>
                </c:pt>
                <c:pt idx="1">
                  <c:v>32</c:v>
                </c:pt>
                <c:pt idx="2">
                  <c:v>35</c:v>
                </c:pt>
                <c:pt idx="3">
                  <c:v>40</c:v>
                </c:pt>
                <c:pt idx="4">
                  <c:v>33</c:v>
                </c:pt>
                <c:pt idx="5">
                  <c:v>36</c:v>
                </c:pt>
                <c:pt idx="6">
                  <c:v>33</c:v>
                </c:pt>
                <c:pt idx="7">
                  <c:v>35</c:v>
                </c:pt>
                <c:pt idx="8">
                  <c:v>27</c:v>
                </c:pt>
                <c:pt idx="9">
                  <c:v>29</c:v>
                </c:pt>
                <c:pt idx="10">
                  <c:v>31</c:v>
                </c:pt>
              </c:numCache>
            </c:numRef>
          </c:val>
          <c:extLst>
            <c:ext xmlns:c16="http://schemas.microsoft.com/office/drawing/2014/chart" uri="{C3380CC4-5D6E-409C-BE32-E72D297353CC}">
              <c16:uniqueId val="{00000002-C701-479A-81B0-E6BAD8781F26}"/>
            </c:ext>
          </c:extLst>
        </c:ser>
        <c:dLbls>
          <c:dLblPos val="outEnd"/>
          <c:showLegendKey val="0"/>
          <c:showVal val="1"/>
          <c:showCatName val="0"/>
          <c:showSerName val="0"/>
          <c:showPercent val="0"/>
          <c:showBubbleSize val="0"/>
        </c:dLbls>
        <c:gapWidth val="219"/>
        <c:overlap val="-27"/>
        <c:axId val="521949263"/>
        <c:axId val="449818223"/>
      </c:barChart>
      <c:catAx>
        <c:axId val="52194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微软雅黑" panose="020B0503020204020204" pitchFamily="34" charset="-122"/>
                <a:ea typeface="微软雅黑" panose="020B0503020204020204" pitchFamily="34" charset="-122"/>
                <a:cs typeface="+mn-cs"/>
              </a:defRPr>
            </a:pPr>
            <a:endParaRPr lang="zh-CN"/>
          </a:p>
        </c:txPr>
        <c:crossAx val="449818223"/>
        <c:crosses val="autoZero"/>
        <c:auto val="1"/>
        <c:lblAlgn val="ctr"/>
        <c:lblOffset val="100"/>
        <c:noMultiLvlLbl val="0"/>
      </c:catAx>
      <c:valAx>
        <c:axId val="44981822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521949263"/>
        <c:crosses val="autoZero"/>
        <c:crossBetween val="between"/>
        <c:majorUnit val="10"/>
      </c:valAx>
      <c:spPr>
        <a:noFill/>
        <a:ln>
          <a:noFill/>
        </a:ln>
        <a:effectLst/>
      </c:spPr>
    </c:plotArea>
    <c:legend>
      <c:legendPos val="r"/>
      <c:layout>
        <c:manualLayout>
          <c:xMode val="edge"/>
          <c:yMode val="edge"/>
          <c:x val="0.88618402451157607"/>
          <c:y val="1.5101155534499478E-3"/>
          <c:w val="0.11381597548842394"/>
          <c:h val="0.29065811639522304"/>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styleClr val="auto"/>
    </cs:fillRef>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2022/11/10</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27382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854610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99913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129811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591305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492805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027850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643291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4276773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95233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566212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4088946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96122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243774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5306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02511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28529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11354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460463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76819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558038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73447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785905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4275007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724053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169929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31763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551811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90688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674304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428068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17683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369701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53261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28674F-E567-AA4B-8C16-788D7CE21C4F}" type="slidenum">
              <a:rPr lang="en-US" altLang="zh-CN" smtClean="0"/>
              <a:t>31</a:t>
            </a:fld>
            <a:endParaRPr kumimoji="1" lang="zh-CN" altLang="en-US"/>
          </a:p>
        </p:txBody>
      </p:sp>
    </p:spTree>
    <p:extLst>
      <p:ext uri="{BB962C8B-B14F-4D97-AF65-F5344CB8AC3E}">
        <p14:creationId xmlns:p14="http://schemas.microsoft.com/office/powerpoint/2010/main" val="392610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221911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extLst>
      <p:ext uri="{BB962C8B-B14F-4D97-AF65-F5344CB8AC3E}">
        <p14:creationId xmlns:p14="http://schemas.microsoft.com/office/powerpoint/2010/main" val="1798527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单击以编辑母版副标题样式</a:t>
            </a:r>
          </a:p>
        </p:txBody>
      </p:sp>
      <p:sp>
        <p:nvSpPr>
          <p:cNvPr id="4" name="日期占位符 3"/>
          <p:cNvSpPr>
            <a:spLocks noGrp="1"/>
          </p:cNvSpPr>
          <p:nvPr>
            <p:ph type="dt" idx="10"/>
          </p:nvPr>
        </p:nvSpPr>
        <p:spPr/>
        <p:txBody>
          <a:bodyPr/>
          <a:lstStyle/>
          <a:p>
            <a:fld id="{5331ED3F-FD14-49D3-9E15-5868A59A8E04}" type="datetimeFigureOut">
              <a:rPr lang="en-US" altLang="zh-CN"/>
              <a:t>11/10/2022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竖排文字占位符 2"/>
          <p:cNvSpPr>
            <a:spLocks noGrp="1"/>
          </p:cNvSpPr>
          <p:nvPr>
            <p:ph type="body" idx="1"/>
          </p:nvPr>
        </p:nvSpPr>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5331ED3F-FD14-49D3-9E15-5868A59A8E04}" type="datetimeFigureOut">
              <a:rPr lang="en-US" altLang="zh-CN"/>
              <a:t>11/10/2022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
        <p:nvSpPr>
          <p:cNvPr id="2" name="竖排标题 1"/>
          <p:cNvSpPr>
            <a:spLocks noGrp="1"/>
          </p:cNvSpPr>
          <p:nvPr>
            <p:ph type="title"/>
          </p:nvPr>
        </p:nvSpPr>
        <p:spPr>
          <a:xfrm>
            <a:off x="8724900" y="365125"/>
            <a:ext cx="2628900" cy="5811838"/>
          </a:xfrm>
        </p:spPr>
        <p:txBody>
          <a:bodyPr vert="eaVert"/>
          <a:lstStyle/>
          <a:p>
            <a:r>
              <a:rPr lang="zh-CN"/>
              <a:t>单击此处编辑母版标题样式</a:t>
            </a:r>
          </a:p>
        </p:txBody>
      </p:sp>
      <p:sp>
        <p:nvSpPr>
          <p:cNvPr id="3" name="竖排文字占位符 2"/>
          <p:cNvSpPr>
            <a:spLocks noGrp="1"/>
          </p:cNvSpPr>
          <p:nvPr>
            <p:ph type="body" idx="1"/>
          </p:nvPr>
        </p:nvSpPr>
        <p:spPr>
          <a:xfrm>
            <a:off x="838200" y="365125"/>
            <a:ext cx="7734300" cy="5811838"/>
          </a:xfrm>
        </p:spPr>
        <p:txBody>
          <a:bodyPr vert="eaVert"/>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5331ED3F-FD14-49D3-9E15-5868A59A8E04}" type="datetimeFigureOut">
              <a:rPr lang="en-US" altLang="zh-CN"/>
              <a:t>11/10/2022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p:txBody>
          <a:bodyPr/>
          <a:lstStyle/>
          <a:p>
            <a:fld id="{5331ED3F-FD14-49D3-9E15-5868A59A8E04}" type="datetimeFigureOut">
              <a:rPr lang="en-US" altLang="zh-CN"/>
              <a:t>11/10/2022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编辑母版文本样式</a:t>
            </a:r>
          </a:p>
        </p:txBody>
      </p:sp>
      <p:sp>
        <p:nvSpPr>
          <p:cNvPr id="4" name="日期占位符 3"/>
          <p:cNvSpPr>
            <a:spLocks noGrp="1"/>
          </p:cNvSpPr>
          <p:nvPr>
            <p:ph type="dt" idx="10"/>
          </p:nvPr>
        </p:nvSpPr>
        <p:spPr/>
        <p:txBody>
          <a:bodyPr/>
          <a:lstStyle/>
          <a:p>
            <a:fld id="{5331ED3F-FD14-49D3-9E15-5868A59A8E04}" type="datetimeFigureOut">
              <a:rPr lang="en-US" altLang="zh-CN"/>
              <a:t>11/10/2022</a:t>
            </a:fld>
            <a:endParaRPr lang="zh-CN"/>
          </a:p>
        </p:txBody>
      </p:sp>
      <p:sp>
        <p:nvSpPr>
          <p:cNvPr id="5" name="页脚占位符 4"/>
          <p:cNvSpPr>
            <a:spLocks noGrp="1"/>
          </p:cNvSpPr>
          <p:nvPr>
            <p:ph type="ftr" idx="11"/>
          </p:nvPr>
        </p:nvSpPr>
        <p:spPr/>
        <p:txBody>
          <a:bodyPr/>
          <a:lstStyle/>
          <a:p>
            <a:endParaRPr lang="zh-CN"/>
          </a:p>
        </p:txBody>
      </p:sp>
      <p:sp>
        <p:nvSpPr>
          <p:cNvPr id="6" name="灯片编号占位符 5"/>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内容占位符 2"/>
          <p:cNvSpPr>
            <a:spLocks noGrp="1"/>
          </p:cNvSpPr>
          <p:nvPr>
            <p:ph idx="1"/>
          </p:nvPr>
        </p:nvSpPr>
        <p:spPr>
          <a:xfrm>
            <a:off x="838200" y="1825625"/>
            <a:ext cx="5181600" cy="435133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内容占位符 3"/>
          <p:cNvSpPr>
            <a:spLocks noGrp="1"/>
          </p:cNvSpPr>
          <p:nvPr>
            <p:ph idx="2"/>
          </p:nvPr>
        </p:nvSpPr>
        <p:spPr>
          <a:xfrm>
            <a:off x="6172200" y="1825625"/>
            <a:ext cx="5181600" cy="435133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日期占位符 4"/>
          <p:cNvSpPr>
            <a:spLocks noGrp="1"/>
          </p:cNvSpPr>
          <p:nvPr>
            <p:ph type="dt" idx="10"/>
          </p:nvPr>
        </p:nvSpPr>
        <p:spPr/>
        <p:txBody>
          <a:bodyPr/>
          <a:lstStyle/>
          <a:p>
            <a:fld id="{5331ED3F-FD14-49D3-9E15-5868A59A8E04}" type="datetimeFigureOut">
              <a:rPr lang="en-US" altLang="zh-CN"/>
              <a:t>11/10/2022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4" name="内容占位符 3"/>
          <p:cNvSpPr>
            <a:spLocks noGrp="1"/>
          </p:cNvSpPr>
          <p:nvPr>
            <p:ph idx="2"/>
          </p:nvPr>
        </p:nvSpPr>
        <p:spPr>
          <a:xfrm>
            <a:off x="839788" y="2505075"/>
            <a:ext cx="5157787"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5"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编辑母版文本样式</a:t>
            </a:r>
          </a:p>
        </p:txBody>
      </p:sp>
      <p:sp>
        <p:nvSpPr>
          <p:cNvPr id="6" name="内容占位符 5"/>
          <p:cNvSpPr>
            <a:spLocks noGrp="1"/>
          </p:cNvSpPr>
          <p:nvPr>
            <p:ph idx="4"/>
          </p:nvPr>
        </p:nvSpPr>
        <p:spPr>
          <a:xfrm>
            <a:off x="6172200" y="2505075"/>
            <a:ext cx="5183188" cy="3684588"/>
          </a:xfrm>
        </p:spPr>
        <p:txBody>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7" name="日期占位符 6"/>
          <p:cNvSpPr>
            <a:spLocks noGrp="1"/>
          </p:cNvSpPr>
          <p:nvPr>
            <p:ph type="dt" idx="10"/>
          </p:nvPr>
        </p:nvSpPr>
        <p:spPr/>
        <p:txBody>
          <a:bodyPr/>
          <a:lstStyle/>
          <a:p>
            <a:fld id="{5331ED3F-FD14-49D3-9E15-5868A59A8E04}" type="datetimeFigureOut">
              <a:rPr lang="en-US" altLang="zh-CN"/>
              <a:t>11/10/2022</a:t>
            </a:fld>
            <a:endParaRPr lang="zh-CN"/>
          </a:p>
        </p:txBody>
      </p:sp>
      <p:sp>
        <p:nvSpPr>
          <p:cNvPr id="8" name="页脚占位符 7"/>
          <p:cNvSpPr>
            <a:spLocks noGrp="1"/>
          </p:cNvSpPr>
          <p:nvPr>
            <p:ph type="ftr" idx="11"/>
          </p:nvPr>
        </p:nvSpPr>
        <p:spPr/>
        <p:txBody>
          <a:bodyPr/>
          <a:lstStyle/>
          <a:p>
            <a:endParaRPr lang="zh-CN"/>
          </a:p>
        </p:txBody>
      </p:sp>
      <p:sp>
        <p:nvSpPr>
          <p:cNvPr id="9" name="灯片编号占位符 8"/>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t>单击此处编辑母版标题样式</a:t>
            </a:r>
          </a:p>
        </p:txBody>
      </p:sp>
      <p:sp>
        <p:nvSpPr>
          <p:cNvPr id="3" name="日期占位符 2"/>
          <p:cNvSpPr>
            <a:spLocks noGrp="1"/>
          </p:cNvSpPr>
          <p:nvPr>
            <p:ph type="dt" idx="10"/>
          </p:nvPr>
        </p:nvSpPr>
        <p:spPr/>
        <p:txBody>
          <a:bodyPr/>
          <a:lstStyle/>
          <a:p>
            <a:fld id="{5331ED3F-FD14-49D3-9E15-5868A59A8E04}" type="datetimeFigureOut">
              <a:rPr lang="en-US" altLang="zh-CN"/>
              <a:t>11/10/2022</a:t>
            </a:fld>
            <a:endParaRPr lang="zh-CN"/>
          </a:p>
        </p:txBody>
      </p:sp>
      <p:sp>
        <p:nvSpPr>
          <p:cNvPr id="4" name="页脚占位符 3"/>
          <p:cNvSpPr>
            <a:spLocks noGrp="1"/>
          </p:cNvSpPr>
          <p:nvPr>
            <p:ph type="ftr" idx="11"/>
          </p:nvPr>
        </p:nvSpPr>
        <p:spPr/>
        <p:txBody>
          <a:bodyPr/>
          <a:lstStyle/>
          <a:p>
            <a:endParaRPr lang="zh-CN"/>
          </a:p>
        </p:txBody>
      </p:sp>
      <p:sp>
        <p:nvSpPr>
          <p:cNvPr id="5" name="灯片编号占位符 4"/>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p:txBody>
          <a:bodyPr/>
          <a:lstStyle/>
          <a:p>
            <a:fld id="{5331ED3F-FD14-49D3-9E15-5868A59A8E04}" type="datetimeFigureOut">
              <a:rPr lang="en-US" altLang="zh-CN"/>
              <a:t>11/10/2022</a:t>
            </a:fld>
            <a:endParaRPr lang="zh-CN"/>
          </a:p>
        </p:txBody>
      </p:sp>
      <p:sp>
        <p:nvSpPr>
          <p:cNvPr id="3" name="页脚占位符 2"/>
          <p:cNvSpPr>
            <a:spLocks noGrp="1"/>
          </p:cNvSpPr>
          <p:nvPr>
            <p:ph type="ftr" idx="11"/>
          </p:nvPr>
        </p:nvSpPr>
        <p:spPr/>
        <p:txBody>
          <a:bodyPr/>
          <a:lstStyle/>
          <a:p>
            <a:endParaRPr lang="zh-CN"/>
          </a:p>
        </p:txBody>
      </p:sp>
      <p:sp>
        <p:nvSpPr>
          <p:cNvPr id="4" name="灯片编号占位符 3"/>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
        <p:nvSpPr>
          <p:cNvPr id="5" name="日期占位符 4"/>
          <p:cNvSpPr>
            <a:spLocks noGrp="1"/>
          </p:cNvSpPr>
          <p:nvPr>
            <p:ph type="dt" idx="10"/>
          </p:nvPr>
        </p:nvSpPr>
        <p:spPr/>
        <p:txBody>
          <a:bodyPr/>
          <a:lstStyle/>
          <a:p>
            <a:fld id="{5331ED3F-FD14-49D3-9E15-5868A59A8E04}" type="datetimeFigureOut">
              <a:rPr lang="en-US" altLang="zh-CN"/>
              <a:t>11/10/2022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4"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编辑母版文本样式</a:t>
            </a:r>
          </a:p>
        </p:txBody>
      </p:sp>
      <p:sp>
        <p:nvSpPr>
          <p:cNvPr id="5" name="日期占位符 4"/>
          <p:cNvSpPr>
            <a:spLocks noGrp="1"/>
          </p:cNvSpPr>
          <p:nvPr>
            <p:ph type="dt" idx="10"/>
          </p:nvPr>
        </p:nvSpPr>
        <p:spPr/>
        <p:txBody>
          <a:bodyPr/>
          <a:lstStyle/>
          <a:p>
            <a:fld id="{5331ED3F-FD14-49D3-9E15-5868A59A8E04}" type="datetimeFigureOut">
              <a:rPr lang="en-US" altLang="zh-CN"/>
              <a:t>11/10/2022</a:t>
            </a:fld>
            <a:endParaRPr lang="zh-CN"/>
          </a:p>
        </p:txBody>
      </p:sp>
      <p:sp>
        <p:nvSpPr>
          <p:cNvPr id="6" name="页脚占位符 5"/>
          <p:cNvSpPr>
            <a:spLocks noGrp="1"/>
          </p:cNvSpPr>
          <p:nvPr>
            <p:ph type="ftr" idx="11"/>
          </p:nvPr>
        </p:nvSpPr>
        <p:spPr/>
        <p:txBody>
          <a:bodyPr/>
          <a:lstStyle/>
          <a:p>
            <a:endParaRPr lang="zh-CN"/>
          </a:p>
        </p:txBody>
      </p:sp>
      <p:sp>
        <p:nvSpPr>
          <p:cNvPr id="7" name="灯片编号占位符 6"/>
          <p:cNvSpPr>
            <a:spLocks noGrp="1"/>
          </p:cNvSpPr>
          <p:nvPr>
            <p:ph type="sldNum" idx="12"/>
          </p:nvPr>
        </p:nvSpPr>
        <p:spPr/>
        <p:txBody>
          <a:bodyPr/>
          <a:lstStyle/>
          <a:p>
            <a:fld id="{FEFF5077-6423-43DB-B24E-21562C216B23}" type="slidenum">
              <a:rPr lang="zh-CN"/>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lstStyle/>
          <a:p>
            <a:r>
              <a:rPr lang="zh-CN"/>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rPr lang="zh-CN"/>
              <a:t>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5331ED3F-FD14-49D3-9E15-5868A59A8E04}" type="datetimeFigureOut">
              <a:rPr lang="en-US" altLang="zh-CN"/>
              <a:t>11/10/2022</a:t>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EFF5077-6423-43DB-B24E-21562C216B23}" type="slidenum">
              <a:rPr lang="zh-CN"/>
              <a:t>‹#›</a:t>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defTabSz="914400">
        <a:lnSpc>
          <a:spcPct val="90000"/>
        </a:lnSpc>
        <a:spcBef>
          <a:spcPct val="0"/>
        </a:spcBef>
        <a:buNone/>
        <a:defRPr sz="4400" kern="1200">
          <a:solidFill>
            <a:schemeClr val="tx1"/>
          </a:solidFill>
          <a:latin typeface="等线 Light"/>
          <a:ea typeface="等线 Light"/>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等线"/>
          <a:ea typeface="等线"/>
        </a:defRPr>
      </a:lvl1pPr>
      <a:lvl2pPr marL="685800" lvl="1" indent="-228600" algn="l" defTabSz="914400">
        <a:lnSpc>
          <a:spcPct val="90000"/>
        </a:lnSpc>
        <a:spcBef>
          <a:spcPts val="500"/>
        </a:spcBef>
        <a:buFont typeface="Arial" charset="0"/>
        <a:buChar char="•"/>
        <a:defRPr sz="2400" kern="1200">
          <a:solidFill>
            <a:schemeClr val="tx1"/>
          </a:solidFill>
          <a:latin typeface="等线"/>
          <a:ea typeface="等线"/>
        </a:defRPr>
      </a:lvl2pPr>
      <a:lvl3pPr marL="1143000" lvl="2" indent="-228600" algn="l" defTabSz="914400">
        <a:lnSpc>
          <a:spcPct val="90000"/>
        </a:lnSpc>
        <a:spcBef>
          <a:spcPts val="500"/>
        </a:spcBef>
        <a:buFont typeface="Arial" charset="0"/>
        <a:buChar char="•"/>
        <a:defRPr sz="2000" kern="1200">
          <a:solidFill>
            <a:schemeClr val="tx1"/>
          </a:solidFill>
          <a:latin typeface="等线"/>
          <a:ea typeface="等线"/>
        </a:defRPr>
      </a:lvl3pPr>
      <a:lvl4pPr marL="1600200" lvl="3" indent="-228600" algn="l" defTabSz="914400">
        <a:lnSpc>
          <a:spcPct val="90000"/>
        </a:lnSpc>
        <a:spcBef>
          <a:spcPts val="500"/>
        </a:spcBef>
        <a:buFont typeface="Arial" charset="0"/>
        <a:buChar char="•"/>
        <a:defRPr sz="1800" kern="1200">
          <a:solidFill>
            <a:schemeClr val="tx1"/>
          </a:solidFill>
          <a:latin typeface="等线"/>
          <a:ea typeface="等线"/>
        </a:defRPr>
      </a:lvl4pPr>
      <a:lvl5pPr marL="2057400" lvl="4" indent="-228600" algn="l" defTabSz="914400">
        <a:lnSpc>
          <a:spcPct val="90000"/>
        </a:lnSpc>
        <a:spcBef>
          <a:spcPts val="500"/>
        </a:spcBef>
        <a:buFont typeface="Arial" charset="0"/>
        <a:buChar char="•"/>
        <a:defRPr sz="1800" kern="1200">
          <a:solidFill>
            <a:schemeClr val="tx1"/>
          </a:solidFill>
          <a:latin typeface="等线"/>
          <a:ea typeface="等线"/>
        </a:defRPr>
      </a:lvl5pPr>
      <a:lvl6pPr marL="2514600" lvl="5" indent="-228600" algn="l" defTabSz="914400">
        <a:lnSpc>
          <a:spcPct val="90000"/>
        </a:lnSpc>
        <a:spcBef>
          <a:spcPts val="500"/>
        </a:spcBef>
        <a:buFont typeface="Arial" charset="0"/>
        <a:buChar char="•"/>
        <a:defRPr sz="1800" kern="1200">
          <a:solidFill>
            <a:schemeClr val="tx1"/>
          </a:solidFill>
          <a:latin typeface="等线"/>
          <a:ea typeface="等线"/>
        </a:defRPr>
      </a:lvl6pPr>
      <a:lvl7pPr marL="2971800" lvl="6" indent="-228600" algn="l" defTabSz="914400">
        <a:lnSpc>
          <a:spcPct val="90000"/>
        </a:lnSpc>
        <a:spcBef>
          <a:spcPts val="500"/>
        </a:spcBef>
        <a:buFont typeface="Arial" charset="0"/>
        <a:buChar char="•"/>
        <a:defRPr sz="1800" kern="1200">
          <a:solidFill>
            <a:schemeClr val="tx1"/>
          </a:solidFill>
          <a:latin typeface="等线"/>
          <a:ea typeface="等线"/>
        </a:defRPr>
      </a:lvl7pPr>
      <a:lvl8pPr marL="3429000" lvl="7" indent="-228600" algn="l" defTabSz="914400">
        <a:lnSpc>
          <a:spcPct val="90000"/>
        </a:lnSpc>
        <a:spcBef>
          <a:spcPts val="500"/>
        </a:spcBef>
        <a:buFont typeface="Arial" charset="0"/>
        <a:buChar char="•"/>
        <a:defRPr sz="1800" kern="1200">
          <a:solidFill>
            <a:schemeClr val="tx1"/>
          </a:solidFill>
          <a:latin typeface="等线"/>
          <a:ea typeface="等线"/>
        </a:defRPr>
      </a:lvl8pPr>
      <a:lvl9pPr marL="3886200" lvl="8" indent="-228600" algn="l" defTabSz="914400">
        <a:lnSpc>
          <a:spcPct val="90000"/>
        </a:lnSpc>
        <a:spcBef>
          <a:spcPts val="500"/>
        </a:spcBef>
        <a:buFont typeface="Arial" charset="0"/>
        <a:buChar char="•"/>
        <a:defRPr sz="1800" kern="1200">
          <a:solidFill>
            <a:schemeClr val="tx1"/>
          </a:solidFill>
          <a:latin typeface="等线"/>
          <a:ea typeface="等线"/>
        </a:defRPr>
      </a:lvl9pPr>
    </p:bodyStyle>
    <p:other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10" Type="http://schemas.openxmlformats.org/officeDocument/2006/relationships/image" Target="../media/image8.png"/><Relationship Id="rId4" Type="http://schemas.openxmlformats.org/officeDocument/2006/relationships/image" Target="../media/image25.jpg"/><Relationship Id="rId9"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2.sv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10" Type="http://schemas.openxmlformats.org/officeDocument/2006/relationships/image" Target="../media/image8.png"/><Relationship Id="rId4" Type="http://schemas.openxmlformats.org/officeDocument/2006/relationships/image" Target="../media/image67.png"/><Relationship Id="rId9" Type="http://schemas.openxmlformats.org/officeDocument/2006/relationships/image" Target="../media/image72.sv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6.jp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1.jpg"/><Relationship Id="rId4" Type="http://schemas.openxmlformats.org/officeDocument/2006/relationships/image" Target="../media/image80.jpg"/></Relationships>
</file>

<file path=ppt/slides/_rels/slide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2.jpg"/><Relationship Id="rId7" Type="http://schemas.openxmlformats.org/officeDocument/2006/relationships/image" Target="../media/image86.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5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g"/><Relationship Id="rId18" Type="http://schemas.openxmlformats.org/officeDocument/2006/relationships/image" Target="../media/image8.png"/><Relationship Id="rId3" Type="http://schemas.openxmlformats.org/officeDocument/2006/relationships/image" Target="../media/image87.jpg"/><Relationship Id="rId7" Type="http://schemas.openxmlformats.org/officeDocument/2006/relationships/image" Target="../media/image91.jpg"/><Relationship Id="rId12" Type="http://schemas.openxmlformats.org/officeDocument/2006/relationships/image" Target="../media/image96.jpg"/><Relationship Id="rId17" Type="http://schemas.openxmlformats.org/officeDocument/2006/relationships/image" Target="../media/image101.jpg"/><Relationship Id="rId2" Type="http://schemas.openxmlformats.org/officeDocument/2006/relationships/notesSlide" Target="../notesSlides/notesSlide13.xml"/><Relationship Id="rId16" Type="http://schemas.openxmlformats.org/officeDocument/2006/relationships/image" Target="../media/image100.jpg"/><Relationship Id="rId1" Type="http://schemas.openxmlformats.org/officeDocument/2006/relationships/slideLayout" Target="../slideLayouts/slideLayout2.xml"/><Relationship Id="rId6" Type="http://schemas.openxmlformats.org/officeDocument/2006/relationships/image" Target="../media/image90.jpg"/><Relationship Id="rId11" Type="http://schemas.openxmlformats.org/officeDocument/2006/relationships/image" Target="../media/image95.png"/><Relationship Id="rId5" Type="http://schemas.openxmlformats.org/officeDocument/2006/relationships/image" Target="../media/image89.jpg"/><Relationship Id="rId15" Type="http://schemas.openxmlformats.org/officeDocument/2006/relationships/image" Target="../media/image99.jpg"/><Relationship Id="rId10" Type="http://schemas.openxmlformats.org/officeDocument/2006/relationships/image" Target="../media/image94.png"/><Relationship Id="rId4" Type="http://schemas.openxmlformats.org/officeDocument/2006/relationships/image" Target="../media/image88.jpg"/><Relationship Id="rId9" Type="http://schemas.openxmlformats.org/officeDocument/2006/relationships/image" Target="../media/image93.png"/><Relationship Id="rId14" Type="http://schemas.openxmlformats.org/officeDocument/2006/relationships/image" Target="../media/image98.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8.png"/><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10" Type="http://schemas.openxmlformats.org/officeDocument/2006/relationships/image" Target="../media/image108.png"/><Relationship Id="rId4" Type="http://schemas.openxmlformats.org/officeDocument/2006/relationships/image" Target="../media/image102.jpg"/><Relationship Id="rId9" Type="http://schemas.openxmlformats.org/officeDocument/2006/relationships/image" Target="../media/image107.jpg"/></Relationships>
</file>

<file path=ppt/slides/_rels/slide61.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jpg"/><Relationship Id="rId10" Type="http://schemas.openxmlformats.org/officeDocument/2006/relationships/image" Target="../media/image8.png"/><Relationship Id="rId4" Type="http://schemas.openxmlformats.org/officeDocument/2006/relationships/image" Target="../media/image110.jpg"/><Relationship Id="rId9" Type="http://schemas.openxmlformats.org/officeDocument/2006/relationships/image" Target="../media/image115.jpg"/></Relationships>
</file>

<file path=ppt/slides/_rels/slide62.xml.rels><?xml version="1.0" encoding="UTF-8" standalone="yes"?>
<Relationships xmlns="http://schemas.openxmlformats.org/package/2006/relationships"><Relationship Id="rId8" Type="http://schemas.openxmlformats.org/officeDocument/2006/relationships/image" Target="../media/image121.jpg"/><Relationship Id="rId13" Type="http://schemas.openxmlformats.org/officeDocument/2006/relationships/image" Target="../media/image126.jpg"/><Relationship Id="rId3" Type="http://schemas.openxmlformats.org/officeDocument/2006/relationships/image" Target="../media/image116.jpg"/><Relationship Id="rId7" Type="http://schemas.openxmlformats.org/officeDocument/2006/relationships/image" Target="../media/image120.jpg"/><Relationship Id="rId12"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9.jpg"/><Relationship Id="rId11" Type="http://schemas.openxmlformats.org/officeDocument/2006/relationships/image" Target="../media/image124.png"/><Relationship Id="rId5" Type="http://schemas.openxmlformats.org/officeDocument/2006/relationships/image" Target="../media/image118.jpg"/><Relationship Id="rId15" Type="http://schemas.openxmlformats.org/officeDocument/2006/relationships/image" Target="../media/image8.png"/><Relationship Id="rId10" Type="http://schemas.openxmlformats.org/officeDocument/2006/relationships/image" Target="../media/image123.jpg"/><Relationship Id="rId4" Type="http://schemas.openxmlformats.org/officeDocument/2006/relationships/image" Target="../media/image117.jpg"/><Relationship Id="rId9" Type="http://schemas.openxmlformats.org/officeDocument/2006/relationships/image" Target="../media/image122.jpg"/><Relationship Id="rId14" Type="http://schemas.openxmlformats.org/officeDocument/2006/relationships/image" Target="../media/image127.jpg"/></Relationships>
</file>

<file path=ppt/slides/_rels/slide63.xml.rels><?xml version="1.0" encoding="UTF-8" standalone="yes"?>
<Relationships xmlns="http://schemas.openxmlformats.org/package/2006/relationships"><Relationship Id="rId8" Type="http://schemas.openxmlformats.org/officeDocument/2006/relationships/image" Target="../media/image133.jpg"/><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png"/><Relationship Id="rId9" Type="http://schemas.openxmlformats.org/officeDocument/2006/relationships/image" Target="../media/image8.png"/></Relationships>
</file>

<file path=ppt/slides/_rels/slide64.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jpg"/><Relationship Id="rId7" Type="http://schemas.openxmlformats.org/officeDocument/2006/relationships/image" Target="../media/image138.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 Id="rId9"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image" Target="../media/image147.jpg"/><Relationship Id="rId7" Type="http://schemas.openxmlformats.org/officeDocument/2006/relationships/image" Target="../media/image151.jpg"/><Relationship Id="rId12"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0.jpg"/><Relationship Id="rId11" Type="http://schemas.openxmlformats.org/officeDocument/2006/relationships/image" Target="../media/image155.png"/><Relationship Id="rId5" Type="http://schemas.openxmlformats.org/officeDocument/2006/relationships/image" Target="../media/image149.jpg"/><Relationship Id="rId10" Type="http://schemas.openxmlformats.org/officeDocument/2006/relationships/image" Target="../media/image154.jpg"/><Relationship Id="rId4" Type="http://schemas.openxmlformats.org/officeDocument/2006/relationships/image" Target="../media/image148.jpg"/><Relationship Id="rId9" Type="http://schemas.openxmlformats.org/officeDocument/2006/relationships/image" Target="../media/image153.jpg"/></Relationships>
</file>

<file path=ppt/slides/_rels/slide68.xml.rels><?xml version="1.0" encoding="UTF-8" standalone="yes"?>
<Relationships xmlns="http://schemas.openxmlformats.org/package/2006/relationships"><Relationship Id="rId3" Type="http://schemas.openxmlformats.org/officeDocument/2006/relationships/image" Target="../media/image156.jp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157.jpg"/></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67.jpg"/><Relationship Id="rId3" Type="http://schemas.openxmlformats.org/officeDocument/2006/relationships/image" Target="../media/image163.png"/><Relationship Id="rId7" Type="http://schemas.openxmlformats.org/officeDocument/2006/relationships/image" Target="../media/image166.jp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5.jpg"/><Relationship Id="rId5" Type="http://schemas.openxmlformats.org/officeDocument/2006/relationships/image" Target="../media/image8.png"/><Relationship Id="rId10" Type="http://schemas.openxmlformats.org/officeDocument/2006/relationships/image" Target="../media/image169.jpg"/><Relationship Id="rId4" Type="http://schemas.openxmlformats.org/officeDocument/2006/relationships/image" Target="../media/image164.png"/><Relationship Id="rId9" Type="http://schemas.openxmlformats.org/officeDocument/2006/relationships/image" Target="../media/image168.jpg"/></Relationships>
</file>

<file path=ppt/slides/_rels/slide72.xml.rels><?xml version="1.0" encoding="UTF-8" standalone="yes"?>
<Relationships xmlns="http://schemas.openxmlformats.org/package/2006/relationships"><Relationship Id="rId8" Type="http://schemas.openxmlformats.org/officeDocument/2006/relationships/image" Target="../media/image175.sv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3.svg"/><Relationship Id="rId5" Type="http://schemas.openxmlformats.org/officeDocument/2006/relationships/image" Target="../media/image172.png"/><Relationship Id="rId4" Type="http://schemas.openxmlformats.org/officeDocument/2006/relationships/image" Target="../media/image171.sv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7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jpg"/><Relationship Id="rId7" Type="http://schemas.openxmlformats.org/officeDocument/2006/relationships/image" Target="../media/image18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3.jpg"/><Relationship Id="rId5" Type="http://schemas.openxmlformats.org/officeDocument/2006/relationships/image" Target="../media/image182.jpg"/><Relationship Id="rId10" Type="http://schemas.openxmlformats.org/officeDocument/2006/relationships/image" Target="../media/image187.jpg"/><Relationship Id="rId4" Type="http://schemas.openxmlformats.org/officeDocument/2006/relationships/image" Target="../media/image181.jpg"/><Relationship Id="rId9" Type="http://schemas.openxmlformats.org/officeDocument/2006/relationships/image" Target="../media/image186.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8.jpg"/><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89.jpg"/></Relationships>
</file>

<file path=ppt/slides/_rels/slide76.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jpg"/><Relationship Id="rId7" Type="http://schemas.openxmlformats.org/officeDocument/2006/relationships/image" Target="../media/image195.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4.jpg"/><Relationship Id="rId5" Type="http://schemas.openxmlformats.org/officeDocument/2006/relationships/image" Target="../media/image193.jpg"/><Relationship Id="rId4" Type="http://schemas.openxmlformats.org/officeDocument/2006/relationships/image" Target="../media/image192.png"/></Relationships>
</file>

<file path=ppt/slides/_rels/slide77.xml.rels><?xml version="1.0" encoding="UTF-8" standalone="yes"?>
<Relationships xmlns="http://schemas.openxmlformats.org/package/2006/relationships"><Relationship Id="rId8" Type="http://schemas.openxmlformats.org/officeDocument/2006/relationships/image" Target="../media/image202.jpg"/><Relationship Id="rId13" Type="http://schemas.openxmlformats.org/officeDocument/2006/relationships/image" Target="../media/image207.png"/><Relationship Id="rId3" Type="http://schemas.openxmlformats.org/officeDocument/2006/relationships/image" Target="../media/image198.png"/><Relationship Id="rId7" Type="http://schemas.openxmlformats.org/officeDocument/2006/relationships/image" Target="../media/image201.jpg"/><Relationship Id="rId12" Type="http://schemas.openxmlformats.org/officeDocument/2006/relationships/image" Target="../media/image206.jpg"/><Relationship Id="rId2" Type="http://schemas.openxmlformats.org/officeDocument/2006/relationships/image" Target="../media/image197.png"/><Relationship Id="rId1" Type="http://schemas.openxmlformats.org/officeDocument/2006/relationships/slideLayout" Target="../slideLayouts/slideLayout7.xml"/><Relationship Id="rId6" Type="http://schemas.openxmlformats.org/officeDocument/2006/relationships/image" Target="../media/image200.jpg"/><Relationship Id="rId11" Type="http://schemas.openxmlformats.org/officeDocument/2006/relationships/image" Target="../media/image205.png"/><Relationship Id="rId5" Type="http://schemas.openxmlformats.org/officeDocument/2006/relationships/image" Target="../media/image8.png"/><Relationship Id="rId15" Type="http://schemas.openxmlformats.org/officeDocument/2006/relationships/image" Target="../media/image209.jpg"/><Relationship Id="rId10" Type="http://schemas.openxmlformats.org/officeDocument/2006/relationships/image" Target="../media/image204.jpg"/><Relationship Id="rId4" Type="http://schemas.openxmlformats.org/officeDocument/2006/relationships/image" Target="../media/image199.png"/><Relationship Id="rId9" Type="http://schemas.openxmlformats.org/officeDocument/2006/relationships/image" Target="../media/image203.jpg"/><Relationship Id="rId14" Type="http://schemas.openxmlformats.org/officeDocument/2006/relationships/image" Target="../media/image208.jpg"/></Relationships>
</file>

<file path=ppt/slides/_rels/slide78.xml.rels><?xml version="1.0" encoding="UTF-8" standalone="yes"?>
<Relationships xmlns="http://schemas.openxmlformats.org/package/2006/relationships"><Relationship Id="rId8" Type="http://schemas.openxmlformats.org/officeDocument/2006/relationships/image" Target="../media/image215.jpg"/><Relationship Id="rId3" Type="http://schemas.openxmlformats.org/officeDocument/2006/relationships/image" Target="../media/image210.jpg"/><Relationship Id="rId7" Type="http://schemas.openxmlformats.org/officeDocument/2006/relationships/image" Target="../media/image2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3.jpg"/><Relationship Id="rId5" Type="http://schemas.openxmlformats.org/officeDocument/2006/relationships/image" Target="../media/image212.jpg"/><Relationship Id="rId4" Type="http://schemas.openxmlformats.org/officeDocument/2006/relationships/image" Target="../media/image211.jpg"/></Relationships>
</file>

<file path=ppt/slides/_rels/slide79.xml.rels><?xml version="1.0" encoding="UTF-8" standalone="yes"?>
<Relationships xmlns="http://schemas.openxmlformats.org/package/2006/relationships"><Relationship Id="rId8" Type="http://schemas.openxmlformats.org/officeDocument/2006/relationships/image" Target="../media/image221.jpg"/><Relationship Id="rId3" Type="http://schemas.openxmlformats.org/officeDocument/2006/relationships/image" Target="../media/image216.jpg"/><Relationship Id="rId7" Type="http://schemas.openxmlformats.org/officeDocument/2006/relationships/image" Target="../media/image220.jp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9.jpg"/><Relationship Id="rId5" Type="http://schemas.openxmlformats.org/officeDocument/2006/relationships/image" Target="../media/image218.jpg"/><Relationship Id="rId10" Type="http://schemas.openxmlformats.org/officeDocument/2006/relationships/image" Target="../media/image223.png"/><Relationship Id="rId4" Type="http://schemas.openxmlformats.org/officeDocument/2006/relationships/image" Target="../media/image217.jpg"/><Relationship Id="rId9" Type="http://schemas.openxmlformats.org/officeDocument/2006/relationships/image" Target="../media/image222.jp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10" Type="http://schemas.openxmlformats.org/officeDocument/2006/relationships/image" Target="../media/image22.jpeg"/><Relationship Id="rId4" Type="http://schemas.openxmlformats.org/officeDocument/2006/relationships/image" Target="../media/image17.jpg"/><Relationship Id="rId9"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p:blipFill>
        <p:spPr>
          <a:xfrm>
            <a:off x="1" y="189"/>
            <a:ext cx="12192000" cy="6857623"/>
          </a:xfrm>
          <a:prstGeom prst="rect">
            <a:avLst/>
          </a:prstGeom>
        </p:spPr>
      </p:pic>
      <p:pic>
        <p:nvPicPr>
          <p:cNvPr id="5" name="图片 4"/>
          <p:cNvPicPr>
            <a:picLocks noChangeAspect="1"/>
          </p:cNvPicPr>
          <p:nvPr/>
        </p:nvPicPr>
        <p:blipFill rotWithShape="1">
          <a:blip r:embed="rId4"/>
          <a:srcRect l="32959" t="20613" r="-1" b="20586"/>
          <a:stretch/>
        </p:blipFill>
        <p:spPr>
          <a:xfrm>
            <a:off x="0" y="-12700"/>
            <a:ext cx="8147056" cy="6883400"/>
          </a:xfrm>
          <a:prstGeom prst="rect">
            <a:avLst/>
          </a:prstGeom>
        </p:spPr>
      </p:pic>
      <p:sp>
        <p:nvSpPr>
          <p:cNvPr id="4" name="矩形 259"/>
          <p:cNvSpPr>
            <a:spLocks noChangeArrowheads="1"/>
          </p:cNvSpPr>
          <p:nvPr/>
        </p:nvSpPr>
        <p:spPr>
          <a:xfrm>
            <a:off x="497511" y="2175737"/>
            <a:ext cx="5698202" cy="977319"/>
          </a:xfrm>
          <a:prstGeom prst="rect">
            <a:avLst/>
          </a:prstGeom>
          <a:noFill/>
          <a:ln>
            <a:noFill/>
          </a:ln>
        </p:spPr>
        <p:txBody>
          <a:bodyPr wrap="square" lIns="0" tIns="0" rIns="0" bIns="0">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zh-CN" sz="4551" b="1" dirty="0">
                <a:solidFill>
                  <a:schemeClr val="bg1"/>
                </a:solidFill>
                <a:effectLst>
                  <a:outerShdw blurRad="38100" dist="38100" dir="2700000" algn="tl">
                    <a:srgbClr val="000000">
                      <a:alpha val="43137"/>
                    </a:srgbClr>
                  </a:outerShdw>
                </a:effectLst>
              </a:rPr>
              <a:t>北京大学外国语学院</a:t>
            </a:r>
            <a:r>
              <a:rPr lang="en-US" sz="1800" b="1" dirty="0">
                <a:solidFill>
                  <a:schemeClr val="bg1"/>
                </a:solidFill>
                <a:effectLst>
                  <a:outerShdw blurRad="38100" dist="38100" dir="2700000" algn="tl">
                    <a:srgbClr val="000000">
                      <a:alpha val="43137"/>
                    </a:srgbClr>
                  </a:outerShdw>
                </a:effectLst>
                <a:latin typeface="Arial"/>
              </a:rPr>
              <a:t>School of Foreign Languages, Peking University</a:t>
            </a:r>
            <a:endParaRPr lang="zh-CN" sz="4800" b="1" dirty="0">
              <a:solidFill>
                <a:schemeClr val="bg1"/>
              </a:solidFill>
              <a:effectLst>
                <a:outerShdw blurRad="38100" dist="38100" dir="2700000" algn="tl">
                  <a:srgbClr val="000000">
                    <a:alpha val="43137"/>
                  </a:srgbClr>
                </a:outerShdw>
              </a:effectLst>
              <a:latin typeface="Arial"/>
            </a:endParaRPr>
          </a:p>
        </p:txBody>
      </p:sp>
      <p:sp>
        <p:nvSpPr>
          <p:cNvPr id="9" name="矩形 259"/>
          <p:cNvSpPr>
            <a:spLocks noChangeArrowheads="1"/>
          </p:cNvSpPr>
          <p:nvPr/>
        </p:nvSpPr>
        <p:spPr>
          <a:xfrm>
            <a:off x="2062251" y="3979455"/>
            <a:ext cx="2395167" cy="419024"/>
          </a:xfrm>
          <a:prstGeom prst="rect">
            <a:avLst/>
          </a:prstGeom>
          <a:noFill/>
          <a:ln w="9525">
            <a:solidFill>
              <a:schemeClr val="bg1"/>
            </a:solidFill>
            <a:miter/>
          </a:ln>
        </p:spPr>
        <p:txBody>
          <a:bodyPr wrap="square" lIns="34131" tIns="34131" rIns="34131" bIns="34131" anchor="ctr" anchorCtr="1">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buNone/>
            </a:pPr>
            <a:r>
              <a:rPr lang="en-US" sz="2275" b="1" dirty="0">
                <a:solidFill>
                  <a:schemeClr val="bg1"/>
                </a:solidFill>
              </a:rPr>
              <a:t>2022</a:t>
            </a:r>
            <a:r>
              <a:rPr lang="zh-CN" sz="2275" b="1" dirty="0">
                <a:solidFill>
                  <a:schemeClr val="bg1"/>
                </a:solidFill>
              </a:rPr>
              <a:t>年</a:t>
            </a:r>
            <a:r>
              <a:rPr lang="en-US" sz="2275" b="1" dirty="0">
                <a:solidFill>
                  <a:schemeClr val="bg1"/>
                </a:solidFill>
              </a:rPr>
              <a:t>10</a:t>
            </a:r>
            <a:r>
              <a:rPr lang="zh-CN" sz="2275" b="1" dirty="0">
                <a:solidFill>
                  <a:schemeClr val="bg1"/>
                </a:solidFill>
              </a:rPr>
              <a:t>月</a:t>
            </a:r>
            <a:r>
              <a:rPr lang="en-US" sz="2275" b="1" dirty="0">
                <a:solidFill>
                  <a:schemeClr val="bg1"/>
                </a:solidFill>
              </a:rPr>
              <a:t>31</a:t>
            </a:r>
            <a:r>
              <a:rPr lang="zh-CN" sz="2275" b="1" dirty="0">
                <a:solidFill>
                  <a:schemeClr val="bg1"/>
                </a:solidFill>
              </a:rPr>
              <a:t>日</a:t>
            </a:r>
          </a:p>
        </p:txBody>
      </p:sp>
      <p:pic>
        <p:nvPicPr>
          <p:cNvPr id="6" name="图片 5"/>
          <p:cNvPicPr>
            <a:picLocks noChangeAspect="1"/>
          </p:cNvPicPr>
          <p:nvPr/>
        </p:nvPicPr>
        <p:blipFill rotWithShape="1">
          <a:blip r:embed="rId4"/>
          <a:srcRect r="54903" b="52037"/>
          <a:stretch/>
        </p:blipFill>
        <p:spPr>
          <a:xfrm>
            <a:off x="9124631" y="3581400"/>
            <a:ext cx="3092769" cy="3289300"/>
          </a:xfrm>
          <a:prstGeom prst="rect">
            <a:avLst/>
          </a:prstGeom>
        </p:spPr>
      </p:pic>
      <p:pic>
        <p:nvPicPr>
          <p:cNvPr id="7" name="图片 6"/>
          <p:cNvPicPr>
            <a:picLocks noChangeAspect="1"/>
          </p:cNvPicPr>
          <p:nvPr/>
        </p:nvPicPr>
        <p:blipFill rotWithShape="1">
          <a:blip r:embed="rId5"/>
          <a:srcRect t="67821"/>
          <a:stretch/>
        </p:blipFill>
        <p:spPr>
          <a:xfrm>
            <a:off x="4343400" y="0"/>
            <a:ext cx="6858000" cy="2206826"/>
          </a:xfrm>
          <a:prstGeom prst="rect">
            <a:avLst/>
          </a:prstGeom>
        </p:spPr>
      </p:pic>
      <p:pic>
        <p:nvPicPr>
          <p:cNvPr id="8" name="图片 7"/>
          <p:cNvPicPr>
            <a:picLocks noChangeAspect="1"/>
          </p:cNvPicPr>
          <p:nvPr/>
        </p:nvPicPr>
        <p:blipFill rotWithShape="1">
          <a:blip r:embed="rId5"/>
          <a:srcRect b="72560"/>
          <a:stretch/>
        </p:blipFill>
        <p:spPr>
          <a:xfrm>
            <a:off x="-169166" y="4985692"/>
            <a:ext cx="6858000" cy="1881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p:tgtEl>
                                          <p:spTgt spid="4"/>
                                        </p:tgtEl>
                                      </p:cBhvr>
                                    </p:animEffect>
                                    <p:animScale>
                                      <p:cBhvr>
                                        <p:cTn id="11" dur="250" fill="hold"/>
                                        <p:tgtEl>
                                          <p:spTgt spid="4"/>
                                        </p:tgtEl>
                                      </p:cBhvr>
                                      <p:by x="105000" y="105000"/>
                                    </p:animScale>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4" name="矩形 33"/>
          <p:cNvSpPr/>
          <p:nvPr/>
        </p:nvSpPr>
        <p:spPr>
          <a:xfrm>
            <a:off x="1443169" y="936116"/>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钱钟书</a:t>
            </a:r>
          </a:p>
        </p:txBody>
      </p:sp>
      <p:sp>
        <p:nvSpPr>
          <p:cNvPr id="35" name="矩形 34"/>
          <p:cNvSpPr/>
          <p:nvPr/>
        </p:nvSpPr>
        <p:spPr>
          <a:xfrm>
            <a:off x="4150789" y="933450"/>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曹靖华</a:t>
            </a:r>
          </a:p>
        </p:txBody>
      </p:sp>
      <p:sp>
        <p:nvSpPr>
          <p:cNvPr id="36" name="矩形 35"/>
          <p:cNvSpPr/>
          <p:nvPr/>
        </p:nvSpPr>
        <p:spPr>
          <a:xfrm>
            <a:off x="6941946" y="907486"/>
            <a:ext cx="851515"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冯  至</a:t>
            </a:r>
          </a:p>
        </p:txBody>
      </p:sp>
      <p:sp>
        <p:nvSpPr>
          <p:cNvPr id="38" name="矩形 37"/>
          <p:cNvSpPr/>
          <p:nvPr/>
        </p:nvSpPr>
        <p:spPr>
          <a:xfrm>
            <a:off x="9713126" y="933450"/>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梁宗岱</a:t>
            </a:r>
          </a:p>
        </p:txBody>
      </p:sp>
      <p:pic>
        <p:nvPicPr>
          <p:cNvPr id="43" name="Picture 4"/>
          <p:cNvPicPr>
            <a:picLocks noChangeAspect="1" noChangeArrowheads="1"/>
          </p:cNvPicPr>
          <p:nvPr/>
        </p:nvPicPr>
        <p:blipFill>
          <a:blip r:embed="rId2"/>
          <a:stretch/>
        </p:blipFill>
        <p:spPr>
          <a:xfrm>
            <a:off x="3850587" y="1457525"/>
            <a:ext cx="1568185" cy="2248227"/>
          </a:xfrm>
          <a:prstGeom prst="rect">
            <a:avLst/>
          </a:prstGeom>
          <a:noFill/>
          <a:ln>
            <a:noFill/>
          </a:ln>
        </p:spPr>
      </p:pic>
      <p:pic>
        <p:nvPicPr>
          <p:cNvPr id="49" name="Picture 5"/>
          <p:cNvPicPr>
            <a:picLocks noChangeAspect="1" noChangeArrowheads="1"/>
          </p:cNvPicPr>
          <p:nvPr/>
        </p:nvPicPr>
        <p:blipFill>
          <a:blip r:embed="rId3"/>
          <a:stretch/>
        </p:blipFill>
        <p:spPr>
          <a:xfrm>
            <a:off x="6541782" y="1426742"/>
            <a:ext cx="1741295" cy="2257598"/>
          </a:xfrm>
          <a:prstGeom prst="rect">
            <a:avLst/>
          </a:prstGeom>
          <a:noFill/>
          <a:ln>
            <a:noFill/>
          </a:ln>
        </p:spPr>
      </p:pic>
      <p:pic>
        <p:nvPicPr>
          <p:cNvPr id="50" name="Picture 6"/>
          <p:cNvPicPr>
            <a:picLocks noChangeAspect="1" noChangeArrowheads="1"/>
          </p:cNvPicPr>
          <p:nvPr/>
        </p:nvPicPr>
        <p:blipFill>
          <a:blip r:embed="rId4"/>
          <a:stretch/>
        </p:blipFill>
        <p:spPr>
          <a:xfrm>
            <a:off x="9217615" y="1442445"/>
            <a:ext cx="1771768" cy="2248227"/>
          </a:xfrm>
          <a:prstGeom prst="rect">
            <a:avLst/>
          </a:prstGeom>
          <a:noFill/>
          <a:ln>
            <a:noFill/>
          </a:ln>
        </p:spPr>
      </p:pic>
      <p:pic>
        <p:nvPicPr>
          <p:cNvPr id="51" name="Picture 7"/>
          <p:cNvPicPr>
            <a:picLocks noChangeAspect="1" noChangeArrowheads="1"/>
          </p:cNvPicPr>
          <p:nvPr/>
        </p:nvPicPr>
        <p:blipFill>
          <a:blip r:embed="rId5"/>
          <a:stretch/>
        </p:blipFill>
        <p:spPr>
          <a:xfrm>
            <a:off x="1109628" y="1435740"/>
            <a:ext cx="1621187" cy="2257598"/>
          </a:xfrm>
          <a:prstGeom prst="rect">
            <a:avLst/>
          </a:prstGeom>
          <a:noFill/>
          <a:ln>
            <a:noFill/>
          </a:ln>
        </p:spPr>
      </p:pic>
      <p:sp>
        <p:nvSpPr>
          <p:cNvPr id="56" name="矩形 55"/>
          <p:cNvSpPr/>
          <p:nvPr/>
        </p:nvSpPr>
        <p:spPr>
          <a:xfrm>
            <a:off x="1443169" y="3768556"/>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吴达元</a:t>
            </a:r>
          </a:p>
        </p:txBody>
      </p:sp>
      <p:sp>
        <p:nvSpPr>
          <p:cNvPr id="57" name="矩形 56"/>
          <p:cNvSpPr/>
          <p:nvPr/>
        </p:nvSpPr>
        <p:spPr>
          <a:xfrm>
            <a:off x="4154437" y="3781942"/>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闻家驷</a:t>
            </a:r>
          </a:p>
        </p:txBody>
      </p:sp>
      <p:sp>
        <p:nvSpPr>
          <p:cNvPr id="58" name="矩形 57"/>
          <p:cNvSpPr/>
          <p:nvPr/>
        </p:nvSpPr>
        <p:spPr>
          <a:xfrm>
            <a:off x="6890651" y="3723604"/>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李赋宁</a:t>
            </a:r>
          </a:p>
        </p:txBody>
      </p:sp>
      <p:sp>
        <p:nvSpPr>
          <p:cNvPr id="59" name="矩形 58"/>
          <p:cNvSpPr/>
          <p:nvPr/>
        </p:nvSpPr>
        <p:spPr>
          <a:xfrm>
            <a:off x="9713126" y="3768556"/>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季羡林</a:t>
            </a:r>
          </a:p>
        </p:txBody>
      </p:sp>
      <p:pic>
        <p:nvPicPr>
          <p:cNvPr id="64" name="Picture 6"/>
          <p:cNvPicPr>
            <a:picLocks noChangeAspect="1" noChangeArrowheads="1"/>
          </p:cNvPicPr>
          <p:nvPr/>
        </p:nvPicPr>
        <p:blipFill>
          <a:blip r:embed="rId6"/>
          <a:stretch/>
        </p:blipFill>
        <p:spPr>
          <a:xfrm>
            <a:off x="3847396" y="4278892"/>
            <a:ext cx="1568185" cy="2252964"/>
          </a:xfrm>
          <a:prstGeom prst="rect">
            <a:avLst/>
          </a:prstGeom>
          <a:noFill/>
          <a:ln>
            <a:noFill/>
          </a:ln>
        </p:spPr>
      </p:pic>
      <p:pic>
        <p:nvPicPr>
          <p:cNvPr id="65" name="Picture 5"/>
          <p:cNvPicPr>
            <a:picLocks noChangeAspect="1" noChangeArrowheads="1"/>
          </p:cNvPicPr>
          <p:nvPr/>
        </p:nvPicPr>
        <p:blipFill>
          <a:blip r:embed="rId7"/>
          <a:stretch/>
        </p:blipFill>
        <p:spPr>
          <a:xfrm>
            <a:off x="1109628" y="4270932"/>
            <a:ext cx="1621187" cy="2259583"/>
          </a:xfrm>
          <a:prstGeom prst="rect">
            <a:avLst/>
          </a:prstGeom>
          <a:noFill/>
          <a:ln>
            <a:noFill/>
          </a:ln>
        </p:spPr>
      </p:pic>
      <p:pic>
        <p:nvPicPr>
          <p:cNvPr id="66" name="Picture 6"/>
          <p:cNvPicPr>
            <a:picLocks noChangeAspect="1" noChangeArrowheads="1"/>
          </p:cNvPicPr>
          <p:nvPr/>
        </p:nvPicPr>
        <p:blipFill>
          <a:blip r:embed="rId8"/>
          <a:stretch/>
        </p:blipFill>
        <p:spPr>
          <a:xfrm>
            <a:off x="6497057" y="4258809"/>
            <a:ext cx="1741297" cy="2262335"/>
          </a:xfrm>
          <a:prstGeom prst="rect">
            <a:avLst/>
          </a:prstGeom>
          <a:noFill/>
          <a:ln>
            <a:noFill/>
          </a:ln>
        </p:spPr>
      </p:pic>
      <p:pic>
        <p:nvPicPr>
          <p:cNvPr id="67" name="Picture 7"/>
          <p:cNvPicPr>
            <a:picLocks noChangeAspect="1" noChangeArrowheads="1"/>
          </p:cNvPicPr>
          <p:nvPr/>
        </p:nvPicPr>
        <p:blipFill>
          <a:blip r:embed="rId9"/>
          <a:stretch/>
        </p:blipFill>
        <p:spPr>
          <a:xfrm>
            <a:off x="9228816" y="4278892"/>
            <a:ext cx="1771770" cy="2262335"/>
          </a:xfrm>
          <a:prstGeom prst="rect">
            <a:avLst/>
          </a:prstGeom>
          <a:noFill/>
          <a:ln>
            <a:noFill/>
          </a:ln>
        </p:spPr>
      </p:pic>
      <p:pic>
        <p:nvPicPr>
          <p:cNvPr id="39" name="图片 38"/>
          <p:cNvPicPr>
            <a:picLocks noChangeAspect="1"/>
          </p:cNvPicPr>
          <p:nvPr/>
        </p:nvPicPr>
        <p:blipFill rotWithShape="1">
          <a:blip r:embed="rId10"/>
          <a:srcRect l="6223" t="12451" r="30611" b="63912"/>
          <a:stretch/>
        </p:blipFill>
        <p:spPr>
          <a:xfrm>
            <a:off x="9591674" y="392435"/>
            <a:ext cx="2124611" cy="512121"/>
          </a:xfrm>
          <a:prstGeom prst="rect">
            <a:avLst/>
          </a:prstGeom>
        </p:spPr>
      </p:pic>
      <p:grpSp>
        <p:nvGrpSpPr>
          <p:cNvPr id="62" name="组合 61"/>
          <p:cNvGrpSpPr/>
          <p:nvPr/>
        </p:nvGrpSpPr>
        <p:grpSpPr>
          <a:xfrm>
            <a:off x="1" y="0"/>
            <a:ext cx="1388224" cy="1046128"/>
            <a:chOff x="0" y="0"/>
            <a:chExt cx="6897954" cy="4536440"/>
          </a:xfrm>
        </p:grpSpPr>
        <p:sp>
          <p:nvSpPr>
            <p:cNvPr id="63" name="直角三角形 6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8" name="直角三角形 6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9" name="直角三角形 6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4" name="矩形 83"/>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18000"/>
          <a:stretch/>
        </p:blipFill>
        <p:spPr>
          <a:xfrm>
            <a:off x="4790427" y="15288"/>
            <a:ext cx="7393210" cy="6842524"/>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02</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总体介绍</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9" name="图片 38"/>
          <p:cNvPicPr>
            <a:picLocks noChangeAspect="1"/>
          </p:cNvPicPr>
          <p:nvPr/>
        </p:nvPicPr>
        <p:blipFill>
          <a:blip r:embed="rId2"/>
          <a:stretch/>
        </p:blipFill>
        <p:spPr>
          <a:xfrm>
            <a:off x="-95250" y="4125876"/>
            <a:ext cx="12411076" cy="2580027"/>
          </a:xfrm>
          <a:prstGeom prst="rect">
            <a:avLst/>
          </a:prstGeom>
          <a:effectLst>
            <a:softEdge rad="152400"/>
          </a:effectLst>
        </p:spPr>
      </p:pic>
      <p:grpSp>
        <p:nvGrpSpPr>
          <p:cNvPr id="40" name="组合 39"/>
          <p:cNvGrpSpPr/>
          <p:nvPr/>
        </p:nvGrpSpPr>
        <p:grpSpPr>
          <a:xfrm>
            <a:off x="481552" y="1189453"/>
            <a:ext cx="11247120" cy="2709398"/>
            <a:chOff x="291468" y="2865085"/>
            <a:chExt cx="2601994" cy="13554350"/>
          </a:xfrm>
        </p:grpSpPr>
        <p:sp>
          <p:nvSpPr>
            <p:cNvPr id="41" name="圆角矩形 40"/>
            <p:cNvSpPr/>
            <p:nvPr/>
          </p:nvSpPr>
          <p:spPr>
            <a:xfrm>
              <a:off x="291468" y="2865085"/>
              <a:ext cx="2601994" cy="13212229"/>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42" name="TextBox 36"/>
            <p:cNvSpPr txBox="1"/>
            <p:nvPr/>
          </p:nvSpPr>
          <p:spPr>
            <a:xfrm>
              <a:off x="311202" y="3177855"/>
              <a:ext cx="2546335" cy="13241580"/>
            </a:xfrm>
            <a:prstGeom prst="rect">
              <a:avLst/>
            </a:prstGeom>
            <a:noFill/>
          </p:spPr>
          <p:txBody>
            <a:bodyPr wrap="square">
              <a:spAutoFit/>
            </a:bodyPr>
            <a:lstStyle/>
            <a:p>
              <a:pPr marL="342900" indent="-342900">
                <a:lnSpc>
                  <a:spcPct val="130000"/>
                </a:lnSpc>
                <a:spcAft>
                  <a:spcPts val="1200"/>
                </a:spcAft>
                <a:buClr>
                  <a:schemeClr val="tx2"/>
                </a:buClr>
                <a:buSzPct val="100000"/>
                <a:buFont typeface="Wingdings" charset="2"/>
                <a:buChar char="l"/>
              </a:pPr>
              <a:r>
                <a:rPr lang="zh-CN" sz="2000" b="1">
                  <a:solidFill>
                    <a:schemeClr val="tx2">
                      <a:lumMod val="50000"/>
                    </a:schemeClr>
                  </a:solidFill>
                  <a:latin typeface="Impact"/>
                  <a:ea typeface="微软雅黑"/>
                </a:rPr>
                <a:t>阿拉伯语系、朝韩语系、德语系、东南亚系、俄语系、法语系、南亚系、日语系、西葡意语系、西亚系、亚非系、英语系、世界文学研究所、外国语言学和应用语言学研究所、</a:t>
              </a:r>
              <a:r>
                <a:rPr lang="en-US" sz="2000" b="1">
                  <a:solidFill>
                    <a:schemeClr val="tx2">
                      <a:lumMod val="50000"/>
                    </a:schemeClr>
                  </a:solidFill>
                  <a:latin typeface="Impact"/>
                  <a:ea typeface="微软雅黑"/>
                </a:rPr>
                <a:t>MTI</a:t>
              </a:r>
              <a:r>
                <a:rPr lang="zh-CN" sz="2000" b="1">
                  <a:solidFill>
                    <a:schemeClr val="tx2">
                      <a:lumMod val="50000"/>
                    </a:schemeClr>
                  </a:solidFill>
                  <a:latin typeface="Impact"/>
                  <a:ea typeface="微软雅黑"/>
                </a:rPr>
                <a:t>教育中心、语言中心共</a:t>
              </a:r>
              <a:r>
                <a:rPr lang="en-US" sz="2000" b="1">
                  <a:solidFill>
                    <a:srgbClr val="8A0000"/>
                  </a:solidFill>
                  <a:latin typeface="Impact"/>
                  <a:ea typeface="微软雅黑"/>
                </a:rPr>
                <a:t>12</a:t>
              </a:r>
              <a:r>
                <a:rPr lang="zh-CN" sz="2000" b="1">
                  <a:solidFill>
                    <a:srgbClr val="8A0000"/>
                  </a:solidFill>
                  <a:latin typeface="Impact"/>
                  <a:ea typeface="微软雅黑"/>
                </a:rPr>
                <a:t>系</a:t>
              </a:r>
              <a:r>
                <a:rPr lang="en-US" sz="2000" b="1">
                  <a:solidFill>
                    <a:srgbClr val="8A0000"/>
                  </a:solidFill>
                  <a:latin typeface="Impact"/>
                  <a:ea typeface="微软雅黑"/>
                </a:rPr>
                <a:t>2</a:t>
              </a:r>
              <a:r>
                <a:rPr lang="zh-CN" sz="2000" b="1">
                  <a:solidFill>
                    <a:srgbClr val="8A0000"/>
                  </a:solidFill>
                  <a:latin typeface="Impact"/>
                  <a:ea typeface="微软雅黑"/>
                </a:rPr>
                <a:t>所</a:t>
              </a:r>
              <a:r>
                <a:rPr lang="en-US" sz="2000" b="1">
                  <a:solidFill>
                    <a:srgbClr val="8A0000"/>
                  </a:solidFill>
                  <a:latin typeface="Impact"/>
                  <a:ea typeface="微软雅黑"/>
                </a:rPr>
                <a:t>2</a:t>
              </a:r>
              <a:r>
                <a:rPr lang="zh-CN" sz="2000" b="1">
                  <a:solidFill>
                    <a:srgbClr val="8A0000"/>
                  </a:solidFill>
                  <a:latin typeface="Impact"/>
                  <a:ea typeface="微软雅黑"/>
                </a:rPr>
                <a:t>中心</a:t>
              </a:r>
              <a:r>
                <a:rPr lang="zh-CN" sz="2000" b="1">
                  <a:solidFill>
                    <a:schemeClr val="tx2">
                      <a:lumMod val="50000"/>
                    </a:schemeClr>
                  </a:solidFill>
                  <a:latin typeface="Impact"/>
                  <a:ea typeface="微软雅黑"/>
                </a:rPr>
                <a:t>。</a:t>
              </a:r>
              <a:endParaRPr lang="en-US" sz="2000" b="1">
                <a:solidFill>
                  <a:schemeClr val="tx2">
                    <a:lumMod val="50000"/>
                  </a:schemeClr>
                </a:solidFill>
                <a:latin typeface="Impact"/>
                <a:ea typeface="微软雅黑"/>
              </a:endParaRPr>
            </a:p>
            <a:p>
              <a:pPr marL="342900" indent="-342900">
                <a:lnSpc>
                  <a:spcPct val="130000"/>
                </a:lnSpc>
                <a:spcAft>
                  <a:spcPts val="1200"/>
                </a:spcAft>
                <a:buClr>
                  <a:schemeClr val="tx2"/>
                </a:buClr>
                <a:buSzPct val="100000"/>
                <a:buFont typeface="Wingdings" charset="2"/>
                <a:buChar char="l"/>
              </a:pPr>
              <a:r>
                <a:rPr lang="zh-CN" sz="2000" b="1">
                  <a:solidFill>
                    <a:schemeClr val="tx2">
                      <a:lumMod val="50000"/>
                    </a:schemeClr>
                  </a:solidFill>
                  <a:latin typeface="Impact"/>
                  <a:ea typeface="微软雅黑"/>
                </a:rPr>
                <a:t>英语、俄语、法语、德语、西班牙语、葡萄牙语、日语、阿拉伯语、蒙古语、朝鲜（韩国）语、越南语、泰国语、缅甸语、印度尼西亚语、菲律宾语、印地语、梵文巴利文、乌尔都语、波斯语、希伯来语、意大利语、外国语言与外国历史等</a:t>
              </a:r>
              <a:r>
                <a:rPr lang="en-US" sz="2000" b="1">
                  <a:solidFill>
                    <a:srgbClr val="8A0000"/>
                  </a:solidFill>
                  <a:latin typeface="Impact"/>
                  <a:ea typeface="微软雅黑"/>
                </a:rPr>
                <a:t>22</a:t>
              </a:r>
              <a:r>
                <a:rPr lang="zh-CN" sz="2000" b="1">
                  <a:solidFill>
                    <a:srgbClr val="8A0000"/>
                  </a:solidFill>
                  <a:latin typeface="Impact"/>
                  <a:ea typeface="微软雅黑"/>
                </a:rPr>
                <a:t>个本科专业</a:t>
              </a:r>
              <a:r>
                <a:rPr lang="zh-CN" sz="2000" b="1">
                  <a:solidFill>
                    <a:schemeClr val="tx2">
                      <a:lumMod val="50000"/>
                    </a:schemeClr>
                  </a:solidFill>
                  <a:latin typeface="Impact"/>
                  <a:ea typeface="微软雅黑"/>
                </a:rPr>
                <a:t>。 </a:t>
              </a:r>
            </a:p>
          </p:txBody>
        </p:sp>
      </p:grpSp>
      <p:pic>
        <p:nvPicPr>
          <p:cNvPr id="26" name="图片 25"/>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8" name="直角三角形 4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9" name="直角三角形 4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4" name="矩形 63"/>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6" name="图片 25"/>
          <p:cNvPicPr>
            <a:picLocks noChangeAspect="1"/>
          </p:cNvPicPr>
          <p:nvPr/>
        </p:nvPicPr>
        <p:blipFill rotWithShape="1">
          <a:blip r:embed="rId2"/>
          <a:srcRect b="3291"/>
          <a:stretch/>
        </p:blipFill>
        <p:spPr>
          <a:xfrm>
            <a:off x="481429" y="1189451"/>
            <a:ext cx="4024371" cy="4847695"/>
          </a:xfrm>
          <a:prstGeom prst="rect">
            <a:avLst/>
          </a:prstGeom>
        </p:spPr>
      </p:pic>
      <p:pic>
        <p:nvPicPr>
          <p:cNvPr id="27" name="图片 26"/>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8" name="直角三角形 4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9" name="直角三角形 4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4" name="矩形 63"/>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grpSp>
        <p:nvGrpSpPr>
          <p:cNvPr id="15" name="组合 14"/>
          <p:cNvGrpSpPr/>
          <p:nvPr/>
        </p:nvGrpSpPr>
        <p:grpSpPr>
          <a:xfrm>
            <a:off x="4972050" y="1189452"/>
            <a:ext cx="6756622" cy="4847695"/>
            <a:chOff x="291468" y="2865085"/>
            <a:chExt cx="2601994" cy="13212229"/>
          </a:xfrm>
        </p:grpSpPr>
        <p:sp>
          <p:nvSpPr>
            <p:cNvPr id="16" name="圆角矩形 40"/>
            <p:cNvSpPr/>
            <p:nvPr/>
          </p:nvSpPr>
          <p:spPr>
            <a:xfrm>
              <a:off x="291468" y="2865085"/>
              <a:ext cx="2601994" cy="13212229"/>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17" name="TextBox 36"/>
            <p:cNvSpPr txBox="1"/>
            <p:nvPr/>
          </p:nvSpPr>
          <p:spPr>
            <a:xfrm>
              <a:off x="311202" y="3177857"/>
              <a:ext cx="2546335" cy="12555956"/>
            </a:xfrm>
            <a:prstGeom prst="rect">
              <a:avLst/>
            </a:prstGeom>
            <a:noFill/>
          </p:spPr>
          <p:txBody>
            <a:bodyPr wrap="square">
              <a:spAutoFit/>
            </a:bodyPr>
            <a:lstStyle/>
            <a:p>
              <a:pPr marL="342900" indent="-342900">
                <a:lnSpc>
                  <a:spcPct val="130000"/>
                </a:lnSpc>
                <a:spcAft>
                  <a:spcPts val="1200"/>
                </a:spcAft>
                <a:buClr>
                  <a:schemeClr val="tx2"/>
                </a:buClr>
                <a:buSzPct val="100000"/>
                <a:buFont typeface="Wingdings" charset="2"/>
                <a:buChar char="l"/>
              </a:pPr>
              <a:r>
                <a:rPr lang="zh-CN" sz="2000" b="1">
                  <a:solidFill>
                    <a:srgbClr val="002060"/>
                  </a:solidFill>
                  <a:latin typeface="Impact"/>
                  <a:ea typeface="微软雅黑"/>
                </a:rPr>
                <a:t>现代语言</a:t>
              </a:r>
              <a:r>
                <a:rPr lang="zh-CN" sz="2000" b="1">
                  <a:solidFill>
                    <a:schemeClr val="tx2">
                      <a:lumMod val="50000"/>
                    </a:schemeClr>
                  </a:solidFill>
                  <a:latin typeface="Impact"/>
                  <a:ea typeface="微软雅黑"/>
                </a:rPr>
                <a:t>如马来语、荷兰语、柬埔寨语、老挝语、爪哇语、孟加拉语、土耳其语、豪萨语、斯瓦西里语、伊博语、阿姆哈拉语、约鲁巴语、乌克兰语、亚美尼亚语、格鲁吉亚语、阿塞拜疆语、库尔德语等；</a:t>
              </a:r>
              <a:r>
                <a:rPr lang="zh-CN" sz="2000" b="1">
                  <a:solidFill>
                    <a:srgbClr val="002060"/>
                  </a:solidFill>
                  <a:latin typeface="Impact"/>
                  <a:ea typeface="微软雅黑"/>
                </a:rPr>
                <a:t>古代语言</a:t>
              </a:r>
              <a:r>
                <a:rPr lang="zh-CN" sz="2000" b="1">
                  <a:solidFill>
                    <a:schemeClr val="tx2">
                      <a:lumMod val="50000"/>
                    </a:schemeClr>
                  </a:solidFill>
                  <a:latin typeface="Impact"/>
                  <a:ea typeface="微软雅黑"/>
                </a:rPr>
                <a:t>如拉丁语、古希腊语、古冰岛语、阿卡德语、阿拉米语、古叙利亚语、中古波斯语（巴列维语）、苏美尔语、赫梯语、乌伽里特语、吕西亚语、楔形文字、象形文字鲁维语、古埃及象形文字、吐火罗语、于阗语、古俄语等</a:t>
              </a:r>
              <a:r>
                <a:rPr lang="zh-CN" sz="2000" b="1">
                  <a:solidFill>
                    <a:srgbClr val="8A0000"/>
                  </a:solidFill>
                  <a:latin typeface="Impact"/>
                  <a:ea typeface="微软雅黑"/>
                </a:rPr>
                <a:t>教学语言、研究语言 </a:t>
              </a:r>
              <a:r>
                <a:rPr lang="en-US" sz="2000" b="1">
                  <a:solidFill>
                    <a:srgbClr val="8A0000"/>
                  </a:solidFill>
                  <a:latin typeface="Impact"/>
                  <a:ea typeface="微软雅黑"/>
                </a:rPr>
                <a:t>60 </a:t>
              </a:r>
              <a:r>
                <a:rPr lang="zh-CN" sz="2000" b="1">
                  <a:solidFill>
                    <a:srgbClr val="8A0000"/>
                  </a:solidFill>
                  <a:latin typeface="Impact"/>
                  <a:ea typeface="微软雅黑"/>
                </a:rPr>
                <a:t>余种</a:t>
              </a:r>
              <a:r>
                <a:rPr lang="zh-CN" sz="2000" b="1">
                  <a:solidFill>
                    <a:schemeClr val="tx2">
                      <a:lumMod val="50000"/>
                    </a:schemeClr>
                  </a:solidFill>
                  <a:latin typeface="Impact"/>
                  <a:ea typeface="微软雅黑"/>
                </a:rPr>
                <a:t>；</a:t>
              </a:r>
              <a:endParaRPr lang="en-US" sz="2000" b="1">
                <a:solidFill>
                  <a:schemeClr val="tx2">
                    <a:lumMod val="50000"/>
                  </a:schemeClr>
                </a:solidFill>
                <a:latin typeface="Impact"/>
                <a:ea typeface="微软雅黑"/>
              </a:endParaRPr>
            </a:p>
            <a:p>
              <a:pPr marL="342900" indent="-342900">
                <a:lnSpc>
                  <a:spcPct val="130000"/>
                </a:lnSpc>
                <a:spcAft>
                  <a:spcPts val="1200"/>
                </a:spcAft>
                <a:buClr>
                  <a:schemeClr val="tx2"/>
                </a:buClr>
                <a:buSzPct val="100000"/>
                <a:buFont typeface="Wingdings" charset="2"/>
                <a:buChar char="l"/>
              </a:pPr>
              <a:r>
                <a:rPr lang="zh-CN" sz="2000" b="1">
                  <a:solidFill>
                    <a:schemeClr val="tx2">
                      <a:lumMod val="50000"/>
                    </a:schemeClr>
                  </a:solidFill>
                  <a:latin typeface="Impact"/>
                  <a:ea typeface="微软雅黑"/>
                </a:rPr>
                <a:t>另外还有</a:t>
              </a:r>
              <a:r>
                <a:rPr lang="zh-CN" sz="2000" b="1">
                  <a:solidFill>
                    <a:srgbClr val="002060"/>
                  </a:solidFill>
                  <a:latin typeface="Impact"/>
                  <a:ea typeface="微软雅黑"/>
                </a:rPr>
                <a:t>少数民族及跨境语言资源</a:t>
              </a:r>
              <a:r>
                <a:rPr lang="zh-CN" sz="2000" b="1">
                  <a:solidFill>
                    <a:schemeClr val="tx2">
                      <a:lumMod val="50000"/>
                    </a:schemeClr>
                  </a:solidFill>
                  <a:latin typeface="Impact"/>
                  <a:ea typeface="微软雅黑"/>
                </a:rPr>
                <a:t>如藏语、蒙语、满语等用于教学和科研。</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6705904"/>
            <a:ext cx="12192000" cy="150435"/>
            <a:chOff x="0" y="2714172"/>
            <a:chExt cx="3686629" cy="1429658"/>
          </a:xfrm>
        </p:grpSpPr>
        <p:sp>
          <p:nvSpPr>
            <p:cNvPr id="47" name="矩形 46"/>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8" name="矩形 47"/>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9" name="圆角矩形 40"/>
          <p:cNvSpPr/>
          <p:nvPr/>
        </p:nvSpPr>
        <p:spPr>
          <a:xfrm>
            <a:off x="481553" y="1280578"/>
            <a:ext cx="11234734" cy="1185519"/>
          </a:xfrm>
          <a:prstGeom prst="roundRect">
            <a:avLst>
              <a:gd name="adj" fmla="val 9697"/>
            </a:avLst>
          </a:prstGeom>
          <a:noFill/>
          <a:ln w="6350">
            <a:solidFill>
              <a:srgbClr val="8A0000"/>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51" name="矩形 50"/>
          <p:cNvSpPr/>
          <p:nvPr/>
        </p:nvSpPr>
        <p:spPr>
          <a:xfrm>
            <a:off x="1621069" y="6008539"/>
            <a:ext cx="1918579"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dirty="0">
                <a:ln w="11430"/>
                <a:solidFill>
                  <a:srgbClr val="9B2D2A"/>
                </a:solidFill>
                <a:latin typeface="Arial Black"/>
                <a:ea typeface="微软雅黑"/>
              </a:rPr>
              <a:t>1342</a:t>
            </a:r>
            <a:r>
              <a:rPr lang="zh-CN" sz="1600" b="1" kern="0" spc="50" dirty="0">
                <a:ln w="11430"/>
                <a:solidFill>
                  <a:srgbClr val="9B2D2A"/>
                </a:solidFill>
                <a:latin typeface="Arial Black"/>
                <a:ea typeface="微软雅黑"/>
              </a:rPr>
              <a:t>名学生</a:t>
            </a:r>
          </a:p>
        </p:txBody>
      </p:sp>
      <p:sp>
        <p:nvSpPr>
          <p:cNvPr id="52" name="矩形 51"/>
          <p:cNvSpPr/>
          <p:nvPr/>
        </p:nvSpPr>
        <p:spPr>
          <a:xfrm>
            <a:off x="1569594" y="2839350"/>
            <a:ext cx="1958282"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22</a:t>
            </a:r>
            <a:r>
              <a:rPr lang="zh-CN" sz="1600" b="1" kern="0" spc="50">
                <a:ln w="11430"/>
                <a:solidFill>
                  <a:srgbClr val="9B2D2A"/>
                </a:solidFill>
                <a:latin typeface="Arial Black"/>
                <a:ea typeface="微软雅黑"/>
              </a:rPr>
              <a:t>个本科专业</a:t>
            </a:r>
          </a:p>
        </p:txBody>
      </p:sp>
      <p:sp>
        <p:nvSpPr>
          <p:cNvPr id="53" name="矩形 52"/>
          <p:cNvSpPr/>
          <p:nvPr/>
        </p:nvSpPr>
        <p:spPr>
          <a:xfrm>
            <a:off x="6273395" y="2839350"/>
            <a:ext cx="1419563"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a:t>
            </a:r>
            <a:r>
              <a:rPr lang="zh-CN" sz="1600" b="1" kern="0" spc="50">
                <a:ln w="11430"/>
                <a:solidFill>
                  <a:srgbClr val="9B2D2A"/>
                </a:solidFill>
                <a:latin typeface="Arial Black"/>
                <a:ea typeface="微软雅黑"/>
              </a:rPr>
              <a:t>个一级学科</a:t>
            </a:r>
          </a:p>
        </p:txBody>
      </p:sp>
      <p:sp>
        <p:nvSpPr>
          <p:cNvPr id="54" name="矩形 53"/>
          <p:cNvSpPr/>
          <p:nvPr/>
        </p:nvSpPr>
        <p:spPr>
          <a:xfrm>
            <a:off x="7785190" y="2839350"/>
            <a:ext cx="1815762"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11+1</a:t>
            </a:r>
            <a:r>
              <a:rPr lang="zh-CN" sz="1600" b="1" kern="0" spc="50">
                <a:ln w="11430"/>
                <a:solidFill>
                  <a:srgbClr val="9B2D2A"/>
                </a:solidFill>
                <a:latin typeface="Arial Black"/>
                <a:ea typeface="微软雅黑"/>
              </a:rPr>
              <a:t>个二级学科</a:t>
            </a:r>
          </a:p>
        </p:txBody>
      </p:sp>
      <p:sp>
        <p:nvSpPr>
          <p:cNvPr id="55" name="矩形 54"/>
          <p:cNvSpPr/>
          <p:nvPr/>
        </p:nvSpPr>
        <p:spPr>
          <a:xfrm>
            <a:off x="9681576" y="2831656"/>
            <a:ext cx="1818300"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a:t>
            </a:r>
            <a:r>
              <a:rPr lang="zh-CN" sz="1600" b="1" kern="0" spc="50">
                <a:ln w="11430"/>
                <a:solidFill>
                  <a:srgbClr val="9B2D2A"/>
                </a:solidFill>
                <a:latin typeface="Arial Black"/>
                <a:ea typeface="微软雅黑"/>
              </a:rPr>
              <a:t>个专业硕士学位</a:t>
            </a:r>
          </a:p>
        </p:txBody>
      </p:sp>
      <p:sp>
        <p:nvSpPr>
          <p:cNvPr id="56" name="矩形 55"/>
          <p:cNvSpPr/>
          <p:nvPr/>
        </p:nvSpPr>
        <p:spPr>
          <a:xfrm>
            <a:off x="1609296" y="5503565"/>
            <a:ext cx="1644833"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dirty="0">
                <a:ln w="11430"/>
                <a:solidFill>
                  <a:srgbClr val="9B2D2A"/>
                </a:solidFill>
                <a:latin typeface="Arial Black"/>
                <a:ea typeface="微软雅黑"/>
              </a:rPr>
              <a:t>14</a:t>
            </a:r>
            <a:r>
              <a:rPr lang="zh-CN" sz="1600" b="1" kern="0" spc="50" dirty="0">
                <a:ln w="11430"/>
                <a:solidFill>
                  <a:srgbClr val="9B2D2A"/>
                </a:solidFill>
                <a:latin typeface="Arial Black"/>
                <a:ea typeface="微软雅黑"/>
              </a:rPr>
              <a:t>名外籍教师</a:t>
            </a:r>
          </a:p>
        </p:txBody>
      </p:sp>
      <p:sp>
        <p:nvSpPr>
          <p:cNvPr id="57" name="矩形 56"/>
          <p:cNvSpPr/>
          <p:nvPr/>
        </p:nvSpPr>
        <p:spPr>
          <a:xfrm>
            <a:off x="3631879" y="5988902"/>
            <a:ext cx="1944069"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dirty="0">
                <a:ln w="11430"/>
                <a:solidFill>
                  <a:srgbClr val="9B2D2A"/>
                </a:solidFill>
                <a:latin typeface="Arial Black"/>
                <a:ea typeface="微软雅黑"/>
              </a:rPr>
              <a:t>838</a:t>
            </a:r>
            <a:r>
              <a:rPr lang="zh-CN" sz="1600" b="1" kern="0" spc="50" dirty="0">
                <a:ln w="11430"/>
                <a:solidFill>
                  <a:srgbClr val="9B2D2A"/>
                </a:solidFill>
                <a:latin typeface="Arial Black"/>
                <a:ea typeface="微软雅黑"/>
              </a:rPr>
              <a:t>名本科生</a:t>
            </a:r>
          </a:p>
        </p:txBody>
      </p:sp>
      <p:sp>
        <p:nvSpPr>
          <p:cNvPr id="58" name="矩形 57"/>
          <p:cNvSpPr/>
          <p:nvPr/>
        </p:nvSpPr>
        <p:spPr>
          <a:xfrm>
            <a:off x="5673576" y="5988902"/>
            <a:ext cx="2123385"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dirty="0">
                <a:ln w="11430"/>
                <a:solidFill>
                  <a:srgbClr val="9B2D2A"/>
                </a:solidFill>
                <a:latin typeface="Arial Black"/>
                <a:ea typeface="微软雅黑"/>
              </a:rPr>
              <a:t>343</a:t>
            </a:r>
            <a:r>
              <a:rPr lang="zh-CN" altLang="en-US" sz="1600" b="1" kern="0" spc="50" dirty="0">
                <a:ln w="11430"/>
                <a:solidFill>
                  <a:srgbClr val="9B2D2A"/>
                </a:solidFill>
                <a:latin typeface="Arial Black"/>
                <a:ea typeface="微软雅黑"/>
              </a:rPr>
              <a:t>名硕士生</a:t>
            </a:r>
          </a:p>
        </p:txBody>
      </p:sp>
      <p:sp>
        <p:nvSpPr>
          <p:cNvPr id="59" name="矩形 58"/>
          <p:cNvSpPr/>
          <p:nvPr/>
        </p:nvSpPr>
        <p:spPr>
          <a:xfrm>
            <a:off x="7903454" y="5988902"/>
            <a:ext cx="2449350"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dirty="0">
                <a:ln w="11430"/>
                <a:solidFill>
                  <a:srgbClr val="9B2D2A"/>
                </a:solidFill>
                <a:latin typeface="Arial Black"/>
                <a:ea typeface="微软雅黑"/>
              </a:rPr>
              <a:t>161</a:t>
            </a:r>
            <a:r>
              <a:rPr lang="zh-CN" altLang="en-US" sz="1600" b="1" kern="0" spc="50" dirty="0">
                <a:ln w="11430"/>
                <a:solidFill>
                  <a:srgbClr val="9B2D2A"/>
                </a:solidFill>
                <a:latin typeface="Arial Black"/>
                <a:ea typeface="微软雅黑"/>
              </a:rPr>
              <a:t>名博士生</a:t>
            </a:r>
          </a:p>
        </p:txBody>
      </p:sp>
      <p:sp>
        <p:nvSpPr>
          <p:cNvPr id="63" name="矩形 62"/>
          <p:cNvSpPr/>
          <p:nvPr/>
        </p:nvSpPr>
        <p:spPr>
          <a:xfrm>
            <a:off x="1564243" y="3279043"/>
            <a:ext cx="7235932" cy="693103"/>
          </a:xfrm>
          <a:prstGeom prst="rect">
            <a:avLst/>
          </a:prstGeom>
        </p:spPr>
        <p:txBody>
          <a:bodyPr lIns="76800" tIns="38400" rIns="76800" bIns="38400">
            <a:spAutoFit/>
          </a:bodyPr>
          <a:lstStyle/>
          <a:p>
            <a:pPr>
              <a:lnSpc>
                <a:spcPts val="2400"/>
              </a:lnSpc>
              <a:spcBef>
                <a:spcPts val="0"/>
              </a:spcBef>
              <a:spcAft>
                <a:spcPts val="0"/>
              </a:spcAft>
            </a:pPr>
            <a:r>
              <a:rPr lang="zh-CN" sz="1600" b="1" kern="0" spc="50">
                <a:ln w="11430"/>
                <a:solidFill>
                  <a:srgbClr val="960000"/>
                </a:solidFill>
                <a:latin typeface="Arial Black"/>
                <a:ea typeface="微软雅黑"/>
              </a:rPr>
              <a:t>北京市</a:t>
            </a:r>
            <a:r>
              <a:rPr lang="zh-CN" sz="1600" b="1" kern="0" spc="50">
                <a:ln w="11430"/>
                <a:gradFill>
                  <a:gsLst>
                    <a:gs pos="25000">
                      <a:srgbClr val="2A5682"/>
                    </a:gs>
                    <a:gs pos="100000">
                      <a:srgbClr val="2A5682">
                        <a:shade val="45000"/>
                      </a:srgbClr>
                    </a:gs>
                  </a:gsLst>
                  <a:lin ang="5400000"/>
                </a:gradFill>
                <a:latin typeface="Arial Black"/>
                <a:ea typeface="微软雅黑"/>
              </a:rPr>
              <a:t>重点一级学科：外国语言文学（未设国家重点一级学科）</a:t>
            </a:r>
            <a:endParaRPr lang="en-US" sz="1600" b="1" kern="0" spc="50">
              <a:ln w="11430"/>
              <a:gradFill>
                <a:gsLst>
                  <a:gs pos="25000">
                    <a:srgbClr val="2A5682"/>
                  </a:gs>
                  <a:gs pos="100000">
                    <a:srgbClr val="2A5682">
                      <a:shade val="45000"/>
                    </a:srgbClr>
                  </a:gs>
                </a:gsLst>
                <a:lin ang="5400000"/>
              </a:gradFill>
              <a:latin typeface="Arial Black"/>
              <a:ea typeface="微软雅黑"/>
            </a:endParaRPr>
          </a:p>
          <a:p>
            <a:pPr>
              <a:lnSpc>
                <a:spcPts val="2400"/>
              </a:lnSpc>
              <a:spcBef>
                <a:spcPts val="0"/>
              </a:spcBef>
              <a:spcAft>
                <a:spcPts val="0"/>
              </a:spcAft>
            </a:pPr>
            <a:r>
              <a:rPr lang="en-US" sz="1600" b="1" kern="0" spc="50">
                <a:ln w="11430"/>
                <a:solidFill>
                  <a:srgbClr val="960000"/>
                </a:solidFill>
                <a:latin typeface="Arial Black"/>
                <a:ea typeface="微软雅黑"/>
              </a:rPr>
              <a:t>2+1</a:t>
            </a:r>
            <a:r>
              <a:rPr lang="zh-CN" sz="1600" b="1" kern="0" spc="50">
                <a:ln w="11430"/>
                <a:solidFill>
                  <a:srgbClr val="9B0000"/>
                </a:solidFill>
                <a:latin typeface="Arial Black"/>
                <a:ea typeface="微软雅黑"/>
              </a:rPr>
              <a:t>个</a:t>
            </a:r>
            <a:r>
              <a:rPr lang="zh-CN" sz="1600" b="1" kern="0" spc="50">
                <a:ln w="11430"/>
                <a:gradFill>
                  <a:gsLst>
                    <a:gs pos="25000">
                      <a:srgbClr val="2A5682"/>
                    </a:gs>
                    <a:gs pos="100000">
                      <a:srgbClr val="2A5682">
                        <a:shade val="45000"/>
                      </a:srgbClr>
                    </a:gs>
                  </a:gsLst>
                  <a:lin ang="5400000"/>
                </a:gradFill>
                <a:latin typeface="Arial Black"/>
                <a:ea typeface="微软雅黑"/>
              </a:rPr>
              <a:t>国家重点二级学科  </a:t>
            </a:r>
            <a:r>
              <a:rPr lang="en-US" sz="1600" b="1" kern="0" spc="50">
                <a:ln w="11430"/>
                <a:solidFill>
                  <a:srgbClr val="960000"/>
                </a:solidFill>
                <a:latin typeface="Arial Black"/>
                <a:ea typeface="微软雅黑"/>
              </a:rPr>
              <a:t>1</a:t>
            </a:r>
            <a:r>
              <a:rPr lang="zh-CN" sz="1600" b="1" kern="0" spc="50">
                <a:ln w="11430"/>
                <a:solidFill>
                  <a:srgbClr val="9B0000"/>
                </a:solidFill>
                <a:latin typeface="Arial Black"/>
                <a:ea typeface="微软雅黑"/>
              </a:rPr>
              <a:t>个</a:t>
            </a:r>
            <a:r>
              <a:rPr lang="zh-CN" sz="1600" b="1" kern="0" spc="50">
                <a:ln w="11430"/>
                <a:gradFill>
                  <a:gsLst>
                    <a:gs pos="25000">
                      <a:srgbClr val="2A5682"/>
                    </a:gs>
                    <a:gs pos="100000">
                      <a:srgbClr val="2A5682">
                        <a:shade val="45000"/>
                      </a:srgbClr>
                    </a:gs>
                  </a:gsLst>
                  <a:lin ang="5400000"/>
                </a:gradFill>
                <a:latin typeface="Arial Black"/>
                <a:ea typeface="微软雅黑"/>
              </a:rPr>
              <a:t>国家重点培育二级学科  </a:t>
            </a:r>
            <a:r>
              <a:rPr lang="en-US" sz="1600" b="1" kern="0" spc="50">
                <a:ln w="11430"/>
                <a:solidFill>
                  <a:srgbClr val="960000"/>
                </a:solidFill>
                <a:latin typeface="Arial Black"/>
                <a:ea typeface="微软雅黑"/>
              </a:rPr>
              <a:t>4</a:t>
            </a:r>
            <a:r>
              <a:rPr lang="zh-CN" sz="1600" b="1" kern="0" spc="50">
                <a:ln w="11430"/>
                <a:solidFill>
                  <a:srgbClr val="9B0000"/>
                </a:solidFill>
                <a:latin typeface="Arial Black"/>
                <a:ea typeface="微软雅黑"/>
              </a:rPr>
              <a:t>个</a:t>
            </a:r>
            <a:r>
              <a:rPr lang="zh-CN" sz="1600" b="1" kern="0" spc="50">
                <a:ln w="11430"/>
                <a:gradFill>
                  <a:gsLst>
                    <a:gs pos="25000">
                      <a:srgbClr val="2A5682"/>
                    </a:gs>
                    <a:gs pos="100000">
                      <a:srgbClr val="2A5682">
                        <a:shade val="45000"/>
                      </a:srgbClr>
                    </a:gs>
                  </a:gsLst>
                  <a:lin ang="5400000"/>
                </a:gradFill>
                <a:latin typeface="Arial Black"/>
                <a:ea typeface="微软雅黑"/>
              </a:rPr>
              <a:t>北京市特色专业</a:t>
            </a:r>
          </a:p>
        </p:txBody>
      </p:sp>
      <p:sp>
        <p:nvSpPr>
          <p:cNvPr id="64" name="矩形 63"/>
          <p:cNvSpPr/>
          <p:nvPr/>
        </p:nvSpPr>
        <p:spPr>
          <a:xfrm>
            <a:off x="3620108" y="2839349"/>
            <a:ext cx="2561055" cy="370231"/>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60</a:t>
            </a:r>
            <a:r>
              <a:rPr lang="zh-CN" sz="1600" b="1" kern="0" spc="50">
                <a:ln w="11430"/>
                <a:solidFill>
                  <a:srgbClr val="9B2D2A"/>
                </a:solidFill>
                <a:latin typeface="Arial Black"/>
                <a:ea typeface="微软雅黑"/>
              </a:rPr>
              <a:t>种教学语言和研究语言</a:t>
            </a:r>
          </a:p>
        </p:txBody>
      </p:sp>
      <p:sp>
        <p:nvSpPr>
          <p:cNvPr id="66" name="矩形 65"/>
          <p:cNvSpPr/>
          <p:nvPr/>
        </p:nvSpPr>
        <p:spPr>
          <a:xfrm>
            <a:off x="708914" y="1729612"/>
            <a:ext cx="647700" cy="377825"/>
          </a:xfrm>
          <a:prstGeom prst="rect">
            <a:avLst/>
          </a:prstGeom>
          <a:gradFill rotWithShape="1">
            <a:gsLst>
              <a:gs pos="0">
                <a:srgbClr val="C0504D">
                  <a:shade val="51000"/>
                </a:srgbClr>
              </a:gs>
              <a:gs pos="80000">
                <a:srgbClr val="C0504D">
                  <a:shade val="93000"/>
                </a:srgbClr>
              </a:gs>
              <a:gs pos="100000">
                <a:srgbClr val="C0504D">
                  <a:shade val="94000"/>
                </a:srgbClr>
              </a:gs>
            </a:gsLst>
            <a:lin ang="16200000" scaled="0"/>
          </a:gradFill>
          <a:ln w="9525" cap="flat" cmpd="sng">
            <a:solidFill>
              <a:srgbClr val="C0504D">
                <a:shade val="95000"/>
              </a:srgbClr>
            </a:solidFill>
            <a:prstDash val="solid"/>
          </a:ln>
          <a:effectLst>
            <a:outerShdw blurRad="40000" dist="23000" dir="5400000" rotWithShape="0">
              <a:srgbClr val="000000">
                <a:alpha val="35000"/>
              </a:srgbClr>
            </a:outerShdw>
          </a:effectLst>
        </p:spPr>
        <p:txBody>
          <a:bodyPr anchor="ctr"/>
          <a:lstStyle/>
          <a:p>
            <a:pPr algn="ctr" defTabSz="914342">
              <a:spcBef>
                <a:spcPts val="0"/>
              </a:spcBef>
              <a:spcAft>
                <a:spcPts val="0"/>
              </a:spcAft>
            </a:pPr>
            <a:r>
              <a:rPr lang="zh-CN" sz="1600" b="1" kern="0">
                <a:solidFill>
                  <a:srgbClr val="FFFFFF"/>
                </a:solidFill>
                <a:effectLst>
                  <a:outerShdw blurRad="38100" dist="38100" dir="2700000" algn="tl">
                    <a:srgbClr val="000000">
                      <a:alpha val="43137"/>
                    </a:srgbClr>
                  </a:outerShdw>
                </a:effectLst>
                <a:latin typeface="Arial Unicode MS"/>
                <a:ea typeface="微软雅黑"/>
              </a:rPr>
              <a:t>机构</a:t>
            </a:r>
          </a:p>
        </p:txBody>
      </p:sp>
      <p:sp>
        <p:nvSpPr>
          <p:cNvPr id="67" name="矩形 66"/>
          <p:cNvSpPr/>
          <p:nvPr/>
        </p:nvSpPr>
        <p:spPr>
          <a:xfrm>
            <a:off x="708081" y="5064028"/>
            <a:ext cx="646113" cy="360362"/>
          </a:xfrm>
          <a:prstGeom prst="rect">
            <a:avLst/>
          </a:prstGeom>
          <a:gradFill rotWithShape="1">
            <a:gsLst>
              <a:gs pos="0">
                <a:srgbClr val="C0504D">
                  <a:shade val="51000"/>
                </a:srgbClr>
              </a:gs>
              <a:gs pos="80000">
                <a:srgbClr val="C0504D">
                  <a:shade val="93000"/>
                </a:srgbClr>
              </a:gs>
              <a:gs pos="100000">
                <a:srgbClr val="C0504D">
                  <a:shade val="94000"/>
                </a:srgbClr>
              </a:gs>
            </a:gsLst>
            <a:lin ang="16200000" scaled="0"/>
          </a:gradFill>
          <a:ln w="9525" cap="flat" cmpd="sng">
            <a:solidFill>
              <a:srgbClr val="C0504D">
                <a:shade val="95000"/>
              </a:srgbClr>
            </a:solidFill>
            <a:prstDash val="solid"/>
          </a:ln>
          <a:effectLst>
            <a:outerShdw blurRad="40000" dist="23000" dir="5400000" rotWithShape="0">
              <a:srgbClr val="000000">
                <a:alpha val="35000"/>
              </a:srgbClr>
            </a:outerShdw>
          </a:effectLst>
        </p:spPr>
        <p:txBody>
          <a:bodyPr anchor="ctr"/>
          <a:lstStyle/>
          <a:p>
            <a:pPr algn="ctr" defTabSz="914342">
              <a:spcBef>
                <a:spcPts val="0"/>
              </a:spcBef>
              <a:spcAft>
                <a:spcPts val="0"/>
              </a:spcAft>
            </a:pPr>
            <a:r>
              <a:rPr lang="zh-CN" sz="1600" b="1" kern="0">
                <a:solidFill>
                  <a:srgbClr val="FFFFFF"/>
                </a:solidFill>
                <a:effectLst>
                  <a:outerShdw blurRad="38100" dist="38100" dir="2700000" algn="tl">
                    <a:srgbClr val="000000">
                      <a:alpha val="43137"/>
                    </a:srgbClr>
                  </a:outerShdw>
                </a:effectLst>
                <a:latin typeface="Arial Unicode MS"/>
                <a:ea typeface="微软雅黑"/>
              </a:rPr>
              <a:t>人员</a:t>
            </a:r>
          </a:p>
        </p:txBody>
      </p:sp>
      <p:sp>
        <p:nvSpPr>
          <p:cNvPr id="75" name="矩形 74"/>
          <p:cNvSpPr/>
          <p:nvPr/>
        </p:nvSpPr>
        <p:spPr>
          <a:xfrm>
            <a:off x="708081" y="3063247"/>
            <a:ext cx="646113" cy="377825"/>
          </a:xfrm>
          <a:prstGeom prst="rect">
            <a:avLst/>
          </a:prstGeom>
          <a:gradFill rotWithShape="1">
            <a:gsLst>
              <a:gs pos="0">
                <a:srgbClr val="C0504D">
                  <a:shade val="51000"/>
                </a:srgbClr>
              </a:gs>
              <a:gs pos="80000">
                <a:srgbClr val="C0504D">
                  <a:shade val="93000"/>
                </a:srgbClr>
              </a:gs>
              <a:gs pos="100000">
                <a:srgbClr val="C0504D">
                  <a:shade val="94000"/>
                </a:srgbClr>
              </a:gs>
            </a:gsLst>
            <a:lin ang="16200000" scaled="0"/>
          </a:gradFill>
          <a:ln w="9525" cap="flat" cmpd="sng">
            <a:solidFill>
              <a:srgbClr val="C0504D">
                <a:shade val="95000"/>
              </a:srgbClr>
            </a:solidFill>
            <a:prstDash val="solid"/>
          </a:ln>
          <a:effectLst>
            <a:outerShdw blurRad="40000" dist="23000" dir="5400000" rotWithShape="0">
              <a:srgbClr val="000000">
                <a:alpha val="35000"/>
              </a:srgbClr>
            </a:outerShdw>
          </a:effectLst>
        </p:spPr>
        <p:txBody>
          <a:bodyPr anchor="ctr"/>
          <a:lstStyle/>
          <a:p>
            <a:pPr algn="ctr" defTabSz="914342">
              <a:spcBef>
                <a:spcPts val="0"/>
              </a:spcBef>
              <a:spcAft>
                <a:spcPts val="0"/>
              </a:spcAft>
            </a:pPr>
            <a:r>
              <a:rPr lang="zh-CN" sz="1600" b="1" kern="0">
                <a:solidFill>
                  <a:srgbClr val="FFFFFF"/>
                </a:solidFill>
                <a:effectLst>
                  <a:outerShdw blurRad="38100" dist="38100" dir="2700000" algn="tl">
                    <a:srgbClr val="000000">
                      <a:alpha val="43137"/>
                    </a:srgbClr>
                  </a:outerShdw>
                </a:effectLst>
                <a:latin typeface="Arial Unicode MS"/>
                <a:ea typeface="微软雅黑"/>
              </a:rPr>
              <a:t>学科</a:t>
            </a:r>
          </a:p>
        </p:txBody>
      </p:sp>
      <p:sp>
        <p:nvSpPr>
          <p:cNvPr id="77" name="圆角矩形 58"/>
          <p:cNvSpPr/>
          <p:nvPr/>
        </p:nvSpPr>
        <p:spPr>
          <a:xfrm>
            <a:off x="477283" y="2639597"/>
            <a:ext cx="11239004" cy="1448489"/>
          </a:xfrm>
          <a:prstGeom prst="roundRect">
            <a:avLst>
              <a:gd name="adj" fmla="val 9697"/>
            </a:avLst>
          </a:prstGeom>
          <a:noFill/>
          <a:ln w="6350">
            <a:solidFill>
              <a:srgbClr val="8A0000"/>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78" name="圆角矩形 61"/>
          <p:cNvSpPr/>
          <p:nvPr/>
        </p:nvSpPr>
        <p:spPr>
          <a:xfrm>
            <a:off x="485376" y="4252578"/>
            <a:ext cx="11239004" cy="2288834"/>
          </a:xfrm>
          <a:prstGeom prst="roundRect">
            <a:avLst>
              <a:gd name="adj" fmla="val 9697"/>
            </a:avLst>
          </a:prstGeom>
          <a:noFill/>
          <a:ln w="6350">
            <a:solidFill>
              <a:srgbClr val="8A0000"/>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pic>
        <p:nvPicPr>
          <p:cNvPr id="93" name="图片 9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115" name="组合 114"/>
          <p:cNvGrpSpPr/>
          <p:nvPr/>
        </p:nvGrpSpPr>
        <p:grpSpPr>
          <a:xfrm>
            <a:off x="1" y="0"/>
            <a:ext cx="1388224" cy="1046128"/>
            <a:chOff x="0" y="0"/>
            <a:chExt cx="6897954" cy="4536440"/>
          </a:xfrm>
        </p:grpSpPr>
        <p:sp>
          <p:nvSpPr>
            <p:cNvPr id="116" name="直角三角形 11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117" name="直角三角形 11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118" name="直角三角形 11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19" name="矩形 118"/>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sp>
        <p:nvSpPr>
          <p:cNvPr id="120" name="矩形 119"/>
          <p:cNvSpPr/>
          <p:nvPr/>
        </p:nvSpPr>
        <p:spPr>
          <a:xfrm>
            <a:off x="1583976" y="1502436"/>
            <a:ext cx="2637827"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spcBef>
                <a:spcPts val="0"/>
              </a:spcBef>
              <a:spcAft>
                <a:spcPts val="0"/>
              </a:spcAft>
            </a:pPr>
            <a:r>
              <a:rPr lang="en-US" sz="1600" b="1" kern="0" spc="50">
                <a:ln w="11430"/>
                <a:solidFill>
                  <a:srgbClr val="9B2D2A"/>
                </a:solidFill>
                <a:latin typeface="Arial Black"/>
                <a:ea typeface="微软雅黑"/>
              </a:rPr>
              <a:t>15</a:t>
            </a:r>
            <a:r>
              <a:rPr lang="zh-CN" sz="1600" b="1" kern="0" spc="50">
                <a:ln w="11430"/>
                <a:solidFill>
                  <a:srgbClr val="9B2D2A"/>
                </a:solidFill>
                <a:latin typeface="Arial Black"/>
                <a:ea typeface="微软雅黑"/>
              </a:rPr>
              <a:t>个</a:t>
            </a:r>
            <a:r>
              <a:rPr lang="zh-CN" sz="1600" b="1" kern="0" spc="50">
                <a:ln w="11430"/>
                <a:solidFill>
                  <a:srgbClr val="12569A"/>
                </a:solidFill>
                <a:latin typeface="Arial Black"/>
                <a:ea typeface="微软雅黑"/>
              </a:rPr>
              <a:t>实体系（所、中心）</a:t>
            </a:r>
          </a:p>
        </p:txBody>
      </p:sp>
      <p:sp>
        <p:nvSpPr>
          <p:cNvPr id="121" name="矩形 120"/>
          <p:cNvSpPr/>
          <p:nvPr/>
        </p:nvSpPr>
        <p:spPr>
          <a:xfrm>
            <a:off x="4097439" y="1502436"/>
            <a:ext cx="1932972"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spcBef>
                <a:spcPts val="0"/>
              </a:spcBef>
              <a:spcAft>
                <a:spcPts val="0"/>
              </a:spcAft>
            </a:pPr>
            <a:r>
              <a:rPr lang="en-US" sz="1600" b="1" kern="0" spc="50">
                <a:ln w="11430"/>
                <a:solidFill>
                  <a:srgbClr val="9B2D2A"/>
                </a:solidFill>
                <a:latin typeface="Arial Black"/>
                <a:ea typeface="微软雅黑"/>
              </a:rPr>
              <a:t>33</a:t>
            </a:r>
            <a:r>
              <a:rPr lang="zh-CN" sz="1600" b="1" kern="0" spc="50">
                <a:ln w="11430"/>
                <a:solidFill>
                  <a:srgbClr val="9B2D2A"/>
                </a:solidFill>
                <a:latin typeface="Arial Black"/>
                <a:ea typeface="微软雅黑"/>
              </a:rPr>
              <a:t>个</a:t>
            </a:r>
            <a:r>
              <a:rPr lang="zh-CN" sz="1600" b="1" kern="0" spc="50">
                <a:ln w="11430"/>
                <a:solidFill>
                  <a:srgbClr val="12569A"/>
                </a:solidFill>
                <a:latin typeface="Arial Black"/>
                <a:ea typeface="微软雅黑"/>
              </a:rPr>
              <a:t>虚体研究机构</a:t>
            </a:r>
          </a:p>
        </p:txBody>
      </p:sp>
      <p:sp>
        <p:nvSpPr>
          <p:cNvPr id="122" name="矩形 121"/>
          <p:cNvSpPr/>
          <p:nvPr/>
        </p:nvSpPr>
        <p:spPr>
          <a:xfrm>
            <a:off x="6146159" y="1502436"/>
            <a:ext cx="2981970"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a:t>
            </a:r>
            <a:r>
              <a:rPr lang="zh-CN" sz="1600" b="1" kern="0" spc="50">
                <a:ln w="11430"/>
                <a:solidFill>
                  <a:srgbClr val="9B2D2A"/>
                </a:solidFill>
                <a:latin typeface="Arial Black"/>
                <a:ea typeface="微软雅黑"/>
              </a:rPr>
              <a:t>个教育部人文社科研究基地</a:t>
            </a:r>
          </a:p>
        </p:txBody>
      </p:sp>
      <p:sp>
        <p:nvSpPr>
          <p:cNvPr id="123" name="矩形 122"/>
          <p:cNvSpPr/>
          <p:nvPr/>
        </p:nvSpPr>
        <p:spPr>
          <a:xfrm>
            <a:off x="1569595" y="1969636"/>
            <a:ext cx="4183023"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11</a:t>
            </a:r>
            <a:r>
              <a:rPr lang="zh-CN" sz="1600" b="1" kern="0" spc="50">
                <a:ln w="11430"/>
                <a:solidFill>
                  <a:srgbClr val="9B2D2A"/>
                </a:solidFill>
                <a:latin typeface="Arial Black"/>
                <a:ea typeface="微软雅黑"/>
              </a:rPr>
              <a:t>个教育部国别和区域研究培育</a:t>
            </a:r>
            <a:r>
              <a:rPr lang="en-US" sz="1600" b="1" kern="0" spc="50">
                <a:ln w="11430"/>
                <a:solidFill>
                  <a:srgbClr val="9B2D2A"/>
                </a:solidFill>
                <a:latin typeface="Arial Black"/>
                <a:ea typeface="微软雅黑"/>
              </a:rPr>
              <a:t>/</a:t>
            </a:r>
            <a:r>
              <a:rPr lang="zh-CN" sz="1600" b="1" kern="0" spc="50">
                <a:ln w="11430"/>
                <a:solidFill>
                  <a:srgbClr val="9B2D2A"/>
                </a:solidFill>
                <a:latin typeface="Arial Black"/>
                <a:ea typeface="微软雅黑"/>
              </a:rPr>
              <a:t>备案基地</a:t>
            </a:r>
          </a:p>
        </p:txBody>
      </p:sp>
      <p:sp>
        <p:nvSpPr>
          <p:cNvPr id="124" name="矩形 123"/>
          <p:cNvSpPr/>
          <p:nvPr/>
        </p:nvSpPr>
        <p:spPr>
          <a:xfrm>
            <a:off x="5856790" y="1969636"/>
            <a:ext cx="3271339" cy="37792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sz="1600" b="1" kern="0" spc="50">
                <a:ln w="11430"/>
                <a:solidFill>
                  <a:srgbClr val="9B2D2A"/>
                </a:solidFill>
                <a:latin typeface="Arial Black"/>
                <a:ea typeface="微软雅黑"/>
              </a:rPr>
              <a:t>1</a:t>
            </a:r>
            <a:r>
              <a:rPr lang="zh-CN" sz="1600" b="1" kern="0" spc="50">
                <a:ln w="11430"/>
                <a:solidFill>
                  <a:srgbClr val="9B2D2A"/>
                </a:solidFill>
                <a:latin typeface="Arial Black"/>
                <a:ea typeface="微软雅黑"/>
              </a:rPr>
              <a:t>个</a:t>
            </a:r>
            <a:r>
              <a:rPr lang="zh-Hans" sz="1600" b="1" kern="0" spc="50">
                <a:ln w="11430"/>
                <a:solidFill>
                  <a:srgbClr val="9B2D2A"/>
                </a:solidFill>
                <a:latin typeface="Arial Black"/>
                <a:ea typeface="微软雅黑"/>
              </a:rPr>
              <a:t>国家非通用语种人才培养基地</a:t>
            </a:r>
            <a:endParaRPr lang="zh-CN" sz="1600" b="1" kern="0" spc="50">
              <a:ln w="11430"/>
              <a:solidFill>
                <a:srgbClr val="9B2D2A"/>
              </a:solidFill>
              <a:latin typeface="Arial Black"/>
              <a:ea typeface="微软雅黑"/>
            </a:endParaRPr>
          </a:p>
        </p:txBody>
      </p:sp>
      <p:sp>
        <p:nvSpPr>
          <p:cNvPr id="125" name="矩形 124"/>
          <p:cNvSpPr/>
          <p:nvPr/>
        </p:nvSpPr>
        <p:spPr>
          <a:xfrm>
            <a:off x="9232301" y="1502436"/>
            <a:ext cx="1971993" cy="845123"/>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spcBef>
                <a:spcPts val="600"/>
              </a:spcBef>
              <a:spcAft>
                <a:spcPts val="600"/>
              </a:spcAft>
              <a:buClr>
                <a:srgbClr val="002060"/>
              </a:buClr>
            </a:pPr>
            <a:r>
              <a:rPr lang="zh-CN" sz="1600" b="1">
                <a:solidFill>
                  <a:srgbClr val="8A0000"/>
                </a:solidFill>
                <a:latin typeface="微软雅黑"/>
                <a:ea typeface="微软雅黑"/>
              </a:rPr>
              <a:t>北京市“一带一路” 国家人才培养基地</a:t>
            </a:r>
            <a:endParaRPr lang="en-US" sz="1600" b="1">
              <a:solidFill>
                <a:srgbClr val="8A0000"/>
              </a:solidFill>
              <a:latin typeface="微软雅黑"/>
              <a:ea typeface="微软雅黑"/>
            </a:endParaRPr>
          </a:p>
        </p:txBody>
      </p:sp>
      <p:sp>
        <p:nvSpPr>
          <p:cNvPr id="131" name="矩形 130"/>
          <p:cNvSpPr/>
          <p:nvPr/>
        </p:nvSpPr>
        <p:spPr>
          <a:xfrm>
            <a:off x="5488712" y="5482236"/>
            <a:ext cx="3530041"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342"/>
            <a:r>
              <a:rPr lang="en-US" altLang="zh-CN" sz="1600" b="1" kern="0" spc="50" dirty="0">
                <a:ln w="11430"/>
                <a:solidFill>
                  <a:srgbClr val="9B2D2A"/>
                </a:solidFill>
                <a:latin typeface="Arial Black"/>
                <a:ea typeface="微软雅黑"/>
              </a:rPr>
              <a:t>16</a:t>
            </a:r>
            <a:r>
              <a:rPr lang="zh-CN" altLang="en-US" sz="1600" b="1" kern="0" spc="50" dirty="0">
                <a:ln w="11430"/>
                <a:solidFill>
                  <a:srgbClr val="9B2D2A"/>
                </a:solidFill>
                <a:latin typeface="Arial Black"/>
                <a:ea typeface="微软雅黑"/>
              </a:rPr>
              <a:t>名外籍专家国际远程授课</a:t>
            </a:r>
            <a:endParaRPr lang="zh-CN" sz="1600" b="1" kern="0" spc="50" dirty="0">
              <a:ln w="11430"/>
              <a:solidFill>
                <a:srgbClr val="9B2D2A"/>
              </a:solidFill>
              <a:latin typeface="Arial Black"/>
              <a:ea typeface="微软雅黑"/>
            </a:endParaRPr>
          </a:p>
        </p:txBody>
      </p:sp>
      <p:sp>
        <p:nvSpPr>
          <p:cNvPr id="45" name="矩形 44">
            <a:extLst>
              <a:ext uri="{FF2B5EF4-FFF2-40B4-BE49-F238E27FC236}">
                <a16:creationId xmlns:a16="http://schemas.microsoft.com/office/drawing/2014/main" id="{5DFD72CA-AD82-448D-95A2-ABA28E5AFE78}"/>
              </a:ext>
            </a:extLst>
          </p:cNvPr>
          <p:cNvSpPr/>
          <p:nvPr/>
        </p:nvSpPr>
        <p:spPr>
          <a:xfrm>
            <a:off x="1609090" y="4448175"/>
            <a:ext cx="185229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600" b="1" kern="0" spc="50" dirty="0">
                <a:ln w="11430"/>
                <a:solidFill>
                  <a:srgbClr val="9B2D2A"/>
                </a:solidFill>
                <a:latin typeface="Arial Black" panose="020B0A04020102020204"/>
                <a:ea typeface="微软雅黑" panose="020B0503020204020204" charset="-122"/>
              </a:rPr>
              <a:t>214</a:t>
            </a:r>
            <a:r>
              <a:rPr lang="zh-CN" sz="1600" b="1" kern="0" spc="50" dirty="0">
                <a:ln w="11430"/>
                <a:solidFill>
                  <a:srgbClr val="9B2D2A"/>
                </a:solidFill>
                <a:latin typeface="Arial Black" panose="020B0A04020102020204"/>
                <a:ea typeface="微软雅黑" panose="020B0503020204020204" charset="-122"/>
              </a:rPr>
              <a:t>名</a:t>
            </a:r>
            <a:r>
              <a:rPr lang="zh-CN" sz="1600" b="1" kern="0" spc="50" dirty="0">
                <a:ln w="11430"/>
                <a:solidFill>
                  <a:srgbClr val="27517B"/>
                </a:solidFill>
                <a:latin typeface="Arial Black" panose="020B0A04020102020204"/>
                <a:ea typeface="微软雅黑" panose="020B0503020204020204" charset="-122"/>
              </a:rPr>
              <a:t>专职教师</a:t>
            </a:r>
          </a:p>
        </p:txBody>
      </p:sp>
      <p:sp>
        <p:nvSpPr>
          <p:cNvPr id="68" name="矩形 67">
            <a:extLst>
              <a:ext uri="{FF2B5EF4-FFF2-40B4-BE49-F238E27FC236}">
                <a16:creationId xmlns:a16="http://schemas.microsoft.com/office/drawing/2014/main" id="{FF295BE7-892C-43E5-9D62-3FD093819222}"/>
              </a:ext>
            </a:extLst>
          </p:cNvPr>
          <p:cNvSpPr/>
          <p:nvPr/>
        </p:nvSpPr>
        <p:spPr>
          <a:xfrm>
            <a:off x="1599730" y="4977151"/>
            <a:ext cx="1160030"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dirty="0">
                <a:ln w="11430"/>
                <a:solidFill>
                  <a:srgbClr val="9B2D2A"/>
                </a:solidFill>
                <a:latin typeface="Arial Black" panose="020B0A04020102020204"/>
                <a:ea typeface="微软雅黑" panose="020B0503020204020204" charset="-122"/>
              </a:rPr>
              <a:t>51</a:t>
            </a:r>
            <a:r>
              <a:rPr lang="zh-CN" sz="1400" b="1" kern="0" spc="50" dirty="0">
                <a:ln w="11430"/>
                <a:solidFill>
                  <a:srgbClr val="9B2D2A"/>
                </a:solidFill>
                <a:latin typeface="Arial Black" panose="020B0A04020102020204"/>
                <a:ea typeface="微软雅黑" panose="020B0503020204020204" charset="-122"/>
              </a:rPr>
              <a:t>名</a:t>
            </a:r>
            <a:r>
              <a:rPr lang="zh-CN" sz="1400" b="1" kern="0" spc="50" dirty="0">
                <a:ln w="11430"/>
                <a:solidFill>
                  <a:srgbClr val="27517B"/>
                </a:solidFill>
                <a:latin typeface="Arial Black" panose="020B0A04020102020204"/>
                <a:ea typeface="微软雅黑" panose="020B0503020204020204" charset="-122"/>
              </a:rPr>
              <a:t>教授</a:t>
            </a:r>
          </a:p>
        </p:txBody>
      </p:sp>
      <p:sp>
        <p:nvSpPr>
          <p:cNvPr id="69" name="矩形 68">
            <a:extLst>
              <a:ext uri="{FF2B5EF4-FFF2-40B4-BE49-F238E27FC236}">
                <a16:creationId xmlns:a16="http://schemas.microsoft.com/office/drawing/2014/main" id="{C1C5E9C5-62B9-4CCA-8186-003A57C7BBE9}"/>
              </a:ext>
            </a:extLst>
          </p:cNvPr>
          <p:cNvSpPr/>
          <p:nvPr/>
        </p:nvSpPr>
        <p:spPr>
          <a:xfrm>
            <a:off x="8189939" y="4975225"/>
            <a:ext cx="1605180"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dirty="0">
                <a:ln w="11430"/>
                <a:solidFill>
                  <a:srgbClr val="9B2D2A"/>
                </a:solidFill>
                <a:latin typeface="Arial Black" panose="020B0A04020102020204"/>
                <a:ea typeface="微软雅黑" panose="020B0503020204020204" charset="-122"/>
              </a:rPr>
              <a:t>2</a:t>
            </a:r>
            <a:r>
              <a:rPr lang="zh-CN" sz="1400" b="1" kern="0" spc="50" dirty="0">
                <a:ln w="11430"/>
                <a:solidFill>
                  <a:srgbClr val="9B2D2A"/>
                </a:solidFill>
                <a:latin typeface="Arial Black" panose="020B0A04020102020204"/>
                <a:ea typeface="微软雅黑" panose="020B0503020204020204" charset="-122"/>
              </a:rPr>
              <a:t>名</a:t>
            </a:r>
            <a:r>
              <a:rPr lang="zh-CN" sz="1400" b="1" kern="0" spc="50" dirty="0">
                <a:ln w="11430"/>
                <a:solidFill>
                  <a:srgbClr val="27517B"/>
                </a:solidFill>
                <a:latin typeface="Arial Black" panose="020B0A04020102020204"/>
                <a:ea typeface="微软雅黑" panose="020B0503020204020204" charset="-122"/>
              </a:rPr>
              <a:t>博雅讲席教授</a:t>
            </a:r>
          </a:p>
        </p:txBody>
      </p:sp>
      <p:sp>
        <p:nvSpPr>
          <p:cNvPr id="70" name="矩形 69">
            <a:extLst>
              <a:ext uri="{FF2B5EF4-FFF2-40B4-BE49-F238E27FC236}">
                <a16:creationId xmlns:a16="http://schemas.microsoft.com/office/drawing/2014/main" id="{7577BCFC-0A20-4AAC-AE59-9F0C8584E1C0}"/>
              </a:ext>
            </a:extLst>
          </p:cNvPr>
          <p:cNvSpPr/>
          <p:nvPr/>
        </p:nvSpPr>
        <p:spPr>
          <a:xfrm>
            <a:off x="4646585" y="4971293"/>
            <a:ext cx="1753127"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dirty="0">
                <a:ln w="11430"/>
                <a:solidFill>
                  <a:srgbClr val="9B2D2A"/>
                </a:solidFill>
                <a:latin typeface="Arial Black" panose="020B0A04020102020204"/>
                <a:ea typeface="微软雅黑" panose="020B0503020204020204" charset="-122"/>
              </a:rPr>
              <a:t>2</a:t>
            </a:r>
            <a:r>
              <a:rPr lang="zh-CN" sz="1400" b="1" kern="0" spc="50" dirty="0">
                <a:ln w="11430"/>
                <a:solidFill>
                  <a:srgbClr val="9B2D2A"/>
                </a:solidFill>
                <a:latin typeface="Arial Black" panose="020B0A04020102020204"/>
                <a:ea typeface="微软雅黑" panose="020B0503020204020204" charset="-122"/>
              </a:rPr>
              <a:t>名</a:t>
            </a:r>
            <a:r>
              <a:rPr lang="zh-CN" sz="1400" b="1" kern="0" spc="50" dirty="0">
                <a:ln w="11430"/>
                <a:solidFill>
                  <a:srgbClr val="27517B"/>
                </a:solidFill>
                <a:latin typeface="Arial Black" panose="020B0A04020102020204"/>
                <a:ea typeface="微软雅黑" panose="020B0503020204020204" charset="-122"/>
              </a:rPr>
              <a:t>长江特聘教授</a:t>
            </a:r>
          </a:p>
        </p:txBody>
      </p:sp>
      <p:sp>
        <p:nvSpPr>
          <p:cNvPr id="71" name="矩形 70">
            <a:extLst>
              <a:ext uri="{FF2B5EF4-FFF2-40B4-BE49-F238E27FC236}">
                <a16:creationId xmlns:a16="http://schemas.microsoft.com/office/drawing/2014/main" id="{6B8022A7-53CC-4274-A815-49F423187AAD}"/>
              </a:ext>
            </a:extLst>
          </p:cNvPr>
          <p:cNvSpPr/>
          <p:nvPr/>
        </p:nvSpPr>
        <p:spPr>
          <a:xfrm>
            <a:off x="2878455" y="4971415"/>
            <a:ext cx="164909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a:ln w="11430"/>
                <a:solidFill>
                  <a:srgbClr val="9B2D2A"/>
                </a:solidFill>
                <a:latin typeface="Arial Black" panose="020B0A04020102020204"/>
                <a:ea typeface="微软雅黑" panose="020B0503020204020204" charset="-122"/>
              </a:rPr>
              <a:t>1</a:t>
            </a:r>
            <a:r>
              <a:rPr lang="zh-CN" sz="1400" b="1" kern="0" spc="50">
                <a:ln w="11430"/>
                <a:solidFill>
                  <a:srgbClr val="9B2D2A"/>
                </a:solidFill>
                <a:latin typeface="Arial Black" panose="020B0A04020102020204"/>
                <a:ea typeface="微软雅黑" panose="020B0503020204020204" charset="-122"/>
              </a:rPr>
              <a:t>名</a:t>
            </a:r>
            <a:r>
              <a:rPr lang="zh-CN" sz="1400" b="1" kern="0" spc="50">
                <a:ln w="11430"/>
                <a:solidFill>
                  <a:srgbClr val="27517B"/>
                </a:solidFill>
                <a:latin typeface="Arial Black" panose="020B0A04020102020204"/>
                <a:ea typeface="微软雅黑" panose="020B0503020204020204" charset="-122"/>
              </a:rPr>
              <a:t>博雅荣休教授</a:t>
            </a:r>
          </a:p>
        </p:txBody>
      </p:sp>
      <p:sp>
        <p:nvSpPr>
          <p:cNvPr id="72" name="矩形 71">
            <a:extLst>
              <a:ext uri="{FF2B5EF4-FFF2-40B4-BE49-F238E27FC236}">
                <a16:creationId xmlns:a16="http://schemas.microsoft.com/office/drawing/2014/main" id="{806720DB-4D7F-4108-9F4E-1167B52EFE36}"/>
              </a:ext>
            </a:extLst>
          </p:cNvPr>
          <p:cNvSpPr/>
          <p:nvPr/>
        </p:nvSpPr>
        <p:spPr>
          <a:xfrm>
            <a:off x="3556000" y="4448175"/>
            <a:ext cx="158813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600" b="1" kern="0" spc="50" dirty="0">
                <a:ln w="11430"/>
                <a:solidFill>
                  <a:srgbClr val="9B2D2A"/>
                </a:solidFill>
                <a:latin typeface="Arial Black" panose="020B0A04020102020204"/>
                <a:ea typeface="微软雅黑" panose="020B0503020204020204" charset="-122"/>
              </a:rPr>
              <a:t>12</a:t>
            </a:r>
            <a:r>
              <a:rPr lang="zh-CN" sz="1600" b="1" kern="0" spc="50" dirty="0">
                <a:ln w="11430"/>
                <a:solidFill>
                  <a:srgbClr val="9B2D2A"/>
                </a:solidFill>
                <a:latin typeface="Arial Black" panose="020B0A04020102020204"/>
                <a:ea typeface="微软雅黑" panose="020B0503020204020204" charset="-122"/>
              </a:rPr>
              <a:t>名</a:t>
            </a:r>
            <a:r>
              <a:rPr lang="zh-CN" sz="1600" b="1" kern="0" spc="50" dirty="0">
                <a:ln w="11430"/>
                <a:solidFill>
                  <a:srgbClr val="27517B"/>
                </a:solidFill>
                <a:latin typeface="Arial Black" panose="020B0A04020102020204"/>
                <a:ea typeface="微软雅黑" panose="020B0503020204020204" charset="-122"/>
              </a:rPr>
              <a:t>博士后</a:t>
            </a:r>
          </a:p>
        </p:txBody>
      </p:sp>
      <p:sp>
        <p:nvSpPr>
          <p:cNvPr id="73" name="矩形 72">
            <a:extLst>
              <a:ext uri="{FF2B5EF4-FFF2-40B4-BE49-F238E27FC236}">
                <a16:creationId xmlns:a16="http://schemas.microsoft.com/office/drawing/2014/main" id="{AE546CDF-5EB6-4640-BEDB-A7FDC9BD0637}"/>
              </a:ext>
            </a:extLst>
          </p:cNvPr>
          <p:cNvSpPr/>
          <p:nvPr/>
        </p:nvSpPr>
        <p:spPr>
          <a:xfrm>
            <a:off x="9887424" y="4975225"/>
            <a:ext cx="1605181"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dirty="0">
                <a:ln w="11430"/>
                <a:solidFill>
                  <a:srgbClr val="9B2D2A"/>
                </a:solidFill>
                <a:latin typeface="Arial Black" panose="020B0A04020102020204"/>
                <a:ea typeface="微软雅黑" panose="020B0503020204020204" charset="-122"/>
              </a:rPr>
              <a:t>2</a:t>
            </a:r>
            <a:r>
              <a:rPr lang="zh-CN" sz="1400" b="1" kern="0" spc="50" dirty="0">
                <a:ln w="11430"/>
                <a:solidFill>
                  <a:srgbClr val="9B2D2A"/>
                </a:solidFill>
                <a:latin typeface="Arial Black" panose="020B0A04020102020204"/>
                <a:ea typeface="微软雅黑" panose="020B0503020204020204" charset="-122"/>
              </a:rPr>
              <a:t>名</a:t>
            </a:r>
            <a:r>
              <a:rPr lang="zh-CN" sz="1400" b="1" kern="0" spc="50" dirty="0">
                <a:ln w="11430"/>
                <a:solidFill>
                  <a:srgbClr val="27517B"/>
                </a:solidFill>
                <a:latin typeface="Arial Black" panose="020B0A04020102020204"/>
                <a:ea typeface="微软雅黑" panose="020B0503020204020204" charset="-122"/>
              </a:rPr>
              <a:t>博雅特聘教授</a:t>
            </a:r>
          </a:p>
        </p:txBody>
      </p:sp>
      <p:sp>
        <p:nvSpPr>
          <p:cNvPr id="74" name="矩形 73">
            <a:extLst>
              <a:ext uri="{FF2B5EF4-FFF2-40B4-BE49-F238E27FC236}">
                <a16:creationId xmlns:a16="http://schemas.microsoft.com/office/drawing/2014/main" id="{DFBCD3C2-EE7D-423D-A8D6-B75B877EC3C4}"/>
              </a:ext>
            </a:extLst>
          </p:cNvPr>
          <p:cNvSpPr/>
          <p:nvPr/>
        </p:nvSpPr>
        <p:spPr>
          <a:xfrm>
            <a:off x="9384665" y="4458335"/>
            <a:ext cx="209359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600" b="1" kern="0" spc="50" dirty="0">
                <a:ln w="11430"/>
                <a:solidFill>
                  <a:srgbClr val="9B2D2A"/>
                </a:solidFill>
                <a:latin typeface="Arial Black" panose="020B0A04020102020204"/>
                <a:ea typeface="微软雅黑" panose="020B0503020204020204" charset="-122"/>
              </a:rPr>
              <a:t>211</a:t>
            </a:r>
            <a:r>
              <a:rPr lang="zh-CN" sz="1600" b="1" kern="0" spc="50" dirty="0">
                <a:ln w="11430"/>
                <a:solidFill>
                  <a:srgbClr val="9B2D2A"/>
                </a:solidFill>
                <a:latin typeface="Arial Black" panose="020B0A04020102020204"/>
                <a:ea typeface="微软雅黑" panose="020B0503020204020204" charset="-122"/>
              </a:rPr>
              <a:t>名</a:t>
            </a:r>
            <a:r>
              <a:rPr lang="zh-CN" sz="1600" b="1" kern="0" spc="50" dirty="0">
                <a:ln w="11430"/>
                <a:solidFill>
                  <a:srgbClr val="27517B"/>
                </a:solidFill>
                <a:latin typeface="Arial Black" panose="020B0A04020102020204"/>
                <a:ea typeface="微软雅黑" panose="020B0503020204020204" charset="-122"/>
              </a:rPr>
              <a:t>离退休教职工</a:t>
            </a:r>
          </a:p>
        </p:txBody>
      </p:sp>
      <p:sp>
        <p:nvSpPr>
          <p:cNvPr id="79" name="矩形 78">
            <a:extLst>
              <a:ext uri="{FF2B5EF4-FFF2-40B4-BE49-F238E27FC236}">
                <a16:creationId xmlns:a16="http://schemas.microsoft.com/office/drawing/2014/main" id="{FE40E2B2-0D8B-4C84-A5F5-F10AE0761F15}"/>
              </a:ext>
            </a:extLst>
          </p:cNvPr>
          <p:cNvSpPr/>
          <p:nvPr/>
        </p:nvSpPr>
        <p:spPr>
          <a:xfrm>
            <a:off x="5280660" y="4448175"/>
            <a:ext cx="175704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600" b="1" kern="0" spc="50" dirty="0">
                <a:ln w="11430"/>
                <a:solidFill>
                  <a:srgbClr val="9B2D2A"/>
                </a:solidFill>
                <a:latin typeface="Arial Black" panose="020B0A04020102020204"/>
                <a:ea typeface="微软雅黑" panose="020B0503020204020204" charset="-122"/>
              </a:rPr>
              <a:t>17</a:t>
            </a:r>
            <a:r>
              <a:rPr lang="zh-CN" sz="1600" b="1" kern="0" spc="50" dirty="0">
                <a:ln w="11430"/>
                <a:solidFill>
                  <a:srgbClr val="9B2D2A"/>
                </a:solidFill>
                <a:latin typeface="Arial Black" panose="020B0A04020102020204"/>
                <a:ea typeface="微软雅黑" panose="020B0503020204020204" charset="-122"/>
              </a:rPr>
              <a:t>名</a:t>
            </a:r>
            <a:r>
              <a:rPr lang="zh-CN" sz="1600" b="1" kern="0" spc="50" dirty="0">
                <a:ln w="11430"/>
                <a:solidFill>
                  <a:srgbClr val="27517B"/>
                </a:solidFill>
                <a:latin typeface="Arial Black" panose="020B0A04020102020204"/>
                <a:ea typeface="微软雅黑" panose="020B0503020204020204" charset="-122"/>
              </a:rPr>
              <a:t>事业编行政</a:t>
            </a:r>
          </a:p>
        </p:txBody>
      </p:sp>
      <p:sp>
        <p:nvSpPr>
          <p:cNvPr id="80" name="矩形 79">
            <a:extLst>
              <a:ext uri="{FF2B5EF4-FFF2-40B4-BE49-F238E27FC236}">
                <a16:creationId xmlns:a16="http://schemas.microsoft.com/office/drawing/2014/main" id="{EA423528-3B6A-4B6C-8547-815210C2CDFF}"/>
              </a:ext>
            </a:extLst>
          </p:cNvPr>
          <p:cNvSpPr/>
          <p:nvPr/>
        </p:nvSpPr>
        <p:spPr>
          <a:xfrm>
            <a:off x="6492380" y="4975531"/>
            <a:ext cx="1605181" cy="419844"/>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400" b="1" kern="0" spc="50" dirty="0">
                <a:ln w="11430"/>
                <a:solidFill>
                  <a:srgbClr val="9B2D2A"/>
                </a:solidFill>
                <a:latin typeface="Arial Black" panose="020B0A04020102020204"/>
                <a:ea typeface="微软雅黑" panose="020B0503020204020204" charset="-122"/>
              </a:rPr>
              <a:t>3</a:t>
            </a:r>
            <a:r>
              <a:rPr lang="zh-CN" sz="1400" b="1" kern="0" spc="50" dirty="0">
                <a:ln w="11430"/>
                <a:solidFill>
                  <a:srgbClr val="9B2D2A"/>
                </a:solidFill>
                <a:latin typeface="Arial Black" panose="020B0A04020102020204"/>
                <a:ea typeface="微软雅黑" panose="020B0503020204020204" charset="-122"/>
              </a:rPr>
              <a:t>名</a:t>
            </a:r>
            <a:r>
              <a:rPr lang="zh-CN" sz="1400" b="1" kern="0" spc="50" dirty="0">
                <a:ln w="11430"/>
                <a:solidFill>
                  <a:srgbClr val="27517B"/>
                </a:solidFill>
                <a:latin typeface="Arial Black" panose="020B0A04020102020204"/>
                <a:ea typeface="微软雅黑" panose="020B0503020204020204" charset="-122"/>
              </a:rPr>
              <a:t>长江青年学者</a:t>
            </a:r>
          </a:p>
        </p:txBody>
      </p:sp>
      <p:sp>
        <p:nvSpPr>
          <p:cNvPr id="81" name="矩形 80">
            <a:extLst>
              <a:ext uri="{FF2B5EF4-FFF2-40B4-BE49-F238E27FC236}">
                <a16:creationId xmlns:a16="http://schemas.microsoft.com/office/drawing/2014/main" id="{BC592133-FB3D-4184-B029-E0AEEE25151B}"/>
              </a:ext>
            </a:extLst>
          </p:cNvPr>
          <p:cNvSpPr/>
          <p:nvPr/>
        </p:nvSpPr>
        <p:spPr>
          <a:xfrm>
            <a:off x="7143115" y="4448175"/>
            <a:ext cx="2145665" cy="419735"/>
          </a:xfrm>
          <a:prstGeom prst="rect">
            <a:avLst/>
          </a:prstGeom>
          <a:gradFill rotWithShape="1">
            <a:gsLst>
              <a:gs pos="0">
                <a:schemeClr val="accent3">
                  <a:lumMod val="110000"/>
                  <a:tint val="67000"/>
                </a:schemeClr>
              </a:gs>
              <a:gs pos="50000">
                <a:schemeClr val="accent3">
                  <a:lumMod val="105000"/>
                  <a:tint val="73000"/>
                </a:schemeClr>
              </a:gs>
              <a:gs pos="100000">
                <a:schemeClr val="accent3">
                  <a:lumMod val="105000"/>
                  <a:tint val="81000"/>
                </a:schemeClr>
              </a:gs>
            </a:gsLst>
            <a:lin ang="5400000" scaled="0"/>
          </a:gradFill>
          <a:ln w="6350">
            <a:solidFill>
              <a:schemeClr val="accent3"/>
            </a:solidFill>
            <a:prstDash val="solid"/>
            <a:miter/>
          </a:ln>
        </p:spPr>
        <p:txBody>
          <a:bodyPr anchor="ctr"/>
          <a:lstStyle/>
          <a:p>
            <a:pPr algn="ctr" defTabSz="914400"/>
            <a:r>
              <a:rPr lang="en-US" sz="1600" b="1" kern="0" spc="50" dirty="0">
                <a:ln w="11430"/>
                <a:solidFill>
                  <a:srgbClr val="9B2D2A"/>
                </a:solidFill>
                <a:latin typeface="Arial Black" panose="020B0A04020102020204"/>
                <a:ea typeface="微软雅黑" panose="020B0503020204020204" charset="-122"/>
              </a:rPr>
              <a:t>13</a:t>
            </a:r>
            <a:r>
              <a:rPr lang="zh-CN" sz="1600" b="1" kern="0" spc="50" dirty="0">
                <a:ln w="11430"/>
                <a:solidFill>
                  <a:srgbClr val="9B2D2A"/>
                </a:solidFill>
                <a:latin typeface="Arial Black" panose="020B0A04020102020204"/>
                <a:ea typeface="微软雅黑" panose="020B0503020204020204" charset="-122"/>
              </a:rPr>
              <a:t>名</a:t>
            </a:r>
            <a:r>
              <a:rPr lang="zh-CN" sz="1600" b="1" kern="0" spc="50" dirty="0">
                <a:ln w="11430"/>
                <a:solidFill>
                  <a:srgbClr val="27517B"/>
                </a:solidFill>
                <a:latin typeface="Arial Black" panose="020B0A04020102020204"/>
                <a:ea typeface="微软雅黑" panose="020B0503020204020204" charset="-122"/>
              </a:rPr>
              <a:t>劳动合同制职工</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58" name="组合 57"/>
          <p:cNvGrpSpPr/>
          <p:nvPr/>
        </p:nvGrpSpPr>
        <p:grpSpPr>
          <a:xfrm>
            <a:off x="516945" y="1618345"/>
            <a:ext cx="11253357" cy="4690756"/>
            <a:chOff x="-925302" y="-1189930"/>
            <a:chExt cx="14323196" cy="8286937"/>
          </a:xfrm>
        </p:grpSpPr>
        <p:sp>
          <p:nvSpPr>
            <p:cNvPr id="59" name="矩形: 圆角 8"/>
            <p:cNvSpPr/>
            <p:nvPr/>
          </p:nvSpPr>
          <p:spPr>
            <a:xfrm>
              <a:off x="-925302" y="5937775"/>
              <a:ext cx="1135110" cy="1159232"/>
            </a:xfrm>
            <a:prstGeom prst="roundRect">
              <a:avLst/>
            </a:prstGeom>
            <a:solidFill>
              <a:srgbClr val="960000"/>
            </a:solidFill>
            <a:ln>
              <a:noFill/>
            </a:ln>
          </p:spPr>
          <p:txBody>
            <a:bodyPr anchor="ctr"/>
            <a:lstStyle/>
            <a:p>
              <a:pPr algn="ctr"/>
              <a:endParaRPr lang="zh-CN">
                <a:solidFill>
                  <a:schemeClr val="lt1"/>
                </a:solidFill>
              </a:endParaRPr>
            </a:p>
          </p:txBody>
        </p:sp>
        <p:sp>
          <p:nvSpPr>
            <p:cNvPr id="60" name="矩形: 圆角 9"/>
            <p:cNvSpPr/>
            <p:nvPr/>
          </p:nvSpPr>
          <p:spPr>
            <a:xfrm>
              <a:off x="12347649" y="-1189930"/>
              <a:ext cx="1050245" cy="1159234"/>
            </a:xfrm>
            <a:prstGeom prst="roundRect">
              <a:avLst/>
            </a:prstGeom>
            <a:solidFill>
              <a:srgbClr val="960000"/>
            </a:solidFill>
            <a:ln>
              <a:noFill/>
            </a:ln>
          </p:spPr>
          <p:txBody>
            <a:bodyPr anchor="ctr"/>
            <a:lstStyle/>
            <a:p>
              <a:pPr algn="ctr"/>
              <a:endParaRPr lang="zh-CN">
                <a:solidFill>
                  <a:schemeClr val="lt1"/>
                </a:solidFill>
              </a:endParaRPr>
            </a:p>
          </p:txBody>
        </p:sp>
        <p:sp>
          <p:nvSpPr>
            <p:cNvPr id="61" name="矩形 60"/>
            <p:cNvSpPr/>
            <p:nvPr/>
          </p:nvSpPr>
          <p:spPr>
            <a:xfrm>
              <a:off x="-766359" y="-1000236"/>
              <a:ext cx="14006209" cy="7826080"/>
            </a:xfrm>
            <a:prstGeom prst="rect">
              <a:avLst/>
            </a:prstGeom>
            <a:solidFill>
              <a:schemeClr val="bg1">
                <a:lumMod val="95000"/>
              </a:schemeClr>
            </a:solidFill>
            <a:ln>
              <a:noFill/>
            </a:ln>
          </p:spPr>
          <p:txBody>
            <a:bodyPr anchor="ctr"/>
            <a:lstStyle/>
            <a:p>
              <a:pPr algn="ctr"/>
              <a:endParaRPr lang="zh-CN">
                <a:solidFill>
                  <a:schemeClr val="lt1"/>
                </a:solidFill>
              </a:endParaRPr>
            </a:p>
          </p:txBody>
        </p:sp>
      </p:grpSp>
      <p:sp>
        <p:nvSpPr>
          <p:cNvPr id="62" name="矩形: 圆顶角 34"/>
          <p:cNvSpPr/>
          <p:nvPr/>
        </p:nvSpPr>
        <p:spPr>
          <a:xfrm rot="10800000">
            <a:off x="4995103" y="1698131"/>
            <a:ext cx="1968055" cy="285696"/>
          </a:xfrm>
          <a:prstGeom prst="round2SameRect">
            <a:avLst>
              <a:gd name="adj1" fmla="val 21302"/>
              <a:gd name="adj2" fmla="val 0"/>
            </a:avLst>
          </a:prstGeom>
          <a:solidFill>
            <a:srgbClr val="002060"/>
          </a:solidFill>
          <a:ln>
            <a:noFill/>
          </a:ln>
        </p:spPr>
        <p:txBody>
          <a:bodyPr anchor="ctr"/>
          <a:lstStyle/>
          <a:p>
            <a:pPr algn="ctr"/>
            <a:endParaRPr lang="zh-CN">
              <a:solidFill>
                <a:schemeClr val="lt1"/>
              </a:solidFill>
            </a:endParaRPr>
          </a:p>
        </p:txBody>
      </p:sp>
      <p:grpSp>
        <p:nvGrpSpPr>
          <p:cNvPr id="63" name="组合 62"/>
          <p:cNvGrpSpPr/>
          <p:nvPr/>
        </p:nvGrpSpPr>
        <p:grpSpPr>
          <a:xfrm>
            <a:off x="4995103" y="5868031"/>
            <a:ext cx="1968055" cy="536255"/>
            <a:chOff x="4848375" y="5799125"/>
            <a:chExt cx="2504926" cy="782650"/>
          </a:xfrm>
          <a:solidFill>
            <a:srgbClr val="002060"/>
          </a:solidFill>
        </p:grpSpPr>
        <p:sp>
          <p:nvSpPr>
            <p:cNvPr id="64" name="矩形 63"/>
            <p:cNvSpPr/>
            <p:nvPr/>
          </p:nvSpPr>
          <p:spPr>
            <a:xfrm>
              <a:off x="4848375" y="6197600"/>
              <a:ext cx="2504926" cy="384175"/>
            </a:xfrm>
            <a:prstGeom prst="rect">
              <a:avLst/>
            </a:prstGeom>
            <a:grpFill/>
            <a:ln>
              <a:noFill/>
            </a:ln>
          </p:spPr>
          <p:txBody>
            <a:bodyPr anchor="ctr"/>
            <a:lstStyle/>
            <a:p>
              <a:pPr algn="ctr"/>
              <a:endParaRPr lang="zh-CN">
                <a:solidFill>
                  <a:schemeClr val="lt1"/>
                </a:solidFill>
              </a:endParaRPr>
            </a:p>
          </p:txBody>
        </p:sp>
        <p:sp>
          <p:nvSpPr>
            <p:cNvPr id="65" name="等腰三角形 64"/>
            <p:cNvSpPr/>
            <p:nvPr/>
          </p:nvSpPr>
          <p:spPr>
            <a:xfrm>
              <a:off x="5759985" y="5799125"/>
              <a:ext cx="690563" cy="399124"/>
            </a:xfrm>
            <a:prstGeom prst="triangle">
              <a:avLst/>
            </a:prstGeom>
            <a:grpFill/>
            <a:ln>
              <a:noFill/>
            </a:ln>
          </p:spPr>
          <p:txBody>
            <a:bodyPr anchor="ctr"/>
            <a:lstStyle/>
            <a:p>
              <a:pPr algn="ctr"/>
              <a:endParaRPr lang="zh-CN">
                <a:solidFill>
                  <a:schemeClr val="lt1"/>
                </a:solidFill>
              </a:endParaRPr>
            </a:p>
          </p:txBody>
        </p:sp>
      </p:grpSp>
      <p:sp>
        <p:nvSpPr>
          <p:cNvPr id="2" name="矩形 1"/>
          <p:cNvSpPr/>
          <p:nvPr/>
        </p:nvSpPr>
        <p:spPr>
          <a:xfrm>
            <a:off x="861238" y="2112492"/>
            <a:ext cx="10565476" cy="3631763"/>
          </a:xfrm>
          <a:prstGeom prst="rect">
            <a:avLst/>
          </a:prstGeom>
        </p:spPr>
        <p:txBody>
          <a:bodyPr wrap="square">
            <a:spAutoFit/>
          </a:bodyPr>
          <a:lstStyle/>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北京市唯一重点一级学科</a:t>
            </a:r>
            <a:r>
              <a:rPr lang="zh-CN" b="1" dirty="0">
                <a:solidFill>
                  <a:srgbClr val="000000"/>
                </a:solidFill>
                <a:latin typeface="微软雅黑"/>
                <a:ea typeface="微软雅黑"/>
              </a:rPr>
              <a:t>：外国语言文学</a:t>
            </a:r>
            <a:endParaRPr lang="en-US" b="1" dirty="0">
              <a:solidFill>
                <a:srgbClr val="000000"/>
              </a:solidFill>
              <a:latin typeface="微软雅黑"/>
              <a:ea typeface="微软雅黑"/>
            </a:endParaRP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国家重点二级学科</a:t>
            </a:r>
            <a:r>
              <a:rPr lang="zh-CN" b="1" dirty="0">
                <a:latin typeface="微软雅黑"/>
                <a:ea typeface="微软雅黑"/>
              </a:rPr>
              <a:t>：</a:t>
            </a:r>
            <a:r>
              <a:rPr lang="zh-CN" sz="1600" b="1" dirty="0">
                <a:solidFill>
                  <a:srgbClr val="000000"/>
                </a:solidFill>
                <a:latin typeface="微软雅黑"/>
                <a:ea typeface="微软雅黑"/>
              </a:rPr>
              <a:t>英语语言文学、印度语言文学、比较文学与世界文学（与中文系共用）</a:t>
            </a: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国家重点（培育）二级学科</a:t>
            </a:r>
            <a:r>
              <a:rPr lang="zh-CN" b="1" dirty="0">
                <a:latin typeface="微软雅黑"/>
                <a:ea typeface="微软雅黑"/>
              </a:rPr>
              <a:t>：</a:t>
            </a:r>
            <a:r>
              <a:rPr lang="zh-CN" sz="1600" b="1" dirty="0">
                <a:solidFill>
                  <a:srgbClr val="000000"/>
                </a:solidFill>
                <a:latin typeface="微软雅黑"/>
                <a:ea typeface="微软雅黑"/>
              </a:rPr>
              <a:t>亚非语言文学</a:t>
            </a: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教育部高校文科重点研究基地</a:t>
            </a:r>
            <a:r>
              <a:rPr lang="zh-CN" b="1" dirty="0">
                <a:latin typeface="微软雅黑"/>
                <a:ea typeface="微软雅黑"/>
              </a:rPr>
              <a:t>：</a:t>
            </a:r>
            <a:r>
              <a:rPr lang="zh-CN" sz="1600" b="1" dirty="0">
                <a:solidFill>
                  <a:srgbClr val="000000"/>
                </a:solidFill>
                <a:latin typeface="微软雅黑"/>
                <a:ea typeface="微软雅黑"/>
              </a:rPr>
              <a:t>东方文学研究中心</a:t>
            </a: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教育部高校</a:t>
            </a:r>
            <a:r>
              <a:rPr lang="zh-Hans" b="1" dirty="0">
                <a:solidFill>
                  <a:srgbClr val="8A0000"/>
                </a:solidFill>
                <a:latin typeface="微软雅黑"/>
                <a:ea typeface="微软雅黑"/>
              </a:rPr>
              <a:t>国家</a:t>
            </a:r>
            <a:r>
              <a:rPr lang="zh-CN" b="1" dirty="0">
                <a:solidFill>
                  <a:srgbClr val="8A0000"/>
                </a:solidFill>
                <a:latin typeface="微软雅黑"/>
                <a:ea typeface="微软雅黑"/>
              </a:rPr>
              <a:t>外语非通用语种本科人才培养基地</a:t>
            </a:r>
            <a:endParaRPr lang="en-US" b="1" dirty="0">
              <a:solidFill>
                <a:srgbClr val="8A0000"/>
              </a:solidFill>
              <a:latin typeface="微软雅黑"/>
              <a:ea typeface="微软雅黑"/>
            </a:endParaRP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北京市特色专业</a:t>
            </a:r>
            <a:r>
              <a:rPr lang="zh-CN" b="1" dirty="0">
                <a:latin typeface="微软雅黑"/>
                <a:ea typeface="微软雅黑"/>
              </a:rPr>
              <a:t>：</a:t>
            </a:r>
            <a:r>
              <a:rPr lang="zh-CN" sz="1600" b="1" dirty="0">
                <a:solidFill>
                  <a:srgbClr val="000000"/>
                </a:solidFill>
                <a:latin typeface="微软雅黑"/>
                <a:ea typeface="微软雅黑"/>
              </a:rPr>
              <a:t>西班牙语专业、阿拉伯语专业、南亚语种群、东南亚语种群</a:t>
            </a:r>
            <a:endParaRPr lang="en-US" sz="1600" b="1" dirty="0">
              <a:solidFill>
                <a:srgbClr val="000000"/>
              </a:solidFill>
              <a:latin typeface="微软雅黑"/>
              <a:ea typeface="微软雅黑"/>
            </a:endParaRPr>
          </a:p>
          <a:p>
            <a:pPr marL="342900" indent="-342900">
              <a:spcBef>
                <a:spcPts val="600"/>
              </a:spcBef>
              <a:spcAft>
                <a:spcPts val="600"/>
              </a:spcAft>
              <a:buClr>
                <a:srgbClr val="002060"/>
              </a:buClr>
              <a:buFont typeface="Wingdings" charset="2"/>
              <a:buChar char="l"/>
            </a:pPr>
            <a:r>
              <a:rPr lang="zh-CN" b="1" dirty="0">
                <a:solidFill>
                  <a:srgbClr val="8A0000"/>
                </a:solidFill>
                <a:latin typeface="微软雅黑"/>
                <a:ea typeface="微软雅黑"/>
              </a:rPr>
              <a:t>北京市“一带一路” 国家人才培养基地</a:t>
            </a:r>
            <a:endParaRPr lang="en-US" b="1" dirty="0">
              <a:solidFill>
                <a:srgbClr val="8A0000"/>
              </a:solidFill>
              <a:latin typeface="微软雅黑"/>
              <a:ea typeface="微软雅黑"/>
            </a:endParaRPr>
          </a:p>
          <a:p>
            <a:pPr marL="342900" indent="-342900">
              <a:spcBef>
                <a:spcPts val="600"/>
              </a:spcBef>
              <a:spcAft>
                <a:spcPts val="600"/>
              </a:spcAft>
              <a:buClr>
                <a:srgbClr val="002060"/>
              </a:buClr>
              <a:buFont typeface="Wingdings" charset="2"/>
              <a:buChar char="l"/>
            </a:pPr>
            <a:r>
              <a:rPr lang="en-US" b="1" dirty="0">
                <a:solidFill>
                  <a:srgbClr val="8A0000"/>
                </a:solidFill>
                <a:latin typeface="微软雅黑"/>
                <a:ea typeface="微软雅黑"/>
              </a:rPr>
              <a:t>11</a:t>
            </a:r>
            <a:r>
              <a:rPr lang="zh-CN" b="1" dirty="0">
                <a:solidFill>
                  <a:srgbClr val="8A0000"/>
                </a:solidFill>
                <a:latin typeface="微软雅黑"/>
                <a:ea typeface="微软雅黑"/>
              </a:rPr>
              <a:t>个教育部国别和区域研究培育</a:t>
            </a:r>
            <a:r>
              <a:rPr lang="en-US" b="1" dirty="0">
                <a:solidFill>
                  <a:srgbClr val="8A0000"/>
                </a:solidFill>
                <a:latin typeface="微软雅黑"/>
                <a:ea typeface="微软雅黑"/>
              </a:rPr>
              <a:t>/</a:t>
            </a:r>
            <a:r>
              <a:rPr lang="zh-CN" b="1" dirty="0">
                <a:solidFill>
                  <a:srgbClr val="8A0000"/>
                </a:solidFill>
                <a:latin typeface="微软雅黑"/>
                <a:ea typeface="微软雅黑"/>
              </a:rPr>
              <a:t>备案基地</a:t>
            </a:r>
            <a:r>
              <a:rPr lang="zh-CN" b="1" dirty="0">
                <a:latin typeface="微软雅黑"/>
                <a:ea typeface="微软雅黑"/>
              </a:rPr>
              <a:t>：</a:t>
            </a:r>
            <a:r>
              <a:rPr lang="zh-CN" sz="1600" b="1" dirty="0">
                <a:solidFill>
                  <a:srgbClr val="000000"/>
                </a:solidFill>
                <a:latin typeface="Impact"/>
                <a:ea typeface="微软雅黑"/>
              </a:rPr>
              <a:t>南亚研究、大洋洲研究、蒙古国研究、东南亚研究、泰国研究、中东研究、以色列研究、印度研究、巴基斯坦研究、德国研究、朝鲜半岛研究等</a:t>
            </a:r>
            <a:endParaRPr lang="zh-CN" sz="1600" b="1" dirty="0">
              <a:solidFill>
                <a:srgbClr val="000000"/>
              </a:solidFill>
              <a:latin typeface="微软雅黑"/>
              <a:ea typeface="微软雅黑"/>
            </a:endParaRPr>
          </a:p>
        </p:txBody>
      </p:sp>
      <p:sp>
        <p:nvSpPr>
          <p:cNvPr id="3" name="矩形 2"/>
          <p:cNvSpPr/>
          <p:nvPr/>
        </p:nvSpPr>
        <p:spPr>
          <a:xfrm>
            <a:off x="4204983" y="1066413"/>
            <a:ext cx="3877985"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重点学科和特色专业</a:t>
            </a:r>
          </a:p>
        </p:txBody>
      </p:sp>
      <p:pic>
        <p:nvPicPr>
          <p:cNvPr id="31" name="图片 3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47" name="组合 46"/>
          <p:cNvGrpSpPr/>
          <p:nvPr/>
        </p:nvGrpSpPr>
        <p:grpSpPr>
          <a:xfrm>
            <a:off x="1" y="0"/>
            <a:ext cx="1388224" cy="1046128"/>
            <a:chOff x="0" y="0"/>
            <a:chExt cx="6897954" cy="4536440"/>
          </a:xfrm>
        </p:grpSpPr>
        <p:sp>
          <p:nvSpPr>
            <p:cNvPr id="48" name="直角三角形 4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9" name="直角三角形 4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0" name="直角三角形 4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3" name="矩形 72"/>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1" name="椭圆 7"/>
          <p:cNvSpPr/>
          <p:nvPr/>
        </p:nvSpPr>
        <p:spPr>
          <a:xfrm>
            <a:off x="3111799" y="2852484"/>
            <a:ext cx="5141439" cy="1208639"/>
          </a:xfrm>
          <a:custGeom>
            <a:avLst/>
            <a:gdLst/>
            <a:ahLst/>
            <a:cxnLst/>
            <a:rect l="l" t="t" r="r" b="b"/>
            <a:pathLst>
              <a:path w="5141439" h="1208639">
                <a:moveTo>
                  <a:pt x="5141439" y="0"/>
                </a:moveTo>
                <a:cubicBezTo>
                  <a:pt x="4741028" y="708083"/>
                  <a:pt x="3740839" y="1208639"/>
                  <a:pt x="2570720" y="1208639"/>
                </a:cubicBezTo>
                <a:cubicBezTo>
                  <a:pt x="1400600" y="1208639"/>
                  <a:pt x="400411" y="708083"/>
                  <a:pt x="0" y="0"/>
                </a:cubicBezTo>
              </a:path>
            </a:pathLst>
          </a:custGeom>
          <a:ln w="38100">
            <a:solidFill>
              <a:schemeClr val="dk1"/>
            </a:solidFill>
            <a:prstDash val="solid"/>
            <a:miter/>
          </a:ln>
        </p:spPr>
        <p:txBody>
          <a:bodyPr lIns="91440" tIns="45720" rIns="91440" bIns="45720" anchor="ct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endParaRPr lang="zh-CN" sz="2400">
              <a:solidFill>
                <a:srgbClr val="080808"/>
              </a:solidFill>
              <a:latin typeface="微软雅黑"/>
              <a:ea typeface="微软雅黑"/>
            </a:endParaRPr>
          </a:p>
        </p:txBody>
      </p:sp>
      <p:cxnSp>
        <p:nvCxnSpPr>
          <p:cNvPr id="32" name="直接连接符 31"/>
          <p:cNvCxnSpPr>
            <a:endCxn id="45" idx="0"/>
          </p:cNvCxnSpPr>
          <p:nvPr/>
        </p:nvCxnSpPr>
        <p:spPr>
          <a:xfrm>
            <a:off x="5726470" y="2403437"/>
            <a:ext cx="11145" cy="1311258"/>
          </a:xfrm>
          <a:prstGeom prst="line">
            <a:avLst/>
          </a:prstGeom>
          <a:ln w="76200">
            <a:solidFill>
              <a:schemeClr val="dk1"/>
            </a:solidFill>
            <a:prstDash val="solid"/>
            <a:miter/>
          </a:ln>
        </p:spPr>
      </p:cxnSp>
      <p:sp>
        <p:nvSpPr>
          <p:cNvPr id="33" name="TextBox 40"/>
          <p:cNvSpPr txBox="1"/>
          <p:nvPr/>
        </p:nvSpPr>
        <p:spPr>
          <a:xfrm>
            <a:off x="210575" y="3019092"/>
            <a:ext cx="2697049" cy="1015663"/>
          </a:xfrm>
          <a:prstGeom prst="rect">
            <a:avLst/>
          </a:prstGeom>
          <a:noFill/>
        </p:spPr>
        <p:txBody>
          <a:bodyPr wrap="square" lIns="91440" tIns="45720" rIns="91440" bIns="45720">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r>
              <a:rPr lang="zh-CN" sz="2000" b="1">
                <a:solidFill>
                  <a:srgbClr val="000000"/>
                </a:solidFill>
                <a:latin typeface="微软雅黑"/>
                <a:ea typeface="微软雅黑"/>
              </a:rPr>
              <a:t>外国语学院党政同责，凝心聚力，协同推进学院发展</a:t>
            </a:r>
            <a:endParaRPr lang="zh-CN" sz="2000" b="1">
              <a:latin typeface="微软雅黑"/>
              <a:ea typeface="微软雅黑"/>
            </a:endParaRPr>
          </a:p>
        </p:txBody>
      </p:sp>
      <p:grpSp>
        <p:nvGrpSpPr>
          <p:cNvPr id="34" name="组合 33"/>
          <p:cNvGrpSpPr/>
          <p:nvPr/>
        </p:nvGrpSpPr>
        <p:grpSpPr>
          <a:xfrm>
            <a:off x="4632291" y="891265"/>
            <a:ext cx="2084515" cy="2084515"/>
            <a:chOff x="2848131" y="1860029"/>
            <a:chExt cx="3807502" cy="3807502"/>
          </a:xfrm>
          <a:solidFill>
            <a:srgbClr val="C00000"/>
          </a:solidFill>
        </p:grpSpPr>
        <p:sp>
          <p:nvSpPr>
            <p:cNvPr id="47" name="椭圆 46"/>
            <p:cNvSpPr/>
            <p:nvPr/>
          </p:nvSpPr>
          <p:spPr>
            <a:xfrm>
              <a:off x="2848131" y="1860029"/>
              <a:ext cx="3807502" cy="3807502"/>
            </a:xfrm>
            <a:prstGeom prst="ellipse">
              <a:avLst/>
            </a:prstGeom>
            <a:grp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4B45"/>
                </a:solidFill>
                <a:latin typeface="微软雅黑"/>
                <a:ea typeface="微软雅黑"/>
              </a:endParaRPr>
            </a:p>
          </p:txBody>
        </p:sp>
        <p:sp>
          <p:nvSpPr>
            <p:cNvPr id="48" name="文本框 91"/>
            <p:cNvSpPr txBox="1"/>
            <p:nvPr/>
          </p:nvSpPr>
          <p:spPr>
            <a:xfrm>
              <a:off x="3040501" y="2413652"/>
              <a:ext cx="3179823" cy="2529783"/>
            </a:xfrm>
            <a:prstGeom prst="rect">
              <a:avLst/>
            </a:prstGeom>
            <a:noFill/>
          </p:spPr>
          <p:txBody>
            <a:bodyPr wrap="square">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r" defTabSz="1219170"/>
              <a:r>
                <a:rPr lang="zh-CN" sz="2800" b="1">
                  <a:solidFill>
                    <a:schemeClr val="bg1"/>
                  </a:solidFill>
                  <a:latin typeface="微软雅黑"/>
                  <a:ea typeface="微软雅黑"/>
                </a:rPr>
                <a:t>“双一流”建设中的任务定位</a:t>
              </a:r>
            </a:p>
          </p:txBody>
        </p:sp>
      </p:grpSp>
      <p:sp>
        <p:nvSpPr>
          <p:cNvPr id="35" name="椭圆 34"/>
          <p:cNvSpPr/>
          <p:nvPr/>
        </p:nvSpPr>
        <p:spPr>
          <a:xfrm>
            <a:off x="2672229" y="2380361"/>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36" name="椭圆 35"/>
          <p:cNvSpPr/>
          <p:nvPr/>
        </p:nvSpPr>
        <p:spPr>
          <a:xfrm>
            <a:off x="3806402" y="3287737"/>
            <a:ext cx="888264" cy="888264"/>
          </a:xfrm>
          <a:prstGeom prst="ellipse">
            <a:avLst/>
          </a:prstGeom>
          <a:solidFill>
            <a:srgbClr val="336600"/>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080808"/>
              </a:solidFill>
              <a:latin typeface="微软雅黑"/>
              <a:ea typeface="微软雅黑"/>
            </a:endParaRPr>
          </a:p>
        </p:txBody>
      </p:sp>
      <p:sp>
        <p:nvSpPr>
          <p:cNvPr id="38" name="椭圆 37"/>
          <p:cNvSpPr/>
          <p:nvPr/>
        </p:nvSpPr>
        <p:spPr>
          <a:xfrm>
            <a:off x="5293483" y="3568177"/>
            <a:ext cx="888264" cy="888264"/>
          </a:xfrm>
          <a:prstGeom prst="ellipse">
            <a:avLst/>
          </a:prstGeom>
          <a:solidFill>
            <a:srgbClr val="F39C11"/>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080808"/>
              </a:solidFill>
              <a:latin typeface="微软雅黑"/>
              <a:ea typeface="微软雅黑"/>
            </a:endParaRPr>
          </a:p>
        </p:txBody>
      </p:sp>
      <p:sp>
        <p:nvSpPr>
          <p:cNvPr id="39" name="椭圆 38"/>
          <p:cNvSpPr/>
          <p:nvPr/>
        </p:nvSpPr>
        <p:spPr>
          <a:xfrm>
            <a:off x="7809104" y="2380361"/>
            <a:ext cx="888264" cy="888264"/>
          </a:xfrm>
          <a:prstGeom prst="ellipse">
            <a:avLst/>
          </a:prstGeom>
          <a:solidFill>
            <a:schemeClr val="bg1">
              <a:lumMod val="50000"/>
            </a:schemeClr>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40" name="TextBox 40"/>
          <p:cNvSpPr txBox="1"/>
          <p:nvPr/>
        </p:nvSpPr>
        <p:spPr>
          <a:xfrm>
            <a:off x="1804177" y="4148092"/>
            <a:ext cx="2595909" cy="707886"/>
          </a:xfrm>
          <a:prstGeom prst="rect">
            <a:avLst/>
          </a:prstGeom>
          <a:noFill/>
        </p:spPr>
        <p:txBody>
          <a:bodyPr wrap="square" lIns="91440" tIns="45720" rIns="91440" bIns="45720">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r>
              <a:rPr lang="zh-CN" sz="2000" b="1">
                <a:latin typeface="微软雅黑"/>
                <a:ea typeface="微软雅黑"/>
              </a:rPr>
              <a:t>建设理念：</a:t>
            </a:r>
            <a:endParaRPr lang="en-US" sz="2000" b="1">
              <a:latin typeface="微软雅黑"/>
              <a:ea typeface="微软雅黑"/>
            </a:endParaRPr>
          </a:p>
          <a:p>
            <a:pPr algn="ctr" defTabSz="1219170"/>
            <a:r>
              <a:rPr lang="zh-CN" sz="2000" b="1">
                <a:latin typeface="微软雅黑"/>
                <a:ea typeface="微软雅黑"/>
              </a:rPr>
              <a:t>人文为本，多元发展</a:t>
            </a:r>
          </a:p>
        </p:txBody>
      </p:sp>
      <p:sp>
        <p:nvSpPr>
          <p:cNvPr id="41" name="TextBox 40"/>
          <p:cNvSpPr txBox="1"/>
          <p:nvPr/>
        </p:nvSpPr>
        <p:spPr>
          <a:xfrm>
            <a:off x="4564710" y="4602948"/>
            <a:ext cx="2419187" cy="923330"/>
          </a:xfrm>
          <a:prstGeom prst="rect">
            <a:avLst/>
          </a:prstGeom>
          <a:noFill/>
        </p:spPr>
        <p:txBody>
          <a:bodyPr wrap="square" lIns="91440" tIns="45720" rIns="91440" bIns="45720">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defTabSz="1219170"/>
            <a:r>
              <a:rPr lang="zh-CN" b="1">
                <a:latin typeface="微软雅黑"/>
                <a:ea typeface="微软雅黑"/>
              </a:rPr>
              <a:t>北京大学“双一流”建设的</a:t>
            </a:r>
            <a:r>
              <a:rPr lang="en-US" b="1">
                <a:latin typeface="微软雅黑"/>
                <a:ea typeface="微软雅黑"/>
              </a:rPr>
              <a:t>41</a:t>
            </a:r>
            <a:r>
              <a:rPr lang="zh-CN" b="1">
                <a:latin typeface="微软雅黑"/>
                <a:ea typeface="微软雅黑"/>
              </a:rPr>
              <a:t>个学科中：</a:t>
            </a:r>
            <a:endParaRPr lang="en-US" b="1">
              <a:latin typeface="微软雅黑"/>
              <a:ea typeface="微软雅黑"/>
            </a:endParaRPr>
          </a:p>
          <a:p>
            <a:pPr defTabSz="1219170"/>
            <a:endParaRPr lang="zh-CN" b="1">
              <a:latin typeface="微软雅黑"/>
              <a:ea typeface="微软雅黑"/>
            </a:endParaRPr>
          </a:p>
        </p:txBody>
      </p:sp>
      <p:sp>
        <p:nvSpPr>
          <p:cNvPr id="42" name="TextBox 40"/>
          <p:cNvSpPr txBox="1"/>
          <p:nvPr/>
        </p:nvSpPr>
        <p:spPr>
          <a:xfrm>
            <a:off x="8852054" y="2815625"/>
            <a:ext cx="3010207" cy="1015663"/>
          </a:xfrm>
          <a:prstGeom prst="rect">
            <a:avLst/>
          </a:prstGeom>
          <a:noFill/>
        </p:spPr>
        <p:txBody>
          <a:bodyPr wrap="square" lIns="91440" tIns="45720" rIns="91440" bIns="45720">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defTabSz="1219170"/>
            <a:r>
              <a:rPr lang="zh-CN" sz="2000" b="1">
                <a:latin typeface="微软雅黑"/>
                <a:ea typeface="微软雅黑"/>
              </a:rPr>
              <a:t>为北大的国际化提供服务；为中国在全球的发展建立高端的渠道</a:t>
            </a:r>
          </a:p>
        </p:txBody>
      </p:sp>
      <p:sp>
        <p:nvSpPr>
          <p:cNvPr id="43" name="中心文本"/>
          <p:cNvSpPr txBox="1">
            <a:spLocks noChangeArrowheads="1"/>
          </p:cNvSpPr>
          <p:nvPr/>
        </p:nvSpPr>
        <p:spPr>
          <a:xfrm>
            <a:off x="2392980" y="2553202"/>
            <a:ext cx="1446762" cy="561694"/>
          </a:xfrm>
          <a:prstGeom prst="rect">
            <a:avLst/>
          </a:prstGeom>
          <a:noFill/>
          <a:ln>
            <a:noFill/>
          </a:ln>
        </p:spPr>
        <p:txBody>
          <a:bodyPr lIns="68580" tIns="34291" rIns="68580" bIns="34291">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spcBef>
                <a:spcPct val="0"/>
              </a:spcBef>
              <a:buNone/>
            </a:pPr>
            <a:r>
              <a:rPr lang="en-US" sz="3200" b="1">
                <a:solidFill>
                  <a:schemeClr val="bg1"/>
                </a:solidFill>
                <a:latin typeface="Arial Black"/>
              </a:rPr>
              <a:t>1</a:t>
            </a:r>
            <a:endParaRPr lang="zh-CN" sz="3200" b="1">
              <a:solidFill>
                <a:schemeClr val="bg1"/>
              </a:solidFill>
              <a:latin typeface="Arial Black"/>
            </a:endParaRPr>
          </a:p>
        </p:txBody>
      </p:sp>
      <p:sp>
        <p:nvSpPr>
          <p:cNvPr id="44" name="中心文本"/>
          <p:cNvSpPr txBox="1">
            <a:spLocks noChangeArrowheads="1"/>
          </p:cNvSpPr>
          <p:nvPr/>
        </p:nvSpPr>
        <p:spPr>
          <a:xfrm>
            <a:off x="3517473" y="3451022"/>
            <a:ext cx="1446762" cy="561694"/>
          </a:xfrm>
          <a:prstGeom prst="rect">
            <a:avLst/>
          </a:prstGeom>
          <a:noFill/>
          <a:ln>
            <a:noFill/>
          </a:ln>
        </p:spPr>
        <p:txBody>
          <a:bodyPr lIns="68580" tIns="34291" rIns="68580" bIns="34291">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spcBef>
                <a:spcPct val="0"/>
              </a:spcBef>
              <a:buNone/>
            </a:pPr>
            <a:r>
              <a:rPr lang="en-US" sz="3200" b="1">
                <a:solidFill>
                  <a:schemeClr val="bg1"/>
                </a:solidFill>
                <a:latin typeface="Arial Black"/>
              </a:rPr>
              <a:t>2</a:t>
            </a:r>
            <a:endParaRPr lang="zh-CN" sz="3200" b="1">
              <a:solidFill>
                <a:schemeClr val="bg1"/>
              </a:solidFill>
              <a:latin typeface="Arial Black"/>
            </a:endParaRPr>
          </a:p>
        </p:txBody>
      </p:sp>
      <p:sp>
        <p:nvSpPr>
          <p:cNvPr id="45" name="中心文本"/>
          <p:cNvSpPr txBox="1">
            <a:spLocks noChangeArrowheads="1"/>
          </p:cNvSpPr>
          <p:nvPr/>
        </p:nvSpPr>
        <p:spPr>
          <a:xfrm>
            <a:off x="5014234" y="3714695"/>
            <a:ext cx="1446762" cy="623250"/>
          </a:xfrm>
          <a:prstGeom prst="rect">
            <a:avLst/>
          </a:prstGeom>
          <a:noFill/>
          <a:ln>
            <a:noFill/>
          </a:ln>
        </p:spPr>
        <p:txBody>
          <a:bodyPr lIns="68580" tIns="34291" rIns="68580" bIns="34291">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spcBef>
                <a:spcPct val="0"/>
              </a:spcBef>
              <a:buNone/>
            </a:pPr>
            <a:r>
              <a:rPr lang="en-US" sz="3600" b="1">
                <a:solidFill>
                  <a:schemeClr val="bg1"/>
                </a:solidFill>
                <a:latin typeface="Arial Black"/>
              </a:rPr>
              <a:t>3</a:t>
            </a:r>
            <a:endParaRPr lang="zh-CN" sz="3600" b="1">
              <a:solidFill>
                <a:schemeClr val="bg1"/>
              </a:solidFill>
              <a:latin typeface="Arial Black"/>
            </a:endParaRPr>
          </a:p>
        </p:txBody>
      </p:sp>
      <p:sp>
        <p:nvSpPr>
          <p:cNvPr id="46" name="中心文本"/>
          <p:cNvSpPr txBox="1">
            <a:spLocks noChangeArrowheads="1"/>
          </p:cNvSpPr>
          <p:nvPr/>
        </p:nvSpPr>
        <p:spPr>
          <a:xfrm>
            <a:off x="7529855" y="2518166"/>
            <a:ext cx="1446762" cy="623250"/>
          </a:xfrm>
          <a:prstGeom prst="rect">
            <a:avLst/>
          </a:prstGeom>
          <a:noFill/>
          <a:ln>
            <a:noFill/>
          </a:ln>
        </p:spPr>
        <p:txBody>
          <a:bodyPr lIns="68580" tIns="34291" rIns="68580" bIns="34291">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spcBef>
                <a:spcPct val="0"/>
              </a:spcBef>
              <a:buNone/>
            </a:pPr>
            <a:r>
              <a:rPr lang="en-US" sz="3600" b="1">
                <a:solidFill>
                  <a:schemeClr val="bg1"/>
                </a:solidFill>
                <a:latin typeface="Arial Black"/>
              </a:rPr>
              <a:t>5</a:t>
            </a:r>
            <a:endParaRPr lang="zh-CN" sz="3600" b="1">
              <a:solidFill>
                <a:schemeClr val="bg1"/>
              </a:solidFill>
              <a:latin typeface="Arial Black"/>
            </a:endParaRPr>
          </a:p>
        </p:txBody>
      </p:sp>
      <p:sp>
        <p:nvSpPr>
          <p:cNvPr id="49" name="椭圆 48"/>
          <p:cNvSpPr/>
          <p:nvPr/>
        </p:nvSpPr>
        <p:spPr>
          <a:xfrm>
            <a:off x="6676361" y="3344132"/>
            <a:ext cx="888264" cy="888264"/>
          </a:xfrm>
          <a:prstGeom prst="ellipse">
            <a:avLst/>
          </a:prstGeom>
          <a:solidFill>
            <a:srgbClr val="C00000"/>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080808"/>
              </a:solidFill>
              <a:latin typeface="微软雅黑"/>
              <a:ea typeface="微软雅黑"/>
            </a:endParaRPr>
          </a:p>
        </p:txBody>
      </p:sp>
      <p:sp>
        <p:nvSpPr>
          <p:cNvPr id="50" name="中心文本"/>
          <p:cNvSpPr txBox="1">
            <a:spLocks noChangeArrowheads="1"/>
          </p:cNvSpPr>
          <p:nvPr/>
        </p:nvSpPr>
        <p:spPr>
          <a:xfrm>
            <a:off x="6380623" y="3490650"/>
            <a:ext cx="1446762" cy="623250"/>
          </a:xfrm>
          <a:prstGeom prst="rect">
            <a:avLst/>
          </a:prstGeom>
          <a:noFill/>
          <a:ln>
            <a:noFill/>
          </a:ln>
        </p:spPr>
        <p:txBody>
          <a:bodyPr lIns="68580" tIns="34291" rIns="68580" bIns="34291">
            <a:spAutoFit/>
          </a:bodyPr>
          <a:lstStyle>
            <a:lvl1pPr marL="0" lvl="0" algn="l" defTabSz="457200">
              <a:defRPr sz="1800" kern="1200">
                <a:solidFill>
                  <a:schemeClr val="tx1"/>
                </a:solidFill>
                <a:latin typeface="等线"/>
                <a:ea typeface="等线"/>
              </a:defRPr>
            </a:lvl1pPr>
            <a:lvl2pPr marL="457200" lvl="1" algn="l" defTabSz="457200">
              <a:defRPr sz="1800" kern="1200">
                <a:solidFill>
                  <a:schemeClr val="tx1"/>
                </a:solidFill>
                <a:latin typeface="等线"/>
                <a:ea typeface="等线"/>
              </a:defRPr>
            </a:lvl2pPr>
            <a:lvl3pPr marL="914400" lvl="2" algn="l" defTabSz="457200">
              <a:defRPr sz="1800" kern="1200">
                <a:solidFill>
                  <a:schemeClr val="tx1"/>
                </a:solidFill>
                <a:latin typeface="等线"/>
                <a:ea typeface="等线"/>
              </a:defRPr>
            </a:lvl3pPr>
            <a:lvl4pPr marL="1371600" lvl="3" algn="l" defTabSz="457200">
              <a:defRPr sz="1800" kern="1200">
                <a:solidFill>
                  <a:schemeClr val="tx1"/>
                </a:solidFill>
                <a:latin typeface="等线"/>
                <a:ea typeface="等线"/>
              </a:defRPr>
            </a:lvl4pPr>
            <a:lvl5pPr marL="1828800" lvl="4" algn="l" defTabSz="457200">
              <a:defRPr sz="1800" kern="1200">
                <a:solidFill>
                  <a:schemeClr val="tx1"/>
                </a:solidFill>
                <a:latin typeface="等线"/>
                <a:ea typeface="等线"/>
              </a:defRPr>
            </a:lvl5pPr>
            <a:lvl6pPr marL="2286000" lvl="5" algn="l" defTabSz="457200">
              <a:defRPr sz="1800" kern="1200">
                <a:solidFill>
                  <a:schemeClr val="tx1"/>
                </a:solidFill>
                <a:latin typeface="等线"/>
                <a:ea typeface="等线"/>
              </a:defRPr>
            </a:lvl6pPr>
            <a:lvl7pPr marL="2743200" lvl="6" algn="l" defTabSz="457200">
              <a:defRPr sz="1800" kern="1200">
                <a:solidFill>
                  <a:schemeClr val="tx1"/>
                </a:solidFill>
                <a:latin typeface="等线"/>
                <a:ea typeface="等线"/>
              </a:defRPr>
            </a:lvl7pPr>
            <a:lvl8pPr marL="3200400" lvl="7" algn="l" defTabSz="457200">
              <a:defRPr sz="1800" kern="1200">
                <a:solidFill>
                  <a:schemeClr val="tx1"/>
                </a:solidFill>
                <a:latin typeface="等线"/>
                <a:ea typeface="等线"/>
              </a:defRPr>
            </a:lvl8pPr>
            <a:lvl9pPr marL="3657600" lvl="8" algn="l" defTabSz="457200">
              <a:defRPr sz="1800" kern="1200">
                <a:solidFill>
                  <a:schemeClr val="tx1"/>
                </a:solidFill>
                <a:latin typeface="等线"/>
                <a:ea typeface="等线"/>
              </a:defRPr>
            </a:lvl9pPr>
          </a:lstStyle>
          <a:p>
            <a:pPr algn="ctr" defTabSz="1219170">
              <a:spcBef>
                <a:spcPct val="0"/>
              </a:spcBef>
              <a:buNone/>
            </a:pPr>
            <a:r>
              <a:rPr lang="en-US" sz="3600" b="1">
                <a:solidFill>
                  <a:schemeClr val="bg1"/>
                </a:solidFill>
                <a:latin typeface="Arial Black"/>
              </a:rPr>
              <a:t>4</a:t>
            </a:r>
            <a:endParaRPr lang="zh-CN" sz="3600" b="1">
              <a:solidFill>
                <a:schemeClr val="bg1"/>
              </a:solidFill>
              <a:latin typeface="Arial Black"/>
            </a:endParaRPr>
          </a:p>
        </p:txBody>
      </p:sp>
      <p:sp>
        <p:nvSpPr>
          <p:cNvPr id="6" name="矩形 5"/>
          <p:cNvSpPr/>
          <p:nvPr/>
        </p:nvSpPr>
        <p:spPr>
          <a:xfrm>
            <a:off x="3108049" y="5265592"/>
            <a:ext cx="4521562" cy="1169551"/>
          </a:xfrm>
          <a:prstGeom prst="rect">
            <a:avLst/>
          </a:prstGeom>
        </p:spPr>
        <p:txBody>
          <a:bodyPr wrap="square">
            <a:spAutoFit/>
          </a:bodyPr>
          <a:lstStyle/>
          <a:p>
            <a:pPr marL="898525" lvl="1" indent="-171450">
              <a:buClr>
                <a:srgbClr val="FFC000"/>
              </a:buClr>
              <a:buFont typeface="Wingdings" charset="2"/>
              <a:buChar char="l"/>
            </a:pPr>
            <a:r>
              <a:rPr lang="zh-CN" sz="1400" b="1">
                <a:solidFill>
                  <a:srgbClr val="8A0000"/>
                </a:solidFill>
                <a:latin typeface="微软雅黑"/>
                <a:ea typeface="微软雅黑"/>
              </a:rPr>
              <a:t>外国语言文学、现代语言学</a:t>
            </a:r>
            <a:r>
              <a:rPr lang="zh-CN" sz="1400" b="1">
                <a:solidFill>
                  <a:srgbClr val="000000"/>
                </a:solidFill>
                <a:latin typeface="微软雅黑"/>
                <a:ea typeface="微软雅黑"/>
              </a:rPr>
              <a:t>是外国语学院的学科建设重点</a:t>
            </a:r>
          </a:p>
          <a:p>
            <a:pPr marL="898525" lvl="1" indent="-171450">
              <a:buClr>
                <a:srgbClr val="FFC000"/>
              </a:buClr>
              <a:buFont typeface="Wingdings" charset="2"/>
              <a:buChar char="l"/>
            </a:pPr>
            <a:r>
              <a:rPr lang="zh-CN" sz="1400" b="1">
                <a:solidFill>
                  <a:srgbClr val="8A0000"/>
                </a:solidFill>
                <a:latin typeface="微软雅黑"/>
                <a:ea typeface="微软雅黑"/>
              </a:rPr>
              <a:t>语言学</a:t>
            </a:r>
            <a:r>
              <a:rPr lang="zh-CN" sz="1400" b="1">
                <a:solidFill>
                  <a:srgbClr val="000000"/>
                </a:solidFill>
                <a:latin typeface="微软雅黑"/>
                <a:ea typeface="微软雅黑"/>
              </a:rPr>
              <a:t>为外国语学院参与建设学科</a:t>
            </a:r>
          </a:p>
          <a:p>
            <a:pPr marL="898525" lvl="1" indent="-171450">
              <a:buClr>
                <a:srgbClr val="FFC000"/>
              </a:buClr>
              <a:buFont typeface="Wingdings" charset="2"/>
              <a:buChar char="l"/>
            </a:pPr>
            <a:r>
              <a:rPr lang="zh-CN" sz="1400" b="1">
                <a:solidFill>
                  <a:srgbClr val="000000"/>
                </a:solidFill>
                <a:latin typeface="微软雅黑"/>
                <a:ea typeface="微软雅黑"/>
              </a:rPr>
              <a:t>学校自主设计的</a:t>
            </a:r>
            <a:r>
              <a:rPr lang="zh-CN" sz="1400" b="1">
                <a:solidFill>
                  <a:srgbClr val="8A0000"/>
                </a:solidFill>
                <a:latin typeface="微软雅黑"/>
                <a:ea typeface="微软雅黑"/>
              </a:rPr>
              <a:t>“区域国别交叉研究平台”</a:t>
            </a:r>
            <a:r>
              <a:rPr lang="zh-CN" sz="1400" b="1">
                <a:solidFill>
                  <a:srgbClr val="000000"/>
                </a:solidFill>
                <a:latin typeface="微软雅黑"/>
                <a:ea typeface="微软雅黑"/>
              </a:rPr>
              <a:t>为外语学科内涵发展提供新的机遇和增长点</a:t>
            </a:r>
          </a:p>
        </p:txBody>
      </p:sp>
      <p:sp>
        <p:nvSpPr>
          <p:cNvPr id="24" name="矩形 23"/>
          <p:cNvSpPr/>
          <p:nvPr/>
        </p:nvSpPr>
        <p:spPr>
          <a:xfrm>
            <a:off x="7432637" y="3989682"/>
            <a:ext cx="2717189" cy="923330"/>
          </a:xfrm>
          <a:prstGeom prst="rect">
            <a:avLst/>
          </a:prstGeom>
        </p:spPr>
        <p:txBody>
          <a:bodyPr wrap="square">
            <a:spAutoFit/>
          </a:bodyPr>
          <a:lstStyle/>
          <a:p>
            <a:pPr marL="269875">
              <a:lnSpc>
                <a:spcPct val="150000"/>
              </a:lnSpc>
              <a:spcAft>
                <a:spcPts val="600"/>
              </a:spcAft>
              <a:buClr>
                <a:srgbClr val="FFC000"/>
              </a:buClr>
            </a:pPr>
            <a:r>
              <a:rPr lang="zh-CN" b="1">
                <a:latin typeface="微软雅黑"/>
                <a:ea typeface="微软雅黑"/>
              </a:rPr>
              <a:t>优秀人才、研究成果、思想引领、学科引领</a:t>
            </a:r>
          </a:p>
        </p:txBody>
      </p:sp>
      <p:pic>
        <p:nvPicPr>
          <p:cNvPr id="51" name="图片 5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66" name="组合 65"/>
          <p:cNvGrpSpPr/>
          <p:nvPr/>
        </p:nvGrpSpPr>
        <p:grpSpPr>
          <a:xfrm>
            <a:off x="1" y="0"/>
            <a:ext cx="1388224" cy="1046128"/>
            <a:chOff x="0" y="0"/>
            <a:chExt cx="6897954" cy="4536440"/>
          </a:xfrm>
        </p:grpSpPr>
        <p:sp>
          <p:nvSpPr>
            <p:cNvPr id="67" name="直角三角形 6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8" name="直角三角形 6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9" name="直角三角形 6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4" name="矩形 83"/>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75" name="Group 38"/>
          <p:cNvGrpSpPr/>
          <p:nvPr/>
        </p:nvGrpSpPr>
        <p:grpSpPr>
          <a:xfrm>
            <a:off x="4264429" y="1697173"/>
            <a:ext cx="3690851" cy="3564212"/>
            <a:chOff x="3685336" y="1507185"/>
            <a:chExt cx="4821325" cy="4804920"/>
          </a:xfrm>
        </p:grpSpPr>
        <p:sp>
          <p:nvSpPr>
            <p:cNvPr id="76" name="Freeform 39"/>
            <p:cNvSpPr/>
            <p:nvPr/>
          </p:nvSpPr>
          <p:spPr>
            <a:xfrm>
              <a:off x="4112275" y="1770540"/>
              <a:ext cx="4137890" cy="4137892"/>
            </a:xfrm>
            <a:custGeom>
              <a:avLst/>
              <a:gdLst/>
              <a:ahLst/>
              <a:cxnLst/>
              <a:rect l="l" t="t" r="r" b="b"/>
              <a:pathLst>
                <a:path w="4137890" h="4137892">
                  <a:moveTo>
                    <a:pt x="2068945" y="0"/>
                  </a:moveTo>
                  <a:cubicBezTo>
                    <a:pt x="2808108" y="0"/>
                    <a:pt x="3491123" y="394339"/>
                    <a:pt x="3860704" y="1034473"/>
                  </a:cubicBezTo>
                  <a:cubicBezTo>
                    <a:pt x="4230285" y="1674607"/>
                    <a:pt x="4230285" y="2463285"/>
                    <a:pt x="3860704" y="3103419"/>
                  </a:cubicBezTo>
                  <a:lnTo>
                    <a:pt x="2068945" y="2068946"/>
                  </a:lnTo>
                  <a:lnTo>
                    <a:pt x="2068945" y="0"/>
                  </a:lnTo>
                  <a:close/>
                </a:path>
              </a:pathLst>
            </a:custGeom>
            <a:solidFill>
              <a:srgbClr val="002060"/>
            </a:solidFill>
            <a:ln w="12700" cap="flat" cmpd="sng">
              <a:solidFill>
                <a:schemeClr val="lt1">
                  <a:lumOff val="0"/>
                </a:schemeClr>
              </a:solidFill>
              <a:prstDash val="solid"/>
              <a:miter/>
            </a:ln>
          </p:spPr>
          <p:txBody>
            <a:bodyPr vert="horz" wrap="square" lIns="2599397" tIns="1086802" rIns="625652" bIns="2423966" numCol="1" spcCol="1270" anchor="ctr" anchorCtr="0"/>
            <a:lstStyle/>
            <a:p>
              <a:pPr algn="just" defTabSz="2437276">
                <a:lnSpc>
                  <a:spcPct val="120000"/>
                </a:lnSpc>
                <a:spcAft>
                  <a:spcPct val="35000"/>
                </a:spcAft>
              </a:pPr>
              <a:endParaRPr lang="en-GB" sz="949">
                <a:solidFill>
                  <a:schemeClr val="lt1"/>
                </a:solidFill>
                <a:latin typeface="Arial"/>
                <a:ea typeface="微软雅黑"/>
              </a:endParaRPr>
            </a:p>
          </p:txBody>
        </p:sp>
        <p:sp>
          <p:nvSpPr>
            <p:cNvPr id="77" name="Freeform 40"/>
            <p:cNvSpPr/>
            <p:nvPr/>
          </p:nvSpPr>
          <p:spPr>
            <a:xfrm>
              <a:off x="4027053" y="1918321"/>
              <a:ext cx="4137890" cy="4137892"/>
            </a:xfrm>
            <a:custGeom>
              <a:avLst/>
              <a:gdLst/>
              <a:ahLst/>
              <a:cxnLst/>
              <a:rect l="l" t="t" r="r" b="b"/>
              <a:pathLst>
                <a:path w="4137890" h="4137892">
                  <a:moveTo>
                    <a:pt x="3860704" y="3103419"/>
                  </a:moveTo>
                  <a:cubicBezTo>
                    <a:pt x="3491122" y="3743553"/>
                    <a:pt x="2808108" y="4137892"/>
                    <a:pt x="2068945" y="4137892"/>
                  </a:cubicBezTo>
                  <a:cubicBezTo>
                    <a:pt x="1329782" y="4137892"/>
                    <a:pt x="646767" y="3743553"/>
                    <a:pt x="277186" y="3103419"/>
                  </a:cubicBezTo>
                  <a:lnTo>
                    <a:pt x="2068945" y="2068946"/>
                  </a:lnTo>
                  <a:lnTo>
                    <a:pt x="3860704" y="3103419"/>
                  </a:lnTo>
                  <a:close/>
                </a:path>
              </a:pathLst>
            </a:custGeom>
            <a:solidFill>
              <a:srgbClr val="FFC000"/>
            </a:solidFill>
            <a:ln w="12700" cap="flat" cmpd="sng">
              <a:solidFill>
                <a:schemeClr val="lt1">
                  <a:lumOff val="0"/>
                </a:schemeClr>
              </a:solidFill>
              <a:prstDash val="solid"/>
              <a:miter/>
            </a:ln>
          </p:spPr>
          <p:txBody>
            <a:bodyPr vert="horz" wrap="square" lIns="1229930" tIns="3201387" rIns="1172785" bIns="515634" numCol="1" spcCol="1270" anchor="ctr" anchorCtr="0"/>
            <a:lstStyle/>
            <a:p>
              <a:pPr algn="just" defTabSz="3046596">
                <a:lnSpc>
                  <a:spcPct val="120000"/>
                </a:lnSpc>
                <a:spcAft>
                  <a:spcPct val="35000"/>
                </a:spcAft>
              </a:pPr>
              <a:endParaRPr lang="en-GB" sz="949">
                <a:solidFill>
                  <a:schemeClr val="lt1"/>
                </a:solidFill>
                <a:latin typeface="Arial"/>
                <a:ea typeface="微软雅黑"/>
              </a:endParaRPr>
            </a:p>
          </p:txBody>
        </p:sp>
        <p:sp>
          <p:nvSpPr>
            <p:cNvPr id="78" name="Freeform 41"/>
            <p:cNvSpPr/>
            <p:nvPr/>
          </p:nvSpPr>
          <p:spPr>
            <a:xfrm>
              <a:off x="3941832" y="1770540"/>
              <a:ext cx="4137890" cy="4137892"/>
            </a:xfrm>
            <a:custGeom>
              <a:avLst/>
              <a:gdLst/>
              <a:ahLst/>
              <a:cxnLst/>
              <a:rect l="l" t="t" r="r" b="b"/>
              <a:pathLst>
                <a:path w="4137890" h="4137892">
                  <a:moveTo>
                    <a:pt x="277186" y="3103419"/>
                  </a:moveTo>
                  <a:cubicBezTo>
                    <a:pt x="-92395" y="2463285"/>
                    <a:pt x="-92395" y="1674607"/>
                    <a:pt x="277186" y="1034473"/>
                  </a:cubicBezTo>
                  <a:cubicBezTo>
                    <a:pt x="646768" y="394339"/>
                    <a:pt x="1329782" y="0"/>
                    <a:pt x="2068945" y="0"/>
                  </a:cubicBezTo>
                  <a:lnTo>
                    <a:pt x="2068945" y="2068946"/>
                  </a:lnTo>
                  <a:lnTo>
                    <a:pt x="277186" y="3103419"/>
                  </a:lnTo>
                  <a:close/>
                </a:path>
              </a:pathLst>
            </a:custGeom>
            <a:solidFill>
              <a:srgbClr val="C00000"/>
            </a:solidFill>
            <a:ln w="12700" cap="flat" cmpd="sng">
              <a:solidFill>
                <a:schemeClr val="lt1">
                  <a:lumOff val="0"/>
                </a:schemeClr>
              </a:solidFill>
              <a:prstDash val="solid"/>
              <a:miter/>
            </a:ln>
          </p:spPr>
          <p:txBody>
            <a:bodyPr vert="horz" wrap="square" lIns="625654" tIns="1086802" rIns="2599396" bIns="2423966" numCol="1" spcCol="1270" anchor="ctr" anchorCtr="0"/>
            <a:lstStyle/>
            <a:p>
              <a:pPr algn="just" defTabSz="2437276">
                <a:lnSpc>
                  <a:spcPct val="120000"/>
                </a:lnSpc>
                <a:spcAft>
                  <a:spcPct val="35000"/>
                </a:spcAft>
              </a:pPr>
              <a:endParaRPr lang="en-GB" sz="949">
                <a:solidFill>
                  <a:schemeClr val="lt1"/>
                </a:solidFill>
                <a:latin typeface="Arial"/>
                <a:ea typeface="微软雅黑"/>
              </a:endParaRPr>
            </a:p>
          </p:txBody>
        </p:sp>
        <p:sp>
          <p:nvSpPr>
            <p:cNvPr id="79" name="Circular Arrow 42"/>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50000"/>
              </a:schemeClr>
            </a:solidFill>
          </p:spPr>
          <p:txBody>
            <a:bodyPr/>
            <a:lstStyle/>
            <a:p>
              <a:pPr algn="just">
                <a:lnSpc>
                  <a:spcPct val="120000"/>
                </a:lnSpc>
              </a:pPr>
              <a:endParaRPr lang="zh-CN" sz="949">
                <a:solidFill>
                  <a:schemeClr val="lt1"/>
                </a:solidFill>
                <a:latin typeface="Arial"/>
                <a:ea typeface="微软雅黑"/>
              </a:endParaRPr>
            </a:p>
          </p:txBody>
        </p:sp>
        <p:sp>
          <p:nvSpPr>
            <p:cNvPr id="80" name="Circular Arrow 43"/>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tx1">
                <a:lumMod val="65000"/>
                <a:lumOff val="35000"/>
              </a:schemeClr>
            </a:solidFill>
          </p:spPr>
          <p:txBody>
            <a:bodyPr/>
            <a:lstStyle/>
            <a:p>
              <a:pPr algn="just">
                <a:lnSpc>
                  <a:spcPct val="120000"/>
                </a:lnSpc>
              </a:pPr>
              <a:endParaRPr lang="zh-CN" sz="949">
                <a:solidFill>
                  <a:schemeClr val="lt1"/>
                </a:solidFill>
                <a:latin typeface="Arial"/>
                <a:ea typeface="微软雅黑"/>
              </a:endParaRPr>
            </a:p>
          </p:txBody>
        </p:sp>
        <p:sp>
          <p:nvSpPr>
            <p:cNvPr id="81" name="Circular Arrow 44"/>
            <p:cNvSpPr/>
            <p:nvPr/>
          </p:nvSpPr>
          <p:spPr>
            <a:xfrm>
              <a:off x="3685336" y="1507185"/>
              <a:ext cx="4650199" cy="4650202"/>
            </a:xfrm>
            <a:prstGeom prst="circularArrow">
              <a:avLst>
                <a:gd name="adj1" fmla="val 5085"/>
                <a:gd name="adj2" fmla="val 327528"/>
                <a:gd name="adj3" fmla="val 15873039"/>
                <a:gd name="adj4" fmla="val 9000000"/>
                <a:gd name="adj5" fmla="val 5932"/>
              </a:avLst>
            </a:prstGeom>
            <a:solidFill>
              <a:schemeClr val="bg1">
                <a:lumMod val="65000"/>
              </a:schemeClr>
            </a:solidFill>
          </p:spPr>
          <p:txBody>
            <a:bodyPr/>
            <a:lstStyle/>
            <a:p>
              <a:pPr algn="just">
                <a:lnSpc>
                  <a:spcPct val="120000"/>
                </a:lnSpc>
              </a:pPr>
              <a:endParaRPr lang="zh-CN" sz="949">
                <a:solidFill>
                  <a:schemeClr val="lt1"/>
                </a:solidFill>
                <a:latin typeface="Arial"/>
                <a:ea typeface="微软雅黑"/>
              </a:endParaRPr>
            </a:p>
          </p:txBody>
        </p:sp>
      </p:grpSp>
      <p:sp>
        <p:nvSpPr>
          <p:cNvPr id="82" name="文本框 91"/>
          <p:cNvSpPr txBox="1"/>
          <p:nvPr/>
        </p:nvSpPr>
        <p:spPr>
          <a:xfrm>
            <a:off x="4487854" y="2671320"/>
            <a:ext cx="1740876" cy="646331"/>
          </a:xfrm>
          <a:prstGeom prst="rect">
            <a:avLst/>
          </a:prstGeom>
          <a:noFill/>
        </p:spPr>
        <p:txBody>
          <a:bodyPr wrap="square">
            <a:spAutoFit/>
          </a:bodyPr>
          <a:lstStyle/>
          <a:p>
            <a:pPr algn="ctr" defTabSz="1219170"/>
            <a:r>
              <a:rPr lang="en-US" sz="3600" b="1">
                <a:solidFill>
                  <a:schemeClr val="bg1"/>
                </a:solidFill>
                <a:latin typeface="微软雅黑"/>
                <a:ea typeface="微软雅黑"/>
              </a:rPr>
              <a:t>1</a:t>
            </a:r>
          </a:p>
        </p:txBody>
      </p:sp>
      <p:sp>
        <p:nvSpPr>
          <p:cNvPr id="83" name="文本框 91"/>
          <p:cNvSpPr txBox="1"/>
          <p:nvPr/>
        </p:nvSpPr>
        <p:spPr>
          <a:xfrm>
            <a:off x="6109741" y="2671320"/>
            <a:ext cx="1740876" cy="646331"/>
          </a:xfrm>
          <a:prstGeom prst="rect">
            <a:avLst/>
          </a:prstGeom>
          <a:noFill/>
        </p:spPr>
        <p:txBody>
          <a:bodyPr wrap="square">
            <a:spAutoFit/>
          </a:bodyPr>
          <a:lstStyle/>
          <a:p>
            <a:pPr algn="ctr" defTabSz="1219170"/>
            <a:r>
              <a:rPr lang="en-US" sz="3600" b="1">
                <a:solidFill>
                  <a:schemeClr val="bg1"/>
                </a:solidFill>
                <a:latin typeface="微软雅黑"/>
                <a:ea typeface="微软雅黑"/>
              </a:rPr>
              <a:t>2</a:t>
            </a:r>
          </a:p>
        </p:txBody>
      </p:sp>
      <p:sp>
        <p:nvSpPr>
          <p:cNvPr id="84" name="文本框 91"/>
          <p:cNvSpPr txBox="1"/>
          <p:nvPr/>
        </p:nvSpPr>
        <p:spPr>
          <a:xfrm>
            <a:off x="5206553" y="3992450"/>
            <a:ext cx="1740876" cy="646331"/>
          </a:xfrm>
          <a:prstGeom prst="rect">
            <a:avLst/>
          </a:prstGeom>
          <a:noFill/>
        </p:spPr>
        <p:txBody>
          <a:bodyPr wrap="square">
            <a:spAutoFit/>
          </a:bodyPr>
          <a:lstStyle/>
          <a:p>
            <a:pPr algn="ctr" defTabSz="1219170"/>
            <a:r>
              <a:rPr lang="en-US" sz="3600" b="1">
                <a:solidFill>
                  <a:schemeClr val="bg1"/>
                </a:solidFill>
                <a:latin typeface="微软雅黑"/>
                <a:ea typeface="微软雅黑"/>
              </a:rPr>
              <a:t>3</a:t>
            </a:r>
          </a:p>
        </p:txBody>
      </p:sp>
      <p:sp>
        <p:nvSpPr>
          <p:cNvPr id="85" name="矩形 84"/>
          <p:cNvSpPr/>
          <p:nvPr/>
        </p:nvSpPr>
        <p:spPr>
          <a:xfrm>
            <a:off x="70788" y="2038855"/>
            <a:ext cx="4087210" cy="2108269"/>
          </a:xfrm>
          <a:prstGeom prst="rect">
            <a:avLst/>
          </a:prstGeom>
        </p:spPr>
        <p:txBody>
          <a:bodyPr wrap="square" lIns="91440" tIns="45720" rIns="91440" bIns="45720">
            <a:spAutoFit/>
          </a:bodyPr>
          <a:lstStyle/>
          <a:p>
            <a:pPr marL="555625" indent="-285750">
              <a:spcAft>
                <a:spcPts val="600"/>
              </a:spcAft>
              <a:buClr>
                <a:srgbClr val="8A0000"/>
              </a:buClr>
              <a:buFont typeface="Wingdings" charset="2"/>
              <a:buChar char="l"/>
            </a:pPr>
            <a:r>
              <a:rPr lang="zh-CN" b="1">
                <a:solidFill>
                  <a:srgbClr val="000000"/>
                </a:solidFill>
                <a:latin typeface="微软雅黑"/>
                <a:ea typeface="微软雅黑"/>
              </a:rPr>
              <a:t>北大外语学科以外语作为研究和教学工具，最初以研究和教授各国文学见长。</a:t>
            </a:r>
            <a:endParaRPr lang="en-US" b="1">
              <a:solidFill>
                <a:srgbClr val="000000"/>
              </a:solidFill>
              <a:latin typeface="微软雅黑"/>
              <a:ea typeface="微软雅黑"/>
            </a:endParaRPr>
          </a:p>
          <a:p>
            <a:pPr marL="555625" indent="-285750">
              <a:spcAft>
                <a:spcPts val="600"/>
              </a:spcAft>
              <a:buClr>
                <a:srgbClr val="8A0000"/>
              </a:buClr>
              <a:buFont typeface="Wingdings" charset="2"/>
              <a:buChar char="l"/>
            </a:pPr>
            <a:r>
              <a:rPr lang="zh-CN" b="1">
                <a:solidFill>
                  <a:srgbClr val="000000"/>
                </a:solidFill>
                <a:latin typeface="微软雅黑"/>
                <a:ea typeface="微软雅黑"/>
              </a:rPr>
              <a:t>后来逐渐发展成为覆盖文学研究、语言学、文化研究、区域研究、外国宗教研究、世界古典文明研究等多个方向的人文学科。</a:t>
            </a:r>
          </a:p>
        </p:txBody>
      </p:sp>
      <p:sp>
        <p:nvSpPr>
          <p:cNvPr id="86" name="矩形 85"/>
          <p:cNvSpPr/>
          <p:nvPr/>
        </p:nvSpPr>
        <p:spPr>
          <a:xfrm>
            <a:off x="7850617" y="1868591"/>
            <a:ext cx="3979514" cy="2462213"/>
          </a:xfrm>
          <a:prstGeom prst="rect">
            <a:avLst/>
          </a:prstGeom>
        </p:spPr>
        <p:txBody>
          <a:bodyPr wrap="square" lIns="91440" tIns="45720" rIns="91440" bIns="45720">
            <a:spAutoFit/>
          </a:bodyPr>
          <a:lstStyle/>
          <a:p>
            <a:pPr marL="555625" indent="-285750">
              <a:spcAft>
                <a:spcPts val="600"/>
              </a:spcAft>
              <a:buClr>
                <a:srgbClr val="002060"/>
              </a:buClr>
              <a:buFont typeface="Wingdings" charset="2"/>
              <a:buChar char="l"/>
            </a:pPr>
            <a:r>
              <a:rPr lang="zh-CN" b="1">
                <a:solidFill>
                  <a:srgbClr val="000000"/>
                </a:solidFill>
                <a:latin typeface="微软雅黑"/>
                <a:ea typeface="微软雅黑"/>
              </a:rPr>
              <a:t>作为北京大学人文学科的一个重要组成部分。</a:t>
            </a:r>
            <a:endParaRPr lang="en-US" b="1">
              <a:solidFill>
                <a:srgbClr val="000000"/>
              </a:solidFill>
              <a:latin typeface="微软雅黑"/>
              <a:ea typeface="微软雅黑"/>
            </a:endParaRPr>
          </a:p>
          <a:p>
            <a:pPr marL="555625" indent="-285750">
              <a:spcAft>
                <a:spcPts val="600"/>
              </a:spcAft>
              <a:buClr>
                <a:srgbClr val="002060"/>
              </a:buClr>
              <a:buFont typeface="Wingdings" charset="2"/>
              <a:buChar char="l"/>
            </a:pPr>
            <a:r>
              <a:rPr lang="zh-CN" b="1">
                <a:solidFill>
                  <a:srgbClr val="000000"/>
                </a:solidFill>
                <a:latin typeface="微软雅黑"/>
                <a:ea typeface="微软雅黑"/>
              </a:rPr>
              <a:t>本学科的研究有助于中国了解世界，也是中国学术与文化积累的重要部分。</a:t>
            </a:r>
            <a:endParaRPr lang="en-US" b="1">
              <a:solidFill>
                <a:srgbClr val="000000"/>
              </a:solidFill>
              <a:latin typeface="微软雅黑"/>
              <a:ea typeface="微软雅黑"/>
            </a:endParaRPr>
          </a:p>
          <a:p>
            <a:pPr marL="555625" indent="-285750">
              <a:spcAft>
                <a:spcPts val="600"/>
              </a:spcAft>
              <a:buClr>
                <a:srgbClr val="002060"/>
              </a:buClr>
              <a:buFont typeface="Wingdings" charset="2"/>
              <a:buChar char="l"/>
            </a:pPr>
            <a:r>
              <a:rPr lang="zh-CN" b="1">
                <a:solidFill>
                  <a:srgbClr val="000000"/>
                </a:solidFill>
                <a:latin typeface="微软雅黑"/>
                <a:ea typeface="微软雅黑"/>
              </a:rPr>
              <a:t>本学科研究、翻译、介绍外国文学和学术成果，以拓展中国文化和学术的国际视野。</a:t>
            </a:r>
          </a:p>
        </p:txBody>
      </p:sp>
      <p:sp>
        <p:nvSpPr>
          <p:cNvPr id="87" name="矩形 86"/>
          <p:cNvSpPr/>
          <p:nvPr/>
        </p:nvSpPr>
        <p:spPr>
          <a:xfrm>
            <a:off x="1897823" y="5287679"/>
            <a:ext cx="8661814" cy="1277273"/>
          </a:xfrm>
          <a:prstGeom prst="rect">
            <a:avLst/>
          </a:prstGeom>
        </p:spPr>
        <p:txBody>
          <a:bodyPr wrap="square" lIns="91440" tIns="45720" rIns="91440" bIns="45720">
            <a:spAutoFit/>
          </a:bodyPr>
          <a:lstStyle/>
          <a:p>
            <a:pPr marL="555625" indent="-285750">
              <a:spcAft>
                <a:spcPts val="600"/>
              </a:spcAft>
              <a:buClr>
                <a:srgbClr val="FFC000"/>
              </a:buClr>
              <a:buFont typeface="Wingdings" charset="2"/>
              <a:buChar char="l"/>
            </a:pPr>
            <a:r>
              <a:rPr lang="zh-CN" b="1">
                <a:solidFill>
                  <a:srgbClr val="000000"/>
                </a:solidFill>
                <a:latin typeface="微软雅黑"/>
                <a:ea typeface="微软雅黑"/>
              </a:rPr>
              <a:t>本学科重视语言工具，强调精通专攻语言，用专攻语言来思考、研究、解决重要的问题，能够置身于其文化和学术语境而没有陌生感；</a:t>
            </a:r>
            <a:endParaRPr lang="en-US" b="1">
              <a:solidFill>
                <a:srgbClr val="000000"/>
              </a:solidFill>
              <a:latin typeface="微软雅黑"/>
              <a:ea typeface="微软雅黑"/>
            </a:endParaRPr>
          </a:p>
          <a:p>
            <a:pPr marL="555625" indent="-285750">
              <a:spcAft>
                <a:spcPts val="600"/>
              </a:spcAft>
              <a:buClr>
                <a:srgbClr val="FFC000"/>
              </a:buClr>
              <a:buFont typeface="Wingdings" charset="2"/>
              <a:buChar char="l"/>
            </a:pPr>
            <a:r>
              <a:rPr lang="zh-CN" b="1">
                <a:solidFill>
                  <a:srgbClr val="000000"/>
                </a:solidFill>
                <a:latin typeface="微软雅黑"/>
                <a:ea typeface="微软雅黑"/>
              </a:rPr>
              <a:t>同时，又能以数门语言进行研究和交流。有了语言工具的支持，就可能全方位地、深入地研究和介绍中国以外的世界，也可以将中国实实在在地介绍给世界。</a:t>
            </a:r>
          </a:p>
        </p:txBody>
      </p:sp>
      <p:sp>
        <p:nvSpPr>
          <p:cNvPr id="2" name="矩形 1"/>
          <p:cNvSpPr/>
          <p:nvPr/>
        </p:nvSpPr>
        <p:spPr>
          <a:xfrm>
            <a:off x="4362192" y="934171"/>
            <a:ext cx="3467616"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学院的定位和使命</a:t>
            </a:r>
            <a:endParaRPr lang="en-US" sz="3200" b="1">
              <a:solidFill>
                <a:srgbClr val="8A0000"/>
              </a:solidFill>
              <a:latin typeface="微软雅黑"/>
              <a:ea typeface="微软雅黑"/>
            </a:endParaRPr>
          </a:p>
        </p:txBody>
      </p:sp>
      <p:pic>
        <p:nvPicPr>
          <p:cNvPr id="35" name="图片 34"/>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3" name="直角三角形 52"/>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4" name="直角三角形 53"/>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9" name="矩形 68"/>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5" name="矩形 34"/>
          <p:cNvSpPr/>
          <p:nvPr/>
        </p:nvSpPr>
        <p:spPr>
          <a:xfrm>
            <a:off x="646615" y="1049745"/>
            <a:ext cx="11069671" cy="584775"/>
          </a:xfrm>
          <a:prstGeom prst="rect">
            <a:avLst/>
          </a:prstGeom>
        </p:spPr>
        <p:txBody>
          <a:bodyPr wrap="square">
            <a:spAutoFit/>
          </a:bodyPr>
          <a:lstStyle/>
          <a:p>
            <a:pPr algn="ctr"/>
            <a:r>
              <a:rPr lang="zh-CN" sz="3200" b="1">
                <a:solidFill>
                  <a:srgbClr val="8A0000"/>
                </a:solidFill>
                <a:latin typeface="微软雅黑"/>
                <a:ea typeface="微软雅黑"/>
              </a:rPr>
              <a:t>国际国内学术声誉</a:t>
            </a:r>
          </a:p>
        </p:txBody>
      </p:sp>
      <p:sp>
        <p:nvSpPr>
          <p:cNvPr id="41" name="矩形 40"/>
          <p:cNvSpPr/>
          <p:nvPr/>
        </p:nvSpPr>
        <p:spPr>
          <a:xfrm>
            <a:off x="641822" y="2741809"/>
            <a:ext cx="2271605" cy="1143133"/>
          </a:xfrm>
          <a:prstGeom prst="rect">
            <a:avLst/>
          </a:prstGeom>
        </p:spPr>
        <p:txBody>
          <a:bodyPr wrap="square">
            <a:spAutoFit/>
          </a:bodyPr>
          <a:lstStyle/>
          <a:p>
            <a:r>
              <a:rPr lang="zh-CN" sz="1707" b="1" dirty="0">
                <a:solidFill>
                  <a:srgbClr val="404040"/>
                </a:solidFill>
                <a:latin typeface="微软雅黑"/>
                <a:ea typeface="微软雅黑"/>
              </a:rPr>
              <a:t>在</a:t>
            </a:r>
            <a:r>
              <a:rPr lang="en-US" sz="1707" b="1" dirty="0">
                <a:solidFill>
                  <a:srgbClr val="404040"/>
                </a:solidFill>
                <a:latin typeface="微软雅黑"/>
                <a:ea typeface="微软雅黑"/>
              </a:rPr>
              <a:t>2022</a:t>
            </a:r>
            <a:r>
              <a:rPr lang="zh-CN" sz="1707" b="1" dirty="0">
                <a:solidFill>
                  <a:srgbClr val="404040"/>
                </a:solidFill>
                <a:latin typeface="微软雅黑"/>
                <a:ea typeface="微软雅黑"/>
              </a:rPr>
              <a:t>年</a:t>
            </a:r>
            <a:r>
              <a:rPr lang="en-US" sz="1707" b="1" dirty="0">
                <a:solidFill>
                  <a:srgbClr val="404040"/>
                </a:solidFill>
                <a:latin typeface="微软雅黑"/>
                <a:ea typeface="微软雅黑"/>
              </a:rPr>
              <a:t>QS</a:t>
            </a:r>
            <a:r>
              <a:rPr lang="zh-CN" sz="1707" b="1" dirty="0">
                <a:solidFill>
                  <a:srgbClr val="404040"/>
                </a:solidFill>
                <a:latin typeface="微软雅黑"/>
                <a:ea typeface="微软雅黑"/>
              </a:rPr>
              <a:t>世界大学学科排名中，学院相关学科的排名继续保持世界前列</a:t>
            </a:r>
          </a:p>
        </p:txBody>
      </p:sp>
      <p:pic>
        <p:nvPicPr>
          <p:cNvPr id="42" name="图片 41"/>
          <p:cNvPicPr>
            <a:picLocks noChangeAspect="1"/>
          </p:cNvPicPr>
          <p:nvPr/>
        </p:nvPicPr>
        <p:blipFill>
          <a:blip r:embed="rId2"/>
          <a:stretch/>
        </p:blipFill>
        <p:spPr>
          <a:xfrm>
            <a:off x="716788" y="1643166"/>
            <a:ext cx="2029382" cy="923636"/>
          </a:xfrm>
          <a:prstGeom prst="rect">
            <a:avLst/>
          </a:prstGeom>
        </p:spPr>
      </p:pic>
      <p:sp>
        <p:nvSpPr>
          <p:cNvPr id="44" name="矩形 43"/>
          <p:cNvSpPr/>
          <p:nvPr/>
        </p:nvSpPr>
        <p:spPr>
          <a:xfrm>
            <a:off x="716788" y="4212221"/>
            <a:ext cx="10648060" cy="1057717"/>
          </a:xfrm>
          <a:prstGeom prst="rect">
            <a:avLst/>
          </a:prstGeom>
          <a:solidFill>
            <a:srgbClr val="A50021"/>
          </a:solidFill>
          <a:ln>
            <a:noFill/>
          </a:ln>
        </p:spPr>
        <p:txBody>
          <a:bodyPr anchor="ctr"/>
          <a:lstStyle/>
          <a:p>
            <a:pPr>
              <a:lnSpc>
                <a:spcPct val="150000"/>
              </a:lnSpc>
            </a:pPr>
            <a:r>
              <a:rPr lang="zh-CN" sz="2000" b="1">
                <a:solidFill>
                  <a:schemeClr val="bg1"/>
                </a:solidFill>
                <a:latin typeface="微软雅黑"/>
                <a:ea typeface="微软雅黑"/>
              </a:rPr>
              <a:t>学科地位：迄今四次一级学科评估（</a:t>
            </a:r>
            <a:r>
              <a:rPr lang="en-US" sz="2000" b="1">
                <a:solidFill>
                  <a:schemeClr val="bg1"/>
                </a:solidFill>
                <a:latin typeface="微软雅黑"/>
                <a:ea typeface="微软雅黑"/>
              </a:rPr>
              <a:t>2004</a:t>
            </a:r>
            <a:r>
              <a:rPr lang="zh-CN" sz="2000" b="1">
                <a:solidFill>
                  <a:schemeClr val="bg1"/>
                </a:solidFill>
                <a:latin typeface="微软雅黑"/>
                <a:ea typeface="微软雅黑"/>
              </a:rPr>
              <a:t>、</a:t>
            </a:r>
            <a:r>
              <a:rPr lang="en-US" sz="2000" b="1">
                <a:solidFill>
                  <a:schemeClr val="bg1"/>
                </a:solidFill>
                <a:latin typeface="微软雅黑"/>
                <a:ea typeface="微软雅黑"/>
              </a:rPr>
              <a:t>2008</a:t>
            </a:r>
            <a:r>
              <a:rPr lang="zh-CN" sz="2000" b="1">
                <a:solidFill>
                  <a:schemeClr val="bg1"/>
                </a:solidFill>
                <a:latin typeface="微软雅黑"/>
                <a:ea typeface="微软雅黑"/>
              </a:rPr>
              <a:t>、</a:t>
            </a:r>
            <a:r>
              <a:rPr lang="en-US" sz="2000" b="1">
                <a:solidFill>
                  <a:schemeClr val="bg1"/>
                </a:solidFill>
                <a:latin typeface="微软雅黑"/>
                <a:ea typeface="微软雅黑"/>
              </a:rPr>
              <a:t>2012</a:t>
            </a:r>
            <a:r>
              <a:rPr lang="zh-CN" sz="2000" b="1">
                <a:solidFill>
                  <a:schemeClr val="bg1"/>
                </a:solidFill>
                <a:latin typeface="微软雅黑"/>
                <a:ea typeface="微软雅黑"/>
              </a:rPr>
              <a:t>、</a:t>
            </a:r>
            <a:r>
              <a:rPr lang="en-US" sz="2000" b="1">
                <a:solidFill>
                  <a:schemeClr val="bg1"/>
                </a:solidFill>
                <a:latin typeface="微软雅黑"/>
                <a:ea typeface="微软雅黑"/>
              </a:rPr>
              <a:t>2016</a:t>
            </a:r>
            <a:r>
              <a:rPr lang="zh-CN" sz="2000" b="1">
                <a:solidFill>
                  <a:schemeClr val="bg1"/>
                </a:solidFill>
                <a:latin typeface="微软雅黑"/>
                <a:ea typeface="微软雅黑"/>
              </a:rPr>
              <a:t>）中均位居外国语言文学</a:t>
            </a:r>
            <a:endParaRPr lang="en-US" sz="2000" b="1">
              <a:solidFill>
                <a:schemeClr val="bg1"/>
              </a:solidFill>
              <a:latin typeface="微软雅黑"/>
              <a:ea typeface="微软雅黑"/>
            </a:endParaRPr>
          </a:p>
          <a:p>
            <a:pPr>
              <a:lnSpc>
                <a:spcPct val="150000"/>
              </a:lnSpc>
            </a:pPr>
            <a:r>
              <a:rPr lang="en-US" sz="2000" b="1">
                <a:solidFill>
                  <a:schemeClr val="bg1"/>
                </a:solidFill>
                <a:latin typeface="微软雅黑"/>
                <a:ea typeface="微软雅黑"/>
              </a:rPr>
              <a:t>                </a:t>
            </a:r>
            <a:r>
              <a:rPr lang="zh-CN" sz="2000" b="1">
                <a:solidFill>
                  <a:schemeClr val="bg1"/>
                </a:solidFill>
                <a:latin typeface="微软雅黑"/>
                <a:ea typeface="微软雅黑"/>
              </a:rPr>
              <a:t>学科的第一名或</a:t>
            </a:r>
            <a:r>
              <a:rPr lang="en-US" sz="2000" b="1">
                <a:solidFill>
                  <a:schemeClr val="bg1"/>
                </a:solidFill>
                <a:latin typeface="微软雅黑"/>
                <a:ea typeface="微软雅黑"/>
              </a:rPr>
              <a:t>A+</a:t>
            </a:r>
          </a:p>
        </p:txBody>
      </p:sp>
      <p:sp>
        <p:nvSpPr>
          <p:cNvPr id="47" name="矩形 46"/>
          <p:cNvSpPr/>
          <p:nvPr/>
        </p:nvSpPr>
        <p:spPr>
          <a:xfrm>
            <a:off x="716788" y="5415757"/>
            <a:ext cx="10648060" cy="1057717"/>
          </a:xfrm>
          <a:prstGeom prst="rect">
            <a:avLst/>
          </a:prstGeom>
          <a:solidFill>
            <a:srgbClr val="002060"/>
          </a:solidFill>
          <a:ln>
            <a:noFill/>
          </a:ln>
        </p:spPr>
        <p:txBody>
          <a:bodyPr anchor="ctr"/>
          <a:lstStyle/>
          <a:p>
            <a:pPr>
              <a:lnSpc>
                <a:spcPct val="150000"/>
              </a:lnSpc>
            </a:pPr>
            <a:r>
              <a:rPr lang="zh-CN" sz="2000" b="1">
                <a:solidFill>
                  <a:schemeClr val="bg1"/>
                </a:solidFill>
                <a:latin typeface="微软雅黑"/>
                <a:ea typeface="微软雅黑"/>
              </a:rPr>
              <a:t>学科特色：国内综合院校中语种资源数量最多；</a:t>
            </a:r>
            <a:endParaRPr lang="en-US" sz="2000" b="1">
              <a:solidFill>
                <a:schemeClr val="bg1"/>
              </a:solidFill>
              <a:latin typeface="微软雅黑"/>
              <a:ea typeface="微软雅黑"/>
            </a:endParaRPr>
          </a:p>
          <a:p>
            <a:pPr>
              <a:lnSpc>
                <a:spcPct val="150000"/>
              </a:lnSpc>
            </a:pPr>
            <a:r>
              <a:rPr lang="zh-CN" sz="2000" b="1">
                <a:solidFill>
                  <a:schemeClr val="bg1"/>
                </a:solidFill>
                <a:latin typeface="微软雅黑"/>
                <a:ea typeface="微软雅黑"/>
              </a:rPr>
              <a:t>                 国别和区域的语言文学、历史文化、国情社会研究等方面独具综合学科优势</a:t>
            </a:r>
          </a:p>
        </p:txBody>
      </p:sp>
      <p:pic>
        <p:nvPicPr>
          <p:cNvPr id="27" name="图片 26"/>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9" name="组合 48"/>
          <p:cNvGrpSpPr/>
          <p:nvPr/>
        </p:nvGrpSpPr>
        <p:grpSpPr>
          <a:xfrm>
            <a:off x="1" y="0"/>
            <a:ext cx="1388224" cy="1046128"/>
            <a:chOff x="0" y="0"/>
            <a:chExt cx="6897954" cy="4536440"/>
          </a:xfrm>
        </p:grpSpPr>
        <p:sp>
          <p:nvSpPr>
            <p:cNvPr id="50" name="直角三角形 49"/>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1" name="直角三角形 50"/>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2" name="直角三角形 51"/>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7" name="矩形 66"/>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二、总体介绍</a:t>
            </a:r>
            <a:endParaRPr lang="en-US" sz="3600" b="1">
              <a:solidFill>
                <a:srgbClr val="8A0000"/>
              </a:solidFill>
              <a:latin typeface="微软雅黑"/>
              <a:ea typeface="微软雅黑"/>
            </a:endParaRPr>
          </a:p>
        </p:txBody>
      </p:sp>
      <p:graphicFrame>
        <p:nvGraphicFramePr>
          <p:cNvPr id="18" name="表格 17">
            <a:extLst>
              <a:ext uri="{FF2B5EF4-FFF2-40B4-BE49-F238E27FC236}">
                <a16:creationId xmlns:a16="http://schemas.microsoft.com/office/drawing/2014/main" id="{2A1BD434-65D5-4145-BF5F-BB6D81B6E610}"/>
              </a:ext>
            </a:extLst>
          </p:cNvPr>
          <p:cNvGraphicFramePr>
            <a:graphicFrameLocks noGrp="1"/>
          </p:cNvGraphicFramePr>
          <p:nvPr>
            <p:extLst>
              <p:ext uri="{D42A27DB-BD31-4B8C-83A1-F6EECF244321}">
                <p14:modId xmlns:p14="http://schemas.microsoft.com/office/powerpoint/2010/main" val="3330606053"/>
              </p:ext>
            </p:extLst>
          </p:nvPr>
        </p:nvGraphicFramePr>
        <p:xfrm>
          <a:off x="2838326" y="1723558"/>
          <a:ext cx="8526519" cy="2275701"/>
        </p:xfrm>
        <a:graphic>
          <a:graphicData uri="http://schemas.openxmlformats.org/drawingml/2006/table">
            <a:tbl>
              <a:tblPr>
                <a:tableStyleId>{0505E3EF-67EA-436B-97B2-0124C06EBD24}</a:tableStyleId>
              </a:tblPr>
              <a:tblGrid>
                <a:gridCol w="1336155">
                  <a:extLst>
                    <a:ext uri="{9D8B030D-6E8A-4147-A177-3AD203B41FA5}">
                      <a16:colId xmlns:a16="http://schemas.microsoft.com/office/drawing/2014/main" val="2015472865"/>
                    </a:ext>
                  </a:extLst>
                </a:gridCol>
                <a:gridCol w="599197">
                  <a:extLst>
                    <a:ext uri="{9D8B030D-6E8A-4147-A177-3AD203B41FA5}">
                      <a16:colId xmlns:a16="http://schemas.microsoft.com/office/drawing/2014/main" val="1146405610"/>
                    </a:ext>
                  </a:extLst>
                </a:gridCol>
                <a:gridCol w="599197">
                  <a:extLst>
                    <a:ext uri="{9D8B030D-6E8A-4147-A177-3AD203B41FA5}">
                      <a16:colId xmlns:a16="http://schemas.microsoft.com/office/drawing/2014/main" val="3868239001"/>
                    </a:ext>
                  </a:extLst>
                </a:gridCol>
                <a:gridCol w="599197">
                  <a:extLst>
                    <a:ext uri="{9D8B030D-6E8A-4147-A177-3AD203B41FA5}">
                      <a16:colId xmlns:a16="http://schemas.microsoft.com/office/drawing/2014/main" val="2765144901"/>
                    </a:ext>
                  </a:extLst>
                </a:gridCol>
                <a:gridCol w="599197">
                  <a:extLst>
                    <a:ext uri="{9D8B030D-6E8A-4147-A177-3AD203B41FA5}">
                      <a16:colId xmlns:a16="http://schemas.microsoft.com/office/drawing/2014/main" val="829589554"/>
                    </a:ext>
                  </a:extLst>
                </a:gridCol>
                <a:gridCol w="599197">
                  <a:extLst>
                    <a:ext uri="{9D8B030D-6E8A-4147-A177-3AD203B41FA5}">
                      <a16:colId xmlns:a16="http://schemas.microsoft.com/office/drawing/2014/main" val="488841477"/>
                    </a:ext>
                  </a:extLst>
                </a:gridCol>
                <a:gridCol w="599197">
                  <a:extLst>
                    <a:ext uri="{9D8B030D-6E8A-4147-A177-3AD203B41FA5}">
                      <a16:colId xmlns:a16="http://schemas.microsoft.com/office/drawing/2014/main" val="2135831569"/>
                    </a:ext>
                  </a:extLst>
                </a:gridCol>
                <a:gridCol w="599197">
                  <a:extLst>
                    <a:ext uri="{9D8B030D-6E8A-4147-A177-3AD203B41FA5}">
                      <a16:colId xmlns:a16="http://schemas.microsoft.com/office/drawing/2014/main" val="984476847"/>
                    </a:ext>
                  </a:extLst>
                </a:gridCol>
                <a:gridCol w="599197">
                  <a:extLst>
                    <a:ext uri="{9D8B030D-6E8A-4147-A177-3AD203B41FA5}">
                      <a16:colId xmlns:a16="http://schemas.microsoft.com/office/drawing/2014/main" val="2433773786"/>
                    </a:ext>
                  </a:extLst>
                </a:gridCol>
                <a:gridCol w="599197">
                  <a:extLst>
                    <a:ext uri="{9D8B030D-6E8A-4147-A177-3AD203B41FA5}">
                      <a16:colId xmlns:a16="http://schemas.microsoft.com/office/drawing/2014/main" val="1767475997"/>
                    </a:ext>
                  </a:extLst>
                </a:gridCol>
                <a:gridCol w="599197">
                  <a:extLst>
                    <a:ext uri="{9D8B030D-6E8A-4147-A177-3AD203B41FA5}">
                      <a16:colId xmlns:a16="http://schemas.microsoft.com/office/drawing/2014/main" val="20010"/>
                    </a:ext>
                  </a:extLst>
                </a:gridCol>
                <a:gridCol w="599197">
                  <a:extLst>
                    <a:ext uri="{9D8B030D-6E8A-4147-A177-3AD203B41FA5}">
                      <a16:colId xmlns:a16="http://schemas.microsoft.com/office/drawing/2014/main" val="1741815373"/>
                    </a:ext>
                  </a:extLst>
                </a:gridCol>
                <a:gridCol w="599197">
                  <a:extLst>
                    <a:ext uri="{9D8B030D-6E8A-4147-A177-3AD203B41FA5}">
                      <a16:colId xmlns:a16="http://schemas.microsoft.com/office/drawing/2014/main" val="325897264"/>
                    </a:ext>
                  </a:extLst>
                </a:gridCol>
              </a:tblGrid>
              <a:tr h="416243">
                <a:tc>
                  <a:txBody>
                    <a:bodyPr/>
                    <a:lstStyle/>
                    <a:p>
                      <a:pPr algn="ctr">
                        <a:lnSpc>
                          <a:spcPct val="125000"/>
                        </a:lnSpc>
                        <a:spcAft>
                          <a:spcPts val="0"/>
                        </a:spcAft>
                        <a:tabLst>
                          <a:tab pos="828675" algn="l"/>
                        </a:tabLst>
                      </a:pPr>
                      <a:r>
                        <a:rPr lang="zh-CN" sz="1400" b="1" kern="0" dirty="0">
                          <a:solidFill>
                            <a:schemeClr val="bg1"/>
                          </a:solidFill>
                          <a:effectLst/>
                          <a:latin typeface="微软雅黑" panose="020B0503020204020204" pitchFamily="34" charset="-122"/>
                          <a:ea typeface="微软雅黑" panose="020B0503020204020204" pitchFamily="34" charset="-122"/>
                          <a:cs typeface="+mn-cs"/>
                        </a:rPr>
                        <a:t>年</a:t>
                      </a:r>
                      <a:r>
                        <a:rPr lang="en-US" sz="1400" b="1" kern="0" dirty="0">
                          <a:solidFill>
                            <a:schemeClr val="bg1"/>
                          </a:solidFill>
                          <a:effectLst/>
                          <a:latin typeface="微软雅黑" panose="020B0503020204020204" pitchFamily="34" charset="-122"/>
                          <a:ea typeface="微软雅黑" panose="020B0503020204020204" pitchFamily="34" charset="-122"/>
                          <a:cs typeface="+mn-cs"/>
                        </a:rPr>
                        <a:t>  </a:t>
                      </a:r>
                      <a:r>
                        <a:rPr lang="zh-CN" sz="1400" b="1" kern="0" dirty="0">
                          <a:solidFill>
                            <a:schemeClr val="bg1"/>
                          </a:solidFill>
                          <a:effectLst/>
                          <a:latin typeface="微软雅黑" panose="020B0503020204020204" pitchFamily="34" charset="-122"/>
                          <a:ea typeface="微软雅黑" panose="020B0503020204020204" pitchFamily="34" charset="-122"/>
                          <a:cs typeface="+mn-cs"/>
                        </a:rPr>
                        <a:t>份</a:t>
                      </a: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2011</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2012</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2013</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2014</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2015</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2016</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2017</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algn="ctr">
                        <a:lnSpc>
                          <a:spcPct val="125000"/>
                        </a:lnSpc>
                        <a:spcAft>
                          <a:spcPts val="0"/>
                        </a:spcAft>
                        <a:tabLst>
                          <a:tab pos="828675" algn="l"/>
                        </a:tabLst>
                      </a:pPr>
                      <a:r>
                        <a:rPr lang="en-US" sz="1400" b="1" kern="0" dirty="0">
                          <a:solidFill>
                            <a:schemeClr val="bg1"/>
                          </a:solidFill>
                          <a:effectLst/>
                          <a:latin typeface="微软雅黑" panose="020B0503020204020204" pitchFamily="34" charset="-122"/>
                          <a:ea typeface="微软雅黑" panose="020B0503020204020204" pitchFamily="34" charset="-122"/>
                          <a:cs typeface="+mn-cs"/>
                        </a:rPr>
                        <a:t>2018</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marL="0" algn="ctr" defTabSz="914400" rtl="0" eaLnBrk="1" latinLnBrk="0" hangingPunct="1">
                        <a:lnSpc>
                          <a:spcPct val="125000"/>
                        </a:lnSpc>
                        <a:spcAft>
                          <a:spcPts val="0"/>
                        </a:spcAft>
                        <a:tabLst>
                          <a:tab pos="828675" algn="l"/>
                        </a:tabLst>
                      </a:pPr>
                      <a:r>
                        <a:rPr lang="en-US" altLang="zh-CN" sz="1400" b="1" kern="0" dirty="0">
                          <a:solidFill>
                            <a:schemeClr val="bg1"/>
                          </a:solidFill>
                          <a:effectLst/>
                          <a:latin typeface="微软雅黑" panose="020B0503020204020204" pitchFamily="34" charset="-122"/>
                          <a:ea typeface="微软雅黑" panose="020B0503020204020204" pitchFamily="34" charset="-122"/>
                          <a:cs typeface="+mn-cs"/>
                        </a:rPr>
                        <a:t>2019</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marL="0" algn="ctr" defTabSz="914400" rtl="0" eaLnBrk="1" latinLnBrk="0" hangingPunct="1">
                        <a:lnSpc>
                          <a:spcPct val="125000"/>
                        </a:lnSpc>
                        <a:spcAft>
                          <a:spcPts val="0"/>
                        </a:spcAft>
                        <a:tabLst>
                          <a:tab pos="828675" algn="l"/>
                        </a:tabLst>
                      </a:pPr>
                      <a:r>
                        <a:rPr lang="en-US" altLang="zh-CN" sz="1400" b="1" kern="0" dirty="0">
                          <a:solidFill>
                            <a:schemeClr val="bg1"/>
                          </a:solidFill>
                          <a:effectLst/>
                          <a:latin typeface="微软雅黑" panose="020B0503020204020204" pitchFamily="34" charset="-122"/>
                          <a:ea typeface="微软雅黑" panose="020B0503020204020204" pitchFamily="34" charset="-122"/>
                          <a:cs typeface="+mn-cs"/>
                        </a:rPr>
                        <a:t>2020</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marL="0" algn="ctr" defTabSz="914400" rtl="0" eaLnBrk="1" latinLnBrk="0" hangingPunct="1">
                        <a:lnSpc>
                          <a:spcPct val="125000"/>
                        </a:lnSpc>
                        <a:spcAft>
                          <a:spcPts val="0"/>
                        </a:spcAft>
                        <a:tabLst>
                          <a:tab pos="828675" algn="l"/>
                        </a:tabLst>
                      </a:pPr>
                      <a:r>
                        <a:rPr lang="en-US" altLang="zh-CN" sz="1400" b="1" kern="0" dirty="0">
                          <a:solidFill>
                            <a:schemeClr val="bg1"/>
                          </a:solidFill>
                          <a:effectLst/>
                          <a:latin typeface="微软雅黑" panose="020B0503020204020204" pitchFamily="34" charset="-122"/>
                          <a:ea typeface="微软雅黑" panose="020B0503020204020204" pitchFamily="34" charset="-122"/>
                          <a:cs typeface="+mn-cs"/>
                        </a:rPr>
                        <a:t>2021</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tc>
                  <a:txBody>
                    <a:bodyPr/>
                    <a:lstStyle/>
                    <a:p>
                      <a:pPr marL="0" algn="ctr" defTabSz="914400" rtl="0" eaLnBrk="1" latinLnBrk="0" hangingPunct="1">
                        <a:lnSpc>
                          <a:spcPct val="125000"/>
                        </a:lnSpc>
                        <a:spcAft>
                          <a:spcPts val="0"/>
                        </a:spcAft>
                        <a:tabLst>
                          <a:tab pos="828675" algn="l"/>
                        </a:tabLst>
                      </a:pPr>
                      <a:r>
                        <a:rPr lang="en-US" altLang="zh-CN" sz="1400" b="1" kern="0" dirty="0">
                          <a:solidFill>
                            <a:schemeClr val="bg1"/>
                          </a:solidFill>
                          <a:effectLst/>
                          <a:latin typeface="微软雅黑" panose="020B0503020204020204" pitchFamily="34" charset="-122"/>
                          <a:ea typeface="微软雅黑" panose="020B0503020204020204" pitchFamily="34" charset="-122"/>
                          <a:cs typeface="+mn-cs"/>
                        </a:rPr>
                        <a:t>2022</a:t>
                      </a:r>
                      <a:endParaRPr lang="zh-CN" sz="1400" b="1" kern="0" dirty="0">
                        <a:solidFill>
                          <a:schemeClr val="bg1"/>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50021"/>
                    </a:solidFill>
                  </a:tcPr>
                </a:tc>
                <a:extLst>
                  <a:ext uri="{0D108BD9-81ED-4DB2-BD59-A6C34878D82A}">
                    <a16:rowId xmlns:a16="http://schemas.microsoft.com/office/drawing/2014/main" val="1121064156"/>
                  </a:ext>
                </a:extLst>
              </a:tr>
              <a:tr h="416079">
                <a:tc>
                  <a:txBody>
                    <a:bodyPr/>
                    <a:lstStyle/>
                    <a:p>
                      <a:pPr algn="ctr">
                        <a:lnSpc>
                          <a:spcPct val="125000"/>
                        </a:lnSpc>
                        <a:spcAft>
                          <a:spcPts val="0"/>
                        </a:spcAft>
                        <a:tabLst>
                          <a:tab pos="828675" algn="l"/>
                        </a:tabLst>
                      </a:pPr>
                      <a:r>
                        <a:rPr lang="zh-CN" sz="1400" b="1" kern="0" dirty="0">
                          <a:solidFill>
                            <a:schemeClr val="tx1">
                              <a:lumMod val="50000"/>
                            </a:schemeClr>
                          </a:solidFill>
                          <a:effectLst/>
                          <a:latin typeface="微软雅黑" panose="020B0503020204020204" pitchFamily="34" charset="-122"/>
                          <a:ea typeface="微软雅黑" panose="020B0503020204020204" pitchFamily="34" charset="-122"/>
                        </a:rPr>
                        <a:t>现代语言</a:t>
                      </a: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25</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6</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13</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22</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5</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8</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7</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6</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17</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9</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10</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12</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51842708"/>
                  </a:ext>
                </a:extLst>
              </a:tr>
              <a:tr h="462311">
                <a:tc>
                  <a:txBody>
                    <a:bodyPr/>
                    <a:lstStyle/>
                    <a:p>
                      <a:pPr algn="ctr">
                        <a:lnSpc>
                          <a:spcPct val="125000"/>
                        </a:lnSpc>
                        <a:spcAft>
                          <a:spcPts val="0"/>
                        </a:spcAft>
                        <a:tabLst>
                          <a:tab pos="828675" algn="l"/>
                        </a:tabLst>
                      </a:pPr>
                      <a:r>
                        <a:rPr lang="zh-CN" sz="1400" b="1" kern="0" dirty="0">
                          <a:solidFill>
                            <a:schemeClr val="tx1">
                              <a:lumMod val="50000"/>
                            </a:schemeClr>
                          </a:solidFill>
                          <a:effectLst/>
                          <a:latin typeface="微软雅黑" panose="020B0503020204020204" pitchFamily="34" charset="-122"/>
                          <a:ea typeface="微软雅黑" panose="020B0503020204020204" pitchFamily="34" charset="-122"/>
                        </a:rPr>
                        <a:t>英语语言文学</a:t>
                      </a: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19</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39</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50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51-100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35</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51-100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34</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37</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51-100</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44</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49</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42</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4127836"/>
                  </a:ext>
                </a:extLst>
              </a:tr>
              <a:tr h="490534">
                <a:tc>
                  <a:txBody>
                    <a:bodyPr/>
                    <a:lstStyle/>
                    <a:p>
                      <a:pPr algn="ctr">
                        <a:lnSpc>
                          <a:spcPct val="125000"/>
                        </a:lnSpc>
                        <a:spcAft>
                          <a:spcPts val="0"/>
                        </a:spcAft>
                        <a:tabLst>
                          <a:tab pos="828675" algn="l"/>
                        </a:tabLst>
                      </a:pPr>
                      <a:r>
                        <a:rPr lang="zh-CN" sz="1400" b="1" kern="0" dirty="0">
                          <a:solidFill>
                            <a:schemeClr val="tx1">
                              <a:lumMod val="50000"/>
                            </a:schemeClr>
                          </a:solidFill>
                          <a:effectLst/>
                          <a:latin typeface="微软雅黑" panose="020B0503020204020204" pitchFamily="34" charset="-122"/>
                          <a:ea typeface="微软雅黑" panose="020B0503020204020204" pitchFamily="34" charset="-122"/>
                        </a:rPr>
                        <a:t>语言学</a:t>
                      </a:r>
                      <a:endParaRPr lang="en-US" altLang="zh-CN" sz="1400" b="1" kern="0" dirty="0">
                        <a:solidFill>
                          <a:schemeClr val="tx1">
                            <a:lumMod val="50000"/>
                          </a:schemeClr>
                        </a:solidFill>
                        <a:effectLst/>
                        <a:latin typeface="微软雅黑" panose="020B0503020204020204" pitchFamily="34" charset="-122"/>
                        <a:ea typeface="微软雅黑" panose="020B0503020204020204" pitchFamily="34" charset="-122"/>
                      </a:endParaRPr>
                    </a:p>
                    <a:p>
                      <a:pPr algn="ctr">
                        <a:lnSpc>
                          <a:spcPct val="125000"/>
                        </a:lnSpc>
                        <a:spcAft>
                          <a:spcPts val="0"/>
                        </a:spcAft>
                        <a:tabLst>
                          <a:tab pos="828675" algn="l"/>
                        </a:tabLst>
                      </a:pPr>
                      <a:r>
                        <a:rPr lang="zh-CN" altLang="en-US" sz="1200" b="1" kern="0" dirty="0">
                          <a:solidFill>
                            <a:schemeClr val="tx1">
                              <a:lumMod val="50000"/>
                            </a:schemeClr>
                          </a:solidFill>
                          <a:effectLst/>
                          <a:latin typeface="微软雅黑" panose="020B0503020204020204" pitchFamily="34" charset="-122"/>
                          <a:ea typeface="微软雅黑" panose="020B0503020204020204" pitchFamily="34" charset="-122"/>
                        </a:rPr>
                        <a:t>（</a:t>
                      </a:r>
                      <a:r>
                        <a:rPr lang="zh-CN" sz="1200" b="1" kern="0" dirty="0">
                          <a:solidFill>
                            <a:schemeClr val="tx1">
                              <a:lumMod val="50000"/>
                            </a:schemeClr>
                          </a:solidFill>
                          <a:effectLst/>
                          <a:latin typeface="微软雅黑" panose="020B0503020204020204" pitchFamily="34" charset="-122"/>
                          <a:ea typeface="微软雅黑" panose="020B0503020204020204" pitchFamily="34" charset="-122"/>
                        </a:rPr>
                        <a:t>与其他院系共享）</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14</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21</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20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22</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14</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lnSpc>
                          <a:spcPct val="125000"/>
                        </a:lnSpc>
                        <a:spcAft>
                          <a:spcPts val="0"/>
                        </a:spcAft>
                        <a:tabLst>
                          <a:tab pos="828675" algn="l"/>
                        </a:tabLst>
                      </a:pPr>
                      <a:r>
                        <a:rPr lang="en-US" sz="1200" b="1" kern="0" dirty="0">
                          <a:solidFill>
                            <a:schemeClr val="tx1">
                              <a:lumMod val="50000"/>
                            </a:schemeClr>
                          </a:solidFill>
                          <a:effectLst/>
                          <a:latin typeface="微软雅黑" panose="020B0503020204020204" pitchFamily="34" charset="-122"/>
                          <a:ea typeface="微软雅黑" panose="020B0503020204020204" pitchFamily="34" charset="-122"/>
                        </a:rPr>
                        <a:t>10</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17</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16</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26</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14</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29186376"/>
                  </a:ext>
                </a:extLst>
              </a:tr>
              <a:tr h="490534">
                <a:tc>
                  <a:txBody>
                    <a:bodyPr/>
                    <a:lstStyle/>
                    <a:p>
                      <a:pPr algn="ctr">
                        <a:lnSpc>
                          <a:spcPct val="125000"/>
                        </a:lnSpc>
                        <a:spcAft>
                          <a:spcPts val="0"/>
                        </a:spcAft>
                        <a:tabLst>
                          <a:tab pos="828675" algn="l"/>
                        </a:tabLst>
                      </a:pPr>
                      <a:r>
                        <a:rPr lang="zh-CN" altLang="en-US" sz="1400" b="1" kern="0" dirty="0">
                          <a:solidFill>
                            <a:schemeClr val="tx1">
                              <a:lumMod val="50000"/>
                            </a:schemeClr>
                          </a:solidFill>
                          <a:effectLst/>
                          <a:latin typeface="微软雅黑" panose="020B0503020204020204" pitchFamily="34" charset="-122"/>
                          <a:ea typeface="微软雅黑" panose="020B0503020204020204" pitchFamily="34" charset="-122"/>
                          <a:cs typeface="+mn-cs"/>
                        </a:rPr>
                        <a:t>古典文学</a:t>
                      </a:r>
                      <a:endParaRPr lang="en-US" altLang="zh-CN" sz="14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p>
                      <a:pPr algn="ctr">
                        <a:lnSpc>
                          <a:spcPct val="125000"/>
                        </a:lnSpc>
                        <a:spcAft>
                          <a:spcPts val="0"/>
                        </a:spcAft>
                        <a:tabLst>
                          <a:tab pos="828675" algn="l"/>
                        </a:tabLst>
                      </a:pPr>
                      <a:r>
                        <a:rPr lang="zh-CN" altLang="en-US"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a:t>
                      </a:r>
                      <a:r>
                        <a:rPr lang="zh-CN" altLang="zh-CN" sz="1200" b="1" kern="0" dirty="0">
                          <a:solidFill>
                            <a:schemeClr val="tx1">
                              <a:lumMod val="50000"/>
                            </a:schemeClr>
                          </a:solidFill>
                          <a:effectLst/>
                          <a:latin typeface="微软雅黑" panose="020B0503020204020204" pitchFamily="34" charset="-122"/>
                          <a:ea typeface="+mn-ea"/>
                        </a:rPr>
                        <a:t>与其他院系共享</a:t>
                      </a:r>
                      <a:r>
                        <a:rPr lang="zh-CN" altLang="en-US"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gridSpan="9">
                  <a:txBody>
                    <a:bodyPr/>
                    <a:lstStyle/>
                    <a:p>
                      <a:pPr algn="ctr">
                        <a:lnSpc>
                          <a:spcPct val="125000"/>
                        </a:lnSpc>
                        <a:spcAft>
                          <a:spcPts val="0"/>
                        </a:spcAft>
                        <a:tabLst>
                          <a:tab pos="828675" algn="l"/>
                        </a:tabLst>
                      </a:pPr>
                      <a:r>
                        <a:rPr lang="en-US" alt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sz="8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algn="ctr">
                        <a:lnSpc>
                          <a:spcPct val="125000"/>
                        </a:lnSpc>
                        <a:spcAft>
                          <a:spcPts val="0"/>
                        </a:spcAft>
                        <a:tabLst>
                          <a:tab pos="828675" algn="l"/>
                        </a:tabLst>
                      </a:pPr>
                      <a:endParaRPr lang="zh-CN" sz="900" b="1" kern="100" dirty="0">
                        <a:solidFill>
                          <a:schemeClr val="tx1">
                            <a:lumMod val="50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9031" marR="9031" marT="9031" marB="0" anchor="ctr">
                    <a:solidFill>
                      <a:schemeClr val="bg1">
                        <a:lumMod val="85000"/>
                      </a:schemeClr>
                    </a:solidFill>
                  </a:tcPr>
                </a:tc>
                <a:tc hMerge="1">
                  <a:txBody>
                    <a:bodyPr/>
                    <a:lstStyle/>
                    <a:p>
                      <a:pPr marL="0" algn="ctr" defTabSz="914400" rtl="0" eaLnBrk="1" latinLnBrk="0" hangingPunct="1">
                        <a:lnSpc>
                          <a:spcPct val="125000"/>
                        </a:lnSpc>
                        <a:spcAft>
                          <a:spcPts val="0"/>
                        </a:spcAft>
                        <a:tabLst>
                          <a:tab pos="828675" algn="l"/>
                        </a:tabLst>
                      </a:pPr>
                      <a:endParaRPr lang="zh-CN" sz="13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40</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23</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latinLnBrk="0" hangingPunct="1">
                        <a:lnSpc>
                          <a:spcPct val="125000"/>
                        </a:lnSpc>
                        <a:spcAft>
                          <a:spcPts val="0"/>
                        </a:spcAft>
                        <a:tabLst>
                          <a:tab pos="828675" algn="l"/>
                        </a:tabLst>
                      </a:pPr>
                      <a:r>
                        <a:rPr lang="en-US" alt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rPr>
                        <a:t>14</a:t>
                      </a:r>
                      <a:endParaRPr lang="zh-CN" sz="1200" b="1" kern="0" dirty="0">
                        <a:solidFill>
                          <a:schemeClr val="tx1">
                            <a:lumMod val="50000"/>
                          </a:schemeClr>
                        </a:solidFill>
                        <a:effectLst/>
                        <a:latin typeface="微软雅黑" panose="020B0503020204020204" pitchFamily="34" charset="-122"/>
                        <a:ea typeface="微软雅黑" panose="020B0503020204020204" pitchFamily="34" charset="-122"/>
                        <a:cs typeface="+mn-cs"/>
                      </a:endParaRPr>
                    </a:p>
                  </a:txBody>
                  <a:tcPr marL="9031" marR="9031" marT="903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srcRect b="6744"/>
          <a:stretch/>
        </p:blipFill>
        <p:spPr>
          <a:xfrm>
            <a:off x="4798790" y="0"/>
            <a:ext cx="7393210" cy="6858000"/>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03</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师资队伍</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8484" r="1"/>
          <a:stretch/>
        </p:blipFill>
        <p:spPr>
          <a:xfrm>
            <a:off x="0" y="1"/>
            <a:ext cx="4199138" cy="6857999"/>
          </a:xfrm>
          <a:prstGeom prst="rect">
            <a:avLst/>
          </a:prstGeom>
        </p:spPr>
      </p:pic>
      <p:sp>
        <p:nvSpPr>
          <p:cNvPr id="3" name="矩形 2"/>
          <p:cNvSpPr/>
          <p:nvPr/>
        </p:nvSpPr>
        <p:spPr>
          <a:xfrm>
            <a:off x="4779004" y="809163"/>
            <a:ext cx="4988166" cy="787908"/>
          </a:xfrm>
          <a:prstGeom prst="rect">
            <a:avLst/>
          </a:prstGeom>
        </p:spPr>
        <p:txBody>
          <a:bodyPr wrap="square" lIns="0" tIns="0" rIns="0" bIns="0">
            <a:spAutoFit/>
          </a:bodyPr>
          <a:lstStyle/>
          <a:p>
            <a:pPr algn="ctr"/>
            <a:r>
              <a:rPr lang="zh-CN" sz="5120" b="1" spc="948">
                <a:solidFill>
                  <a:srgbClr val="8A0000"/>
                </a:solidFill>
                <a:effectLst>
                  <a:outerShdw blurRad="38100" dist="38100" dir="2700000" algn="tl">
                    <a:srgbClr val="000000">
                      <a:alpha val="43137"/>
                    </a:srgbClr>
                  </a:outerShdw>
                </a:effectLst>
                <a:latin typeface="Arial"/>
                <a:ea typeface="微软雅黑"/>
              </a:rPr>
              <a:t>目  录</a:t>
            </a:r>
          </a:p>
        </p:txBody>
      </p:sp>
      <p:sp>
        <p:nvSpPr>
          <p:cNvPr id="8" name="文本框 7"/>
          <p:cNvSpPr txBox="1"/>
          <p:nvPr/>
        </p:nvSpPr>
        <p:spPr>
          <a:xfrm>
            <a:off x="4478003" y="2169437"/>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学院历史</a:t>
            </a:r>
          </a:p>
        </p:txBody>
      </p:sp>
      <p:sp>
        <p:nvSpPr>
          <p:cNvPr id="25" name="文本框 24"/>
          <p:cNvSpPr txBox="1"/>
          <p:nvPr/>
        </p:nvSpPr>
        <p:spPr>
          <a:xfrm>
            <a:off x="4484135" y="2960500"/>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总体介绍</a:t>
            </a:r>
          </a:p>
        </p:txBody>
      </p:sp>
      <p:sp>
        <p:nvSpPr>
          <p:cNvPr id="31" name="文本框 30"/>
          <p:cNvSpPr txBox="1"/>
          <p:nvPr/>
        </p:nvSpPr>
        <p:spPr>
          <a:xfrm>
            <a:off x="4478003" y="3656535"/>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师资队伍</a:t>
            </a:r>
            <a:endParaRPr lang="zh-CN" sz="2800" b="1">
              <a:solidFill>
                <a:schemeClr val="bg2">
                  <a:lumMod val="25000"/>
                </a:schemeClr>
              </a:solidFill>
              <a:effectLst>
                <a:outerShdw blurRad="38100" dist="38100" dir="2700000" algn="tl">
                  <a:srgbClr val="000000">
                    <a:alpha val="43137"/>
                  </a:srgbClr>
                </a:outerShdw>
              </a:effectLst>
              <a:latin typeface="微软雅黑"/>
              <a:ea typeface="微软雅黑"/>
            </a:endParaRPr>
          </a:p>
        </p:txBody>
      </p:sp>
      <p:sp>
        <p:nvSpPr>
          <p:cNvPr id="34" name="文本框 33"/>
          <p:cNvSpPr txBox="1"/>
          <p:nvPr/>
        </p:nvSpPr>
        <p:spPr>
          <a:xfrm>
            <a:off x="4484135" y="4402899"/>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人才培养</a:t>
            </a:r>
          </a:p>
        </p:txBody>
      </p:sp>
      <p:sp>
        <p:nvSpPr>
          <p:cNvPr id="36" name="圆角矩形 35"/>
          <p:cNvSpPr/>
          <p:nvPr/>
        </p:nvSpPr>
        <p:spPr>
          <a:xfrm rot="2700000">
            <a:off x="3875865" y="2269389"/>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38" name="文本框 37"/>
          <p:cNvSpPr txBox="1"/>
          <p:nvPr/>
        </p:nvSpPr>
        <p:spPr>
          <a:xfrm>
            <a:off x="3909997" y="2266493"/>
            <a:ext cx="295275" cy="400110"/>
          </a:xfrm>
          <a:prstGeom prst="rect">
            <a:avLst/>
          </a:prstGeom>
          <a:noFill/>
        </p:spPr>
        <p:txBody>
          <a:bodyPr wrap="square">
            <a:spAutoFit/>
          </a:bodyPr>
          <a:lstStyle/>
          <a:p>
            <a:r>
              <a:rPr lang="en-US" sz="2000" b="1">
                <a:solidFill>
                  <a:schemeClr val="bg1"/>
                </a:solidFill>
                <a:latin typeface="Arial"/>
              </a:rPr>
              <a:t>1</a:t>
            </a:r>
            <a:endParaRPr lang="zh-CN" sz="2000" b="1">
              <a:solidFill>
                <a:schemeClr val="bg1"/>
              </a:solidFill>
              <a:latin typeface="Arial"/>
            </a:endParaRPr>
          </a:p>
        </p:txBody>
      </p:sp>
      <p:sp>
        <p:nvSpPr>
          <p:cNvPr id="39" name="圆角矩形 38"/>
          <p:cNvSpPr/>
          <p:nvPr/>
        </p:nvSpPr>
        <p:spPr>
          <a:xfrm rot="2700000">
            <a:off x="3869731" y="3039731"/>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40" name="文本框 39"/>
          <p:cNvSpPr txBox="1"/>
          <p:nvPr/>
        </p:nvSpPr>
        <p:spPr>
          <a:xfrm>
            <a:off x="3903863" y="3036835"/>
            <a:ext cx="295275" cy="400110"/>
          </a:xfrm>
          <a:prstGeom prst="rect">
            <a:avLst/>
          </a:prstGeom>
          <a:noFill/>
        </p:spPr>
        <p:txBody>
          <a:bodyPr wrap="square">
            <a:spAutoFit/>
          </a:bodyPr>
          <a:lstStyle/>
          <a:p>
            <a:r>
              <a:rPr lang="en-US" sz="2000" b="1">
                <a:solidFill>
                  <a:schemeClr val="bg1"/>
                </a:solidFill>
                <a:latin typeface="Arial"/>
              </a:rPr>
              <a:t>2</a:t>
            </a:r>
            <a:endParaRPr lang="zh-CN" sz="2000" b="1">
              <a:solidFill>
                <a:schemeClr val="bg1"/>
              </a:solidFill>
              <a:latin typeface="Arial"/>
            </a:endParaRPr>
          </a:p>
        </p:txBody>
      </p:sp>
      <p:sp>
        <p:nvSpPr>
          <p:cNvPr id="41" name="圆角矩形 40"/>
          <p:cNvSpPr/>
          <p:nvPr/>
        </p:nvSpPr>
        <p:spPr>
          <a:xfrm rot="2700000">
            <a:off x="3875865" y="3739718"/>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42" name="文本框 41"/>
          <p:cNvSpPr txBox="1"/>
          <p:nvPr/>
        </p:nvSpPr>
        <p:spPr>
          <a:xfrm>
            <a:off x="3909997" y="3736822"/>
            <a:ext cx="295275" cy="400110"/>
          </a:xfrm>
          <a:prstGeom prst="rect">
            <a:avLst/>
          </a:prstGeom>
          <a:noFill/>
        </p:spPr>
        <p:txBody>
          <a:bodyPr wrap="square">
            <a:spAutoFit/>
          </a:bodyPr>
          <a:lstStyle/>
          <a:p>
            <a:r>
              <a:rPr lang="en-US" sz="2000" b="1">
                <a:solidFill>
                  <a:schemeClr val="bg1"/>
                </a:solidFill>
                <a:latin typeface="Arial"/>
              </a:rPr>
              <a:t>3</a:t>
            </a:r>
            <a:endParaRPr lang="zh-CN" sz="2000" b="1">
              <a:solidFill>
                <a:schemeClr val="bg1"/>
              </a:solidFill>
              <a:latin typeface="Arial"/>
            </a:endParaRPr>
          </a:p>
        </p:txBody>
      </p:sp>
      <p:sp>
        <p:nvSpPr>
          <p:cNvPr id="43" name="圆角矩形 42"/>
          <p:cNvSpPr/>
          <p:nvPr/>
        </p:nvSpPr>
        <p:spPr>
          <a:xfrm rot="2700000">
            <a:off x="3875865" y="4484145"/>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44" name="文本框 43"/>
          <p:cNvSpPr txBox="1"/>
          <p:nvPr/>
        </p:nvSpPr>
        <p:spPr>
          <a:xfrm>
            <a:off x="3909997" y="4481249"/>
            <a:ext cx="295275" cy="400110"/>
          </a:xfrm>
          <a:prstGeom prst="rect">
            <a:avLst/>
          </a:prstGeom>
          <a:noFill/>
        </p:spPr>
        <p:txBody>
          <a:bodyPr wrap="square">
            <a:spAutoFit/>
          </a:bodyPr>
          <a:lstStyle/>
          <a:p>
            <a:r>
              <a:rPr lang="en-US" sz="2000" b="1">
                <a:solidFill>
                  <a:schemeClr val="bg1"/>
                </a:solidFill>
                <a:latin typeface="Arial"/>
              </a:rPr>
              <a:t>4</a:t>
            </a:r>
            <a:endParaRPr lang="zh-CN" sz="2000" b="1">
              <a:solidFill>
                <a:schemeClr val="bg1"/>
              </a:solidFill>
              <a:latin typeface="Arial"/>
            </a:endParaRPr>
          </a:p>
        </p:txBody>
      </p:sp>
      <p:sp>
        <p:nvSpPr>
          <p:cNvPr id="45" name="文本框 44"/>
          <p:cNvSpPr txBox="1"/>
          <p:nvPr/>
        </p:nvSpPr>
        <p:spPr>
          <a:xfrm>
            <a:off x="8583278" y="2186206"/>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科学研究</a:t>
            </a:r>
          </a:p>
        </p:txBody>
      </p:sp>
      <p:sp>
        <p:nvSpPr>
          <p:cNvPr id="46" name="文本框 45"/>
          <p:cNvSpPr txBox="1"/>
          <p:nvPr/>
        </p:nvSpPr>
        <p:spPr>
          <a:xfrm>
            <a:off x="8597630" y="2960500"/>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学生活动</a:t>
            </a:r>
          </a:p>
        </p:txBody>
      </p:sp>
      <p:sp>
        <p:nvSpPr>
          <p:cNvPr id="47" name="文本框 46"/>
          <p:cNvSpPr txBox="1"/>
          <p:nvPr/>
        </p:nvSpPr>
        <p:spPr>
          <a:xfrm>
            <a:off x="8597630" y="3656535"/>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特色工作</a:t>
            </a:r>
          </a:p>
        </p:txBody>
      </p:sp>
      <p:sp>
        <p:nvSpPr>
          <p:cNvPr id="48" name="文本框 47"/>
          <p:cNvSpPr txBox="1"/>
          <p:nvPr/>
        </p:nvSpPr>
        <p:spPr>
          <a:xfrm>
            <a:off x="8589410" y="4402900"/>
            <a:ext cx="1826141" cy="584775"/>
          </a:xfrm>
          <a:prstGeom prst="rect">
            <a:avLst/>
          </a:prstGeom>
          <a:noFill/>
        </p:spPr>
        <p:txBody>
          <a:bodyPr wrap="none">
            <a:spAutoFit/>
          </a:bodyPr>
          <a:lstStyle/>
          <a:p>
            <a:r>
              <a:rPr lang="zh-CN" sz="3200" b="1">
                <a:solidFill>
                  <a:schemeClr val="bg2">
                    <a:lumMod val="25000"/>
                  </a:schemeClr>
                </a:solidFill>
                <a:effectLst>
                  <a:outerShdw blurRad="38100" dist="38100" dir="2700000" algn="tl">
                    <a:srgbClr val="000000">
                      <a:alpha val="43137"/>
                    </a:srgbClr>
                  </a:outerShdw>
                </a:effectLst>
                <a:latin typeface="微软雅黑"/>
                <a:ea typeface="微软雅黑"/>
              </a:rPr>
              <a:t>学科建设</a:t>
            </a:r>
          </a:p>
        </p:txBody>
      </p:sp>
      <p:sp>
        <p:nvSpPr>
          <p:cNvPr id="49" name="圆角矩形 48"/>
          <p:cNvSpPr/>
          <p:nvPr/>
        </p:nvSpPr>
        <p:spPr>
          <a:xfrm rot="2700000">
            <a:off x="7981140" y="2269390"/>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50" name="文本框 49"/>
          <p:cNvSpPr txBox="1"/>
          <p:nvPr/>
        </p:nvSpPr>
        <p:spPr>
          <a:xfrm>
            <a:off x="8015272" y="2266494"/>
            <a:ext cx="295275" cy="400110"/>
          </a:xfrm>
          <a:prstGeom prst="rect">
            <a:avLst/>
          </a:prstGeom>
          <a:noFill/>
        </p:spPr>
        <p:txBody>
          <a:bodyPr wrap="square">
            <a:spAutoFit/>
          </a:bodyPr>
          <a:lstStyle/>
          <a:p>
            <a:r>
              <a:rPr lang="en-US" sz="2000" b="1">
                <a:solidFill>
                  <a:schemeClr val="bg1"/>
                </a:solidFill>
                <a:latin typeface="Arial"/>
              </a:rPr>
              <a:t>5</a:t>
            </a:r>
            <a:endParaRPr lang="zh-CN" sz="2000" b="1">
              <a:solidFill>
                <a:schemeClr val="bg1"/>
              </a:solidFill>
              <a:latin typeface="Arial"/>
            </a:endParaRPr>
          </a:p>
        </p:txBody>
      </p:sp>
      <p:sp>
        <p:nvSpPr>
          <p:cNvPr id="51" name="圆角矩形 50"/>
          <p:cNvSpPr/>
          <p:nvPr/>
        </p:nvSpPr>
        <p:spPr>
          <a:xfrm rot="2700000">
            <a:off x="7975006" y="3039732"/>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52" name="文本框 51"/>
          <p:cNvSpPr txBox="1"/>
          <p:nvPr/>
        </p:nvSpPr>
        <p:spPr>
          <a:xfrm>
            <a:off x="8009138" y="3036836"/>
            <a:ext cx="295275" cy="400110"/>
          </a:xfrm>
          <a:prstGeom prst="rect">
            <a:avLst/>
          </a:prstGeom>
          <a:noFill/>
        </p:spPr>
        <p:txBody>
          <a:bodyPr wrap="square">
            <a:spAutoFit/>
          </a:bodyPr>
          <a:lstStyle/>
          <a:p>
            <a:r>
              <a:rPr lang="en-US" sz="2000" b="1">
                <a:solidFill>
                  <a:schemeClr val="bg1"/>
                </a:solidFill>
                <a:latin typeface="Arial"/>
              </a:rPr>
              <a:t>6</a:t>
            </a:r>
            <a:endParaRPr lang="zh-CN" sz="2000" b="1">
              <a:solidFill>
                <a:schemeClr val="bg1"/>
              </a:solidFill>
              <a:latin typeface="Arial"/>
            </a:endParaRPr>
          </a:p>
        </p:txBody>
      </p:sp>
      <p:sp>
        <p:nvSpPr>
          <p:cNvPr id="53" name="圆角矩形 52"/>
          <p:cNvSpPr/>
          <p:nvPr/>
        </p:nvSpPr>
        <p:spPr>
          <a:xfrm rot="2700000">
            <a:off x="7981140" y="3739719"/>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54" name="文本框 53"/>
          <p:cNvSpPr txBox="1"/>
          <p:nvPr/>
        </p:nvSpPr>
        <p:spPr>
          <a:xfrm>
            <a:off x="8015272" y="3736823"/>
            <a:ext cx="295275" cy="400110"/>
          </a:xfrm>
          <a:prstGeom prst="rect">
            <a:avLst/>
          </a:prstGeom>
          <a:noFill/>
        </p:spPr>
        <p:txBody>
          <a:bodyPr wrap="square">
            <a:spAutoFit/>
          </a:bodyPr>
          <a:lstStyle/>
          <a:p>
            <a:r>
              <a:rPr lang="en-US" sz="2000" b="1">
                <a:solidFill>
                  <a:schemeClr val="bg1"/>
                </a:solidFill>
                <a:latin typeface="Arial"/>
              </a:rPr>
              <a:t>7</a:t>
            </a:r>
            <a:endParaRPr lang="zh-CN" sz="2000" b="1">
              <a:solidFill>
                <a:schemeClr val="bg1"/>
              </a:solidFill>
              <a:latin typeface="Arial"/>
            </a:endParaRPr>
          </a:p>
        </p:txBody>
      </p:sp>
      <p:sp>
        <p:nvSpPr>
          <p:cNvPr id="55" name="圆角矩形 54"/>
          <p:cNvSpPr/>
          <p:nvPr/>
        </p:nvSpPr>
        <p:spPr>
          <a:xfrm rot="2700000">
            <a:off x="7981140" y="4484146"/>
            <a:ext cx="401640" cy="401640"/>
          </a:xfrm>
          <a:prstGeom prst="roundRect">
            <a:avLst/>
          </a:prstGeom>
          <a:solidFill>
            <a:srgbClr val="8A0000"/>
          </a:solidFill>
          <a:ln w="28575">
            <a:solidFill>
              <a:schemeClr val="bg1">
                <a:lumMod val="85000"/>
              </a:schemeClr>
            </a:solidFill>
            <a:prstDash val="solid"/>
            <a:miter/>
          </a:ln>
        </p:spPr>
        <p:txBody>
          <a:bodyPr anchor="ctr"/>
          <a:lstStyle/>
          <a:p>
            <a:pPr algn="ctr"/>
            <a:endParaRPr lang="zh-CN" sz="1600">
              <a:solidFill>
                <a:schemeClr val="accent2"/>
              </a:solidFill>
            </a:endParaRPr>
          </a:p>
        </p:txBody>
      </p:sp>
      <p:sp>
        <p:nvSpPr>
          <p:cNvPr id="56" name="文本框 55"/>
          <p:cNvSpPr txBox="1"/>
          <p:nvPr/>
        </p:nvSpPr>
        <p:spPr>
          <a:xfrm>
            <a:off x="8015272" y="4481250"/>
            <a:ext cx="295275" cy="400110"/>
          </a:xfrm>
          <a:prstGeom prst="rect">
            <a:avLst/>
          </a:prstGeom>
          <a:noFill/>
        </p:spPr>
        <p:txBody>
          <a:bodyPr wrap="square">
            <a:spAutoFit/>
          </a:bodyPr>
          <a:lstStyle/>
          <a:p>
            <a:r>
              <a:rPr lang="en-US" sz="2000" b="1">
                <a:solidFill>
                  <a:schemeClr val="bg1"/>
                </a:solidFill>
                <a:latin typeface="Arial"/>
              </a:rPr>
              <a:t>8</a:t>
            </a:r>
            <a:endParaRPr lang="zh-CN" sz="2000" b="1">
              <a:solidFill>
                <a:schemeClr val="bg1"/>
              </a:solidFill>
              <a:latin typeface="Arial"/>
            </a:endParaRPr>
          </a:p>
        </p:txBody>
      </p:sp>
      <p:pic>
        <p:nvPicPr>
          <p:cNvPr id="57" name="图片 56"/>
          <p:cNvPicPr>
            <a:picLocks noChangeAspect="1"/>
          </p:cNvPicPr>
          <p:nvPr/>
        </p:nvPicPr>
        <p:blipFill rotWithShape="1">
          <a:blip r:embed="rId3"/>
          <a:srcRect l="6223" t="12451" r="30611" b="63912"/>
          <a:stretch/>
        </p:blipFill>
        <p:spPr>
          <a:xfrm>
            <a:off x="9092727" y="323875"/>
            <a:ext cx="2623559" cy="63238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97C92162-42DB-412D-9F0A-436712206FAC}"/>
              </a:ext>
            </a:extLst>
          </p:cNvPr>
          <p:cNvGrpSpPr/>
          <p:nvPr/>
        </p:nvGrpSpPr>
        <p:grpSpPr>
          <a:xfrm>
            <a:off x="0" y="6705904"/>
            <a:ext cx="12192000" cy="150435"/>
            <a:chOff x="0" y="2714172"/>
            <a:chExt cx="3686629" cy="1429658"/>
          </a:xfrm>
        </p:grpSpPr>
        <p:sp>
          <p:nvSpPr>
            <p:cNvPr id="28" name="矩形 27">
              <a:extLst>
                <a:ext uri="{FF2B5EF4-FFF2-40B4-BE49-F238E27FC236}">
                  <a16:creationId xmlns:a16="http://schemas.microsoft.com/office/drawing/2014/main" id="{C4EB6ED8-65AA-4B83-AC7E-109F4746369E}"/>
                </a:ext>
              </a:extLst>
            </p:cNvPr>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FD3A443B-F97B-4290-84DD-47BE09019A93}"/>
                </a:ext>
              </a:extLst>
            </p:cNvPr>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a:extLst>
              <a:ext uri="{FF2B5EF4-FFF2-40B4-BE49-F238E27FC236}">
                <a16:creationId xmlns:a16="http://schemas.microsoft.com/office/drawing/2014/main" id="{851CBE71-909B-4504-97F7-FCFA2D9C3B52}"/>
              </a:ext>
            </a:extLst>
          </p:cNvPr>
          <p:cNvSpPr/>
          <p:nvPr/>
        </p:nvSpPr>
        <p:spPr>
          <a:xfrm>
            <a:off x="4532097" y="428905"/>
            <a:ext cx="2646878"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charset="-122"/>
                <a:ea typeface="微软雅黑" panose="020B0503020204020204" charset="-122"/>
              </a:rPr>
              <a:t>师资团队现状</a:t>
            </a:r>
          </a:p>
        </p:txBody>
      </p:sp>
      <p:sp>
        <p:nvSpPr>
          <p:cNvPr id="36" name="Freeform 23">
            <a:extLst>
              <a:ext uri="{FF2B5EF4-FFF2-40B4-BE49-F238E27FC236}">
                <a16:creationId xmlns:a16="http://schemas.microsoft.com/office/drawing/2014/main" id="{C5EBCB2F-90D5-42E8-978C-0C264F865202}"/>
              </a:ext>
            </a:extLst>
          </p:cNvPr>
          <p:cNvSpPr/>
          <p:nvPr/>
        </p:nvSpPr>
        <p:spPr bwMode="auto">
          <a:xfrm>
            <a:off x="4222868" y="3073996"/>
            <a:ext cx="2682140" cy="1334711"/>
          </a:xfrm>
          <a:custGeom>
            <a:avLst/>
            <a:gdLst>
              <a:gd name="T0" fmla="*/ 14 w 187"/>
              <a:gd name="T1" fmla="*/ 0 h 188"/>
              <a:gd name="T2" fmla="*/ 173 w 187"/>
              <a:gd name="T3" fmla="*/ 0 h 188"/>
              <a:gd name="T4" fmla="*/ 187 w 187"/>
              <a:gd name="T5" fmla="*/ 14 h 188"/>
              <a:gd name="T6" fmla="*/ 187 w 187"/>
              <a:gd name="T7" fmla="*/ 174 h 188"/>
              <a:gd name="T8" fmla="*/ 173 w 187"/>
              <a:gd name="T9" fmla="*/ 188 h 188"/>
              <a:gd name="T10" fmla="*/ 14 w 187"/>
              <a:gd name="T11" fmla="*/ 188 h 188"/>
              <a:gd name="T12" fmla="*/ 0 w 187"/>
              <a:gd name="T13" fmla="*/ 174 h 188"/>
              <a:gd name="T14" fmla="*/ 0 w 187"/>
              <a:gd name="T15" fmla="*/ 14 h 188"/>
              <a:gd name="T16" fmla="*/ 14 w 187"/>
              <a:gd name="T1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188">
                <a:moveTo>
                  <a:pt x="14" y="0"/>
                </a:moveTo>
                <a:cubicBezTo>
                  <a:pt x="173" y="0"/>
                  <a:pt x="173" y="0"/>
                  <a:pt x="173" y="0"/>
                </a:cubicBezTo>
                <a:cubicBezTo>
                  <a:pt x="181" y="0"/>
                  <a:pt x="187" y="6"/>
                  <a:pt x="187" y="14"/>
                </a:cubicBezTo>
                <a:cubicBezTo>
                  <a:pt x="187" y="174"/>
                  <a:pt x="187" y="174"/>
                  <a:pt x="187" y="174"/>
                </a:cubicBezTo>
                <a:cubicBezTo>
                  <a:pt x="187" y="181"/>
                  <a:pt x="181" y="188"/>
                  <a:pt x="173" y="188"/>
                </a:cubicBezTo>
                <a:cubicBezTo>
                  <a:pt x="14" y="188"/>
                  <a:pt x="14" y="188"/>
                  <a:pt x="14" y="188"/>
                </a:cubicBezTo>
                <a:cubicBezTo>
                  <a:pt x="6" y="188"/>
                  <a:pt x="0" y="181"/>
                  <a:pt x="0" y="174"/>
                </a:cubicBezTo>
                <a:cubicBezTo>
                  <a:pt x="0" y="14"/>
                  <a:pt x="0" y="14"/>
                  <a:pt x="0" y="14"/>
                </a:cubicBezTo>
                <a:cubicBezTo>
                  <a:pt x="0" y="6"/>
                  <a:pt x="6" y="0"/>
                  <a:pt x="14" y="0"/>
                </a:cubicBezTo>
                <a:close/>
              </a:path>
            </a:pathLst>
          </a:custGeom>
          <a:solidFill>
            <a:srgbClr val="960000"/>
          </a:solidFill>
          <a:ln>
            <a:noFill/>
          </a:ln>
        </p:spPr>
        <p:txBody>
          <a:bodyPr vert="horz" wrap="square" lIns="83993" tIns="41997" rIns="83993" bIns="41997" numCol="1" anchor="ctr" anchorCtr="0" compatLnSpc="1"/>
          <a:lstStyle/>
          <a:p>
            <a:pPr algn="ctr">
              <a:defRPr/>
            </a:pPr>
            <a:r>
              <a:rPr lang="en-US" altLang="zh-CN" sz="2800" b="1" dirty="0">
                <a:solidFill>
                  <a:schemeClr val="bg1"/>
                </a:solidFill>
                <a:latin typeface="微软雅黑" panose="020B0503020204020204" charset="-122"/>
                <a:ea typeface="微软雅黑" panose="020B0503020204020204" charset="-122"/>
              </a:rPr>
              <a:t>214</a:t>
            </a:r>
            <a:r>
              <a:rPr lang="zh-CN" altLang="en-US" sz="2800" b="1" dirty="0">
                <a:solidFill>
                  <a:schemeClr val="bg1"/>
                </a:solidFill>
                <a:latin typeface="微软雅黑" panose="020B0503020204020204" charset="-122"/>
                <a:ea typeface="微软雅黑" panose="020B0503020204020204" charset="-122"/>
              </a:rPr>
              <a:t>名教师</a:t>
            </a:r>
            <a:endParaRPr lang="en-US" altLang="zh-CN" sz="2800" b="1" dirty="0">
              <a:solidFill>
                <a:schemeClr val="bg1"/>
              </a:solidFill>
              <a:latin typeface="微软雅黑" panose="020B0503020204020204" charset="-122"/>
              <a:ea typeface="微软雅黑" panose="020B0503020204020204" charset="-122"/>
            </a:endParaRPr>
          </a:p>
          <a:p>
            <a:pPr algn="ctr">
              <a:lnSpc>
                <a:spcPct val="150000"/>
              </a:lnSpc>
              <a:defRPr/>
            </a:pPr>
            <a:r>
              <a:rPr lang="zh-CN" altLang="en-US" sz="1200" b="1" dirty="0">
                <a:solidFill>
                  <a:schemeClr val="bg1"/>
                </a:solidFill>
                <a:latin typeface="微软雅黑" panose="020B0503020204020204" charset="-122"/>
                <a:ea typeface="微软雅黑" panose="020B0503020204020204" charset="-122"/>
              </a:rPr>
              <a:t>拥有博士学位的教师</a:t>
            </a:r>
            <a:r>
              <a:rPr lang="en-US" altLang="zh-CN" sz="1200" b="1" dirty="0">
                <a:solidFill>
                  <a:schemeClr val="bg1"/>
                </a:solidFill>
                <a:latin typeface="微软雅黑" panose="020B0503020204020204" charset="-122"/>
                <a:ea typeface="微软雅黑" panose="020B0503020204020204" charset="-122"/>
              </a:rPr>
              <a:t>182</a:t>
            </a:r>
            <a:r>
              <a:rPr lang="zh-CN" altLang="en-US" sz="1200" b="1" dirty="0">
                <a:solidFill>
                  <a:schemeClr val="bg1"/>
                </a:solidFill>
                <a:latin typeface="微软雅黑" panose="020B0503020204020204" charset="-122"/>
                <a:ea typeface="微软雅黑" panose="020B0503020204020204" charset="-122"/>
              </a:rPr>
              <a:t>名（ </a:t>
            </a:r>
            <a:r>
              <a:rPr lang="en-US" altLang="zh-CN" sz="1200" b="1" dirty="0">
                <a:solidFill>
                  <a:schemeClr val="bg1"/>
                </a:solidFill>
                <a:latin typeface="微软雅黑" panose="020B0503020204020204" charset="-122"/>
                <a:ea typeface="微软雅黑" panose="020B0503020204020204" charset="-122"/>
              </a:rPr>
              <a:t>85% </a:t>
            </a:r>
            <a:r>
              <a:rPr lang="zh-CN" altLang="en-US" sz="1200" b="1" dirty="0">
                <a:solidFill>
                  <a:schemeClr val="bg1"/>
                </a:solidFill>
                <a:latin typeface="微软雅黑" panose="020B0503020204020204" charset="-122"/>
                <a:ea typeface="微软雅黑" panose="020B0503020204020204" charset="-122"/>
              </a:rPr>
              <a:t>）</a:t>
            </a:r>
          </a:p>
          <a:p>
            <a:pPr algn="ctr">
              <a:lnSpc>
                <a:spcPct val="150000"/>
              </a:lnSpc>
              <a:defRPr/>
            </a:pPr>
            <a:r>
              <a:rPr lang="zh-CN" altLang="en-US" sz="1200" b="1" dirty="0">
                <a:solidFill>
                  <a:schemeClr val="bg1"/>
                </a:solidFill>
                <a:latin typeface="微软雅黑" panose="020B0503020204020204" charset="-122"/>
                <a:ea typeface="微软雅黑" panose="020B0503020204020204" charset="-122"/>
              </a:rPr>
              <a:t>具有长期海外经历</a:t>
            </a:r>
            <a:r>
              <a:rPr lang="en-US" altLang="zh-CN" sz="1200" b="1" dirty="0">
                <a:solidFill>
                  <a:schemeClr val="bg1"/>
                </a:solidFill>
                <a:latin typeface="微软雅黑" panose="020B0503020204020204" charset="-122"/>
                <a:ea typeface="微软雅黑" panose="020B0503020204020204" charset="-122"/>
              </a:rPr>
              <a:t>189</a:t>
            </a:r>
            <a:r>
              <a:rPr lang="zh-CN" altLang="en-US" sz="1200" b="1" dirty="0">
                <a:solidFill>
                  <a:schemeClr val="bg1"/>
                </a:solidFill>
                <a:latin typeface="微软雅黑" panose="020B0503020204020204" charset="-122"/>
                <a:ea typeface="微软雅黑" panose="020B0503020204020204" charset="-122"/>
              </a:rPr>
              <a:t>人（ </a:t>
            </a:r>
            <a:r>
              <a:rPr lang="en-US" altLang="zh-CN" sz="1200" b="1" dirty="0">
                <a:solidFill>
                  <a:schemeClr val="bg1"/>
                </a:solidFill>
                <a:latin typeface="微软雅黑" panose="020B0503020204020204" charset="-122"/>
                <a:ea typeface="微软雅黑" panose="020B0503020204020204" charset="-122"/>
              </a:rPr>
              <a:t>88%</a:t>
            </a:r>
            <a:r>
              <a:rPr lang="zh-CN" altLang="en-US" sz="1200" b="1" dirty="0">
                <a:solidFill>
                  <a:schemeClr val="bg1"/>
                </a:solidFill>
                <a:latin typeface="微软雅黑" panose="020B0503020204020204" charset="-122"/>
                <a:ea typeface="微软雅黑" panose="020B0503020204020204" charset="-122"/>
              </a:rPr>
              <a:t>）</a:t>
            </a:r>
          </a:p>
        </p:txBody>
      </p:sp>
      <p:sp>
        <p:nvSpPr>
          <p:cNvPr id="38" name="Freeform 24">
            <a:extLst>
              <a:ext uri="{FF2B5EF4-FFF2-40B4-BE49-F238E27FC236}">
                <a16:creationId xmlns:a16="http://schemas.microsoft.com/office/drawing/2014/main" id="{D5A2CF03-0635-417A-8F59-3BF07ADA6051}"/>
              </a:ext>
            </a:extLst>
          </p:cNvPr>
          <p:cNvSpPr/>
          <p:nvPr/>
        </p:nvSpPr>
        <p:spPr bwMode="auto">
          <a:xfrm>
            <a:off x="7969225" y="1438822"/>
            <a:ext cx="1385397"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b="1" dirty="0">
                <a:solidFill>
                  <a:schemeClr val="bg1"/>
                </a:solidFill>
                <a:latin typeface="微软雅黑" panose="020B0503020204020204" charset="-122"/>
                <a:ea typeface="微软雅黑" panose="020B0503020204020204" charset="-122"/>
              </a:rPr>
              <a:t>长聘副教授</a:t>
            </a:r>
            <a:endParaRPr lang="en-US" altLang="zh-CN"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b="1" dirty="0">
                <a:solidFill>
                  <a:schemeClr val="bg1"/>
                </a:solidFill>
                <a:latin typeface="微软雅黑" panose="020B0503020204020204" charset="-122"/>
                <a:ea typeface="微软雅黑" panose="020B0503020204020204" charset="-122"/>
              </a:rPr>
              <a:t>16</a:t>
            </a:r>
            <a:r>
              <a:rPr lang="zh-CN" altLang="en-US" b="1" dirty="0">
                <a:solidFill>
                  <a:schemeClr val="bg1"/>
                </a:solidFill>
                <a:latin typeface="微软雅黑" panose="020B0503020204020204" charset="-122"/>
                <a:ea typeface="微软雅黑" panose="020B0503020204020204" charset="-122"/>
              </a:rPr>
              <a:t>名</a:t>
            </a:r>
          </a:p>
        </p:txBody>
      </p:sp>
      <p:sp>
        <p:nvSpPr>
          <p:cNvPr id="39" name="Freeform 25">
            <a:extLst>
              <a:ext uri="{FF2B5EF4-FFF2-40B4-BE49-F238E27FC236}">
                <a16:creationId xmlns:a16="http://schemas.microsoft.com/office/drawing/2014/main" id="{8121B74A-ABB5-4B7C-BA41-585AAE4DCF8B}"/>
              </a:ext>
            </a:extLst>
          </p:cNvPr>
          <p:cNvSpPr/>
          <p:nvPr/>
        </p:nvSpPr>
        <p:spPr bwMode="auto">
          <a:xfrm>
            <a:off x="1494345" y="1967678"/>
            <a:ext cx="974547" cy="916987"/>
          </a:xfrm>
          <a:custGeom>
            <a:avLst/>
            <a:gdLst>
              <a:gd name="T0" fmla="*/ 10 w 138"/>
              <a:gd name="T1" fmla="*/ 0 h 138"/>
              <a:gd name="T2" fmla="*/ 128 w 138"/>
              <a:gd name="T3" fmla="*/ 0 h 138"/>
              <a:gd name="T4" fmla="*/ 138 w 138"/>
              <a:gd name="T5" fmla="*/ 10 h 138"/>
              <a:gd name="T6" fmla="*/ 138 w 138"/>
              <a:gd name="T7" fmla="*/ 128 h 138"/>
              <a:gd name="T8" fmla="*/ 128 w 138"/>
              <a:gd name="T9" fmla="*/ 138 h 138"/>
              <a:gd name="T10" fmla="*/ 10 w 138"/>
              <a:gd name="T11" fmla="*/ 138 h 138"/>
              <a:gd name="T12" fmla="*/ 0 w 138"/>
              <a:gd name="T13" fmla="*/ 128 h 138"/>
              <a:gd name="T14" fmla="*/ 0 w 138"/>
              <a:gd name="T15" fmla="*/ 10 h 138"/>
              <a:gd name="T16" fmla="*/ 10 w 13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38">
                <a:moveTo>
                  <a:pt x="10" y="0"/>
                </a:moveTo>
                <a:cubicBezTo>
                  <a:pt x="128" y="0"/>
                  <a:pt x="128" y="0"/>
                  <a:pt x="128" y="0"/>
                </a:cubicBezTo>
                <a:cubicBezTo>
                  <a:pt x="133" y="0"/>
                  <a:pt x="138" y="5"/>
                  <a:pt x="138" y="10"/>
                </a:cubicBezTo>
                <a:cubicBezTo>
                  <a:pt x="138" y="128"/>
                  <a:pt x="138" y="128"/>
                  <a:pt x="138" y="128"/>
                </a:cubicBezTo>
                <a:cubicBezTo>
                  <a:pt x="138" y="133"/>
                  <a:pt x="133" y="138"/>
                  <a:pt x="128" y="138"/>
                </a:cubicBezTo>
                <a:cubicBezTo>
                  <a:pt x="10" y="138"/>
                  <a:pt x="10" y="138"/>
                  <a:pt x="10" y="138"/>
                </a:cubicBezTo>
                <a:cubicBezTo>
                  <a:pt x="5" y="138"/>
                  <a:pt x="0" y="133"/>
                  <a:pt x="0" y="128"/>
                </a:cubicBezTo>
                <a:cubicBezTo>
                  <a:pt x="0" y="10"/>
                  <a:pt x="0" y="10"/>
                  <a:pt x="0" y="10"/>
                </a:cubicBezTo>
                <a:cubicBezTo>
                  <a:pt x="0" y="5"/>
                  <a:pt x="5" y="0"/>
                  <a:pt x="10"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sz="2000" b="1" dirty="0">
                <a:solidFill>
                  <a:schemeClr val="bg1"/>
                </a:solidFill>
                <a:latin typeface="微软雅黑" panose="020B0503020204020204" charset="-122"/>
                <a:ea typeface="微软雅黑" panose="020B0503020204020204" charset="-122"/>
              </a:rPr>
              <a:t>教授</a:t>
            </a:r>
            <a:r>
              <a:rPr lang="en-US" altLang="zh-CN" sz="2000" b="1" dirty="0">
                <a:solidFill>
                  <a:schemeClr val="bg1"/>
                </a:solidFill>
                <a:latin typeface="微软雅黑" panose="020B0503020204020204" charset="-122"/>
                <a:ea typeface="微软雅黑" panose="020B0503020204020204" charset="-122"/>
              </a:rPr>
              <a:t>47</a:t>
            </a:r>
            <a:r>
              <a:rPr lang="zh-CN" altLang="en-US" sz="2000" b="1" dirty="0">
                <a:solidFill>
                  <a:schemeClr val="bg1"/>
                </a:solidFill>
                <a:latin typeface="微软雅黑" panose="020B0503020204020204" charset="-122"/>
                <a:ea typeface="微软雅黑" panose="020B0503020204020204" charset="-122"/>
              </a:rPr>
              <a:t>名</a:t>
            </a:r>
          </a:p>
        </p:txBody>
      </p:sp>
      <p:sp>
        <p:nvSpPr>
          <p:cNvPr id="43" name="Freeform 26">
            <a:extLst>
              <a:ext uri="{FF2B5EF4-FFF2-40B4-BE49-F238E27FC236}">
                <a16:creationId xmlns:a16="http://schemas.microsoft.com/office/drawing/2014/main" id="{78F1D082-F785-4473-A74B-E0B97B5BD98E}"/>
              </a:ext>
            </a:extLst>
          </p:cNvPr>
          <p:cNvSpPr/>
          <p:nvPr/>
        </p:nvSpPr>
        <p:spPr bwMode="auto">
          <a:xfrm>
            <a:off x="8907090" y="4076937"/>
            <a:ext cx="1984561" cy="855742"/>
          </a:xfrm>
          <a:custGeom>
            <a:avLst/>
            <a:gdLst>
              <a:gd name="T0" fmla="*/ 5 w 69"/>
              <a:gd name="T1" fmla="*/ 0 h 69"/>
              <a:gd name="T2" fmla="*/ 64 w 69"/>
              <a:gd name="T3" fmla="*/ 0 h 69"/>
              <a:gd name="T4" fmla="*/ 69 w 69"/>
              <a:gd name="T5" fmla="*/ 5 h 69"/>
              <a:gd name="T6" fmla="*/ 69 w 69"/>
              <a:gd name="T7" fmla="*/ 63 h 69"/>
              <a:gd name="T8" fmla="*/ 64 w 69"/>
              <a:gd name="T9" fmla="*/ 69 h 69"/>
              <a:gd name="T10" fmla="*/ 5 w 69"/>
              <a:gd name="T11" fmla="*/ 69 h 69"/>
              <a:gd name="T12" fmla="*/ 0 w 69"/>
              <a:gd name="T13" fmla="*/ 63 h 69"/>
              <a:gd name="T14" fmla="*/ 0 w 69"/>
              <a:gd name="T15" fmla="*/ 5 h 69"/>
              <a:gd name="T16" fmla="*/ 5 w 69"/>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69">
                <a:moveTo>
                  <a:pt x="5" y="0"/>
                </a:moveTo>
                <a:cubicBezTo>
                  <a:pt x="64" y="0"/>
                  <a:pt x="64" y="0"/>
                  <a:pt x="64" y="0"/>
                </a:cubicBezTo>
                <a:cubicBezTo>
                  <a:pt x="66" y="0"/>
                  <a:pt x="69" y="2"/>
                  <a:pt x="69" y="5"/>
                </a:cubicBezTo>
                <a:cubicBezTo>
                  <a:pt x="69" y="63"/>
                  <a:pt x="69" y="63"/>
                  <a:pt x="69" y="63"/>
                </a:cubicBezTo>
                <a:cubicBezTo>
                  <a:pt x="69" y="66"/>
                  <a:pt x="66" y="69"/>
                  <a:pt x="64" y="69"/>
                </a:cubicBezTo>
                <a:cubicBezTo>
                  <a:pt x="5" y="69"/>
                  <a:pt x="5" y="69"/>
                  <a:pt x="5" y="69"/>
                </a:cubicBezTo>
                <a:cubicBezTo>
                  <a:pt x="2" y="69"/>
                  <a:pt x="0" y="66"/>
                  <a:pt x="0" y="63"/>
                </a:cubicBezTo>
                <a:cubicBezTo>
                  <a:pt x="0" y="5"/>
                  <a:pt x="0" y="5"/>
                  <a:pt x="0" y="5"/>
                </a:cubicBezTo>
                <a:cubicBezTo>
                  <a:pt x="0" y="2"/>
                  <a:pt x="2" y="0"/>
                  <a:pt x="5"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sz="2000" b="1" dirty="0">
                <a:solidFill>
                  <a:schemeClr val="bg1"/>
                </a:solidFill>
                <a:latin typeface="微软雅黑" panose="020B0503020204020204" charset="-122"/>
                <a:ea typeface="微软雅黑" panose="020B0503020204020204" charset="-122"/>
              </a:rPr>
              <a:t>助理教授</a:t>
            </a:r>
            <a:r>
              <a:rPr lang="en-US" altLang="zh-CN" sz="2000" b="1" dirty="0">
                <a:solidFill>
                  <a:schemeClr val="bg1"/>
                </a:solidFill>
                <a:latin typeface="微软雅黑" panose="020B0503020204020204" charset="-122"/>
                <a:ea typeface="微软雅黑" panose="020B0503020204020204" charset="-122"/>
              </a:rPr>
              <a:t>35</a:t>
            </a:r>
            <a:r>
              <a:rPr lang="zh-CN" altLang="en-US" sz="2000" b="1" dirty="0">
                <a:solidFill>
                  <a:schemeClr val="bg1"/>
                </a:solidFill>
                <a:latin typeface="微软雅黑" panose="020B0503020204020204" charset="-122"/>
                <a:ea typeface="微软雅黑" panose="020B0503020204020204" charset="-122"/>
              </a:rPr>
              <a:t>名</a:t>
            </a:r>
          </a:p>
        </p:txBody>
      </p:sp>
      <p:cxnSp>
        <p:nvCxnSpPr>
          <p:cNvPr id="44" name="肘形连接符 42">
            <a:extLst>
              <a:ext uri="{FF2B5EF4-FFF2-40B4-BE49-F238E27FC236}">
                <a16:creationId xmlns:a16="http://schemas.microsoft.com/office/drawing/2014/main" id="{78A531A4-1E47-4531-B4A8-6467D7DA8330}"/>
              </a:ext>
            </a:extLst>
          </p:cNvPr>
          <p:cNvCxnSpPr>
            <a:stCxn id="36" idx="3"/>
          </p:cNvCxnSpPr>
          <p:nvPr/>
        </p:nvCxnSpPr>
        <p:spPr>
          <a:xfrm>
            <a:off x="6905008" y="4309314"/>
            <a:ext cx="1928274" cy="195494"/>
          </a:xfrm>
          <a:prstGeom prst="bentConnector3">
            <a:avLst>
              <a:gd name="adj1" fmla="val 50000"/>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sp>
        <p:nvSpPr>
          <p:cNvPr id="57" name="Freeform 24">
            <a:extLst>
              <a:ext uri="{FF2B5EF4-FFF2-40B4-BE49-F238E27FC236}">
                <a16:creationId xmlns:a16="http://schemas.microsoft.com/office/drawing/2014/main" id="{B98286DD-383D-494E-A6DB-842E4B2E866C}"/>
              </a:ext>
            </a:extLst>
          </p:cNvPr>
          <p:cNvSpPr/>
          <p:nvPr/>
        </p:nvSpPr>
        <p:spPr bwMode="auto">
          <a:xfrm>
            <a:off x="4423670" y="5078260"/>
            <a:ext cx="1616070"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sz="2000" b="1" dirty="0">
                <a:solidFill>
                  <a:schemeClr val="bg1"/>
                </a:solidFill>
                <a:latin typeface="微软雅黑" panose="020B0503020204020204" charset="-122"/>
                <a:ea typeface="微软雅黑" panose="020B0503020204020204" charset="-122"/>
              </a:rPr>
              <a:t>讲师</a:t>
            </a:r>
            <a:endParaRPr lang="en-US" altLang="zh-CN" sz="2000"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sz="2000" b="1" dirty="0">
                <a:solidFill>
                  <a:schemeClr val="bg1"/>
                </a:solidFill>
                <a:latin typeface="微软雅黑" panose="020B0503020204020204" charset="-122"/>
                <a:ea typeface="微软雅黑" panose="020B0503020204020204" charset="-122"/>
              </a:rPr>
              <a:t>34</a:t>
            </a:r>
            <a:r>
              <a:rPr lang="zh-CN" altLang="en-US" sz="2000" b="1" dirty="0">
                <a:solidFill>
                  <a:schemeClr val="bg1"/>
                </a:solidFill>
                <a:latin typeface="微软雅黑" panose="020B0503020204020204" charset="-122"/>
                <a:ea typeface="微软雅黑" panose="020B0503020204020204" charset="-122"/>
              </a:rPr>
              <a:t>名</a:t>
            </a:r>
          </a:p>
        </p:txBody>
      </p:sp>
      <p:cxnSp>
        <p:nvCxnSpPr>
          <p:cNvPr id="58" name="肘形连接符 23">
            <a:extLst>
              <a:ext uri="{FF2B5EF4-FFF2-40B4-BE49-F238E27FC236}">
                <a16:creationId xmlns:a16="http://schemas.microsoft.com/office/drawing/2014/main" id="{4364955C-A4DB-49CA-B8FA-AB948328B8B5}"/>
              </a:ext>
            </a:extLst>
          </p:cNvPr>
          <p:cNvCxnSpPr/>
          <p:nvPr/>
        </p:nvCxnSpPr>
        <p:spPr>
          <a:xfrm rot="10800000">
            <a:off x="1981619" y="2884666"/>
            <a:ext cx="2183651" cy="845161"/>
          </a:xfrm>
          <a:prstGeom prst="bentConnector3">
            <a:avLst>
              <a:gd name="adj1" fmla="val 99869"/>
            </a:avLst>
          </a:prstGeom>
          <a:ln w="28575" cap="flat" cmpd="sng" algn="ctr">
            <a:solidFill>
              <a:schemeClr val="bg1">
                <a:lumMod val="5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TextBox 21">
            <a:extLst>
              <a:ext uri="{FF2B5EF4-FFF2-40B4-BE49-F238E27FC236}">
                <a16:creationId xmlns:a16="http://schemas.microsoft.com/office/drawing/2014/main" id="{33C939D6-8702-46A8-8B45-CF895F4CC0AC}"/>
              </a:ext>
            </a:extLst>
          </p:cNvPr>
          <p:cNvSpPr txBox="1">
            <a:spLocks noChangeArrowheads="1"/>
          </p:cNvSpPr>
          <p:nvPr/>
        </p:nvSpPr>
        <p:spPr bwMode="auto">
          <a:xfrm>
            <a:off x="2493420" y="1703845"/>
            <a:ext cx="344144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12700"/>
          </a:bodyPr>
          <a:lstStyle>
            <a:lvl1pPr marL="285750" indent="-2857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l"/>
              <a:defRPr/>
            </a:pPr>
            <a:r>
              <a:rPr lang="en-US" altLang="zh-CN" sz="1600" b="1" dirty="0">
                <a:solidFill>
                  <a:srgbClr val="8A0000"/>
                </a:solidFill>
                <a:latin typeface="微软雅黑" panose="020B0503020204020204" charset="-122"/>
                <a:ea typeface="微软雅黑" panose="020B0503020204020204" charset="-122"/>
              </a:rPr>
              <a:t>1</a:t>
            </a:r>
            <a:r>
              <a:rPr lang="zh-CN" altLang="en-US" sz="1600" b="1" dirty="0">
                <a:solidFill>
                  <a:srgbClr val="8A0000"/>
                </a:solidFill>
                <a:latin typeface="微软雅黑" panose="020B0503020204020204" charset="-122"/>
                <a:ea typeface="微软雅黑" panose="020B0503020204020204" charset="-122"/>
              </a:rPr>
              <a:t>名博雅荣休教授</a:t>
            </a:r>
            <a:endParaRPr lang="en-US" altLang="zh-CN" sz="1600" b="1" dirty="0">
              <a:solidFill>
                <a:srgbClr val="8A0000"/>
              </a:solidFill>
              <a:latin typeface="微软雅黑" panose="020B0503020204020204" charset="-122"/>
              <a:ea typeface="微软雅黑" panose="020B0503020204020204" charset="-122"/>
            </a:endParaRPr>
          </a:p>
          <a:p>
            <a:pPr>
              <a:buFont typeface="Wingdings" panose="05000000000000000000" pitchFamily="2" charset="2"/>
              <a:buChar char="l"/>
              <a:defRPr/>
            </a:pPr>
            <a:r>
              <a:rPr lang="en-US" altLang="zh-CN" sz="1600" b="1" dirty="0">
                <a:solidFill>
                  <a:srgbClr val="8A0000"/>
                </a:solidFill>
                <a:latin typeface="微软雅黑" panose="020B0503020204020204" charset="-122"/>
                <a:ea typeface="微软雅黑" panose="020B0503020204020204" charset="-122"/>
              </a:rPr>
              <a:t>2</a:t>
            </a:r>
            <a:r>
              <a:rPr lang="zh-CN" altLang="en-US" sz="1600" b="1" dirty="0">
                <a:solidFill>
                  <a:srgbClr val="8A0000"/>
                </a:solidFill>
                <a:latin typeface="微软雅黑" panose="020B0503020204020204" charset="-122"/>
                <a:ea typeface="微软雅黑" panose="020B0503020204020204" charset="-122"/>
              </a:rPr>
              <a:t>名长江学者特聘教授</a:t>
            </a:r>
            <a:endParaRPr lang="zh-CN" altLang="zh-CN" sz="1600" b="1" dirty="0">
              <a:solidFill>
                <a:srgbClr val="8A0000"/>
              </a:solidFill>
              <a:latin typeface="微软雅黑" panose="020B0503020204020204" charset="-122"/>
              <a:ea typeface="微软雅黑" panose="020B0503020204020204" charset="-122"/>
            </a:endParaRPr>
          </a:p>
          <a:p>
            <a:pPr>
              <a:buFont typeface="Wingdings" panose="05000000000000000000" pitchFamily="2" charset="2"/>
              <a:buChar char="l"/>
              <a:defRPr/>
            </a:pPr>
            <a:r>
              <a:rPr lang="en-US" altLang="zh-CN" sz="1600" b="1" dirty="0">
                <a:solidFill>
                  <a:srgbClr val="8A0000"/>
                </a:solidFill>
                <a:latin typeface="微软雅黑" panose="020B0503020204020204" charset="-122"/>
                <a:ea typeface="微软雅黑" panose="020B0503020204020204" charset="-122"/>
              </a:rPr>
              <a:t>2</a:t>
            </a:r>
            <a:r>
              <a:rPr lang="zh-CN" altLang="en-US" sz="1600" b="1" dirty="0">
                <a:solidFill>
                  <a:srgbClr val="8A0000"/>
                </a:solidFill>
                <a:latin typeface="微软雅黑" panose="020B0503020204020204" charset="-122"/>
                <a:ea typeface="微软雅黑" panose="020B0503020204020204" charset="-122"/>
              </a:rPr>
              <a:t>名博雅讲席教授</a:t>
            </a:r>
            <a:endParaRPr lang="en-US" altLang="zh-CN" sz="1600" b="1" dirty="0">
              <a:solidFill>
                <a:srgbClr val="8A0000"/>
              </a:solidFill>
              <a:latin typeface="微软雅黑" panose="020B0503020204020204" charset="-122"/>
              <a:ea typeface="微软雅黑" panose="020B0503020204020204" charset="-122"/>
            </a:endParaRPr>
          </a:p>
          <a:p>
            <a:pPr>
              <a:buFont typeface="Wingdings" panose="05000000000000000000" pitchFamily="2" charset="2"/>
              <a:buChar char="l"/>
              <a:defRPr/>
            </a:pPr>
            <a:r>
              <a:rPr lang="en-US" altLang="zh-CN" sz="1600" b="1" dirty="0">
                <a:solidFill>
                  <a:srgbClr val="8A0000"/>
                </a:solidFill>
                <a:latin typeface="微软雅黑" panose="020B0503020204020204" charset="-122"/>
                <a:ea typeface="微软雅黑" panose="020B0503020204020204" charset="-122"/>
              </a:rPr>
              <a:t>2</a:t>
            </a:r>
            <a:r>
              <a:rPr lang="zh-CN" altLang="en-US" sz="1600" b="1" dirty="0">
                <a:solidFill>
                  <a:srgbClr val="8A0000"/>
                </a:solidFill>
                <a:latin typeface="微软雅黑" panose="020B0503020204020204" charset="-122"/>
                <a:ea typeface="微软雅黑" panose="020B0503020204020204" charset="-122"/>
              </a:rPr>
              <a:t>名博雅特聘教授</a:t>
            </a:r>
            <a:endParaRPr lang="en-US" altLang="zh-CN" sz="1600" b="1" dirty="0">
              <a:solidFill>
                <a:srgbClr val="8A0000"/>
              </a:solidFill>
              <a:latin typeface="微软雅黑" panose="020B0503020204020204" charset="-122"/>
              <a:ea typeface="微软雅黑" panose="020B0503020204020204" charset="-122"/>
            </a:endParaRPr>
          </a:p>
        </p:txBody>
      </p:sp>
      <p:cxnSp>
        <p:nvCxnSpPr>
          <p:cNvPr id="60" name="肘形连接符 59">
            <a:extLst>
              <a:ext uri="{FF2B5EF4-FFF2-40B4-BE49-F238E27FC236}">
                <a16:creationId xmlns:a16="http://schemas.microsoft.com/office/drawing/2014/main" id="{87DE813C-C8EB-4781-992B-F033DA92150C}"/>
              </a:ext>
            </a:extLst>
          </p:cNvPr>
          <p:cNvCxnSpPr/>
          <p:nvPr/>
        </p:nvCxnSpPr>
        <p:spPr>
          <a:xfrm flipV="1">
            <a:off x="6905008" y="2303470"/>
            <a:ext cx="939315" cy="917832"/>
          </a:xfrm>
          <a:prstGeom prst="bentConnector3">
            <a:avLst>
              <a:gd name="adj1" fmla="val 50000"/>
            </a:avLst>
          </a:prstGeom>
          <a:ln w="28575" cap="flat" cmpd="sng" algn="ctr">
            <a:solidFill>
              <a:schemeClr val="bg1">
                <a:lumMod val="50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61" name="肘形连接符 70">
            <a:extLst>
              <a:ext uri="{FF2B5EF4-FFF2-40B4-BE49-F238E27FC236}">
                <a16:creationId xmlns:a16="http://schemas.microsoft.com/office/drawing/2014/main" id="{7B9DACDE-CBF2-4AE0-9DCB-4C103505F469}"/>
              </a:ext>
            </a:extLst>
          </p:cNvPr>
          <p:cNvCxnSpPr/>
          <p:nvPr/>
        </p:nvCxnSpPr>
        <p:spPr>
          <a:xfrm rot="16200000" flipH="1">
            <a:off x="5379909" y="4591089"/>
            <a:ext cx="708087" cy="340029"/>
          </a:xfrm>
          <a:prstGeom prst="bentConnector3">
            <a:avLst>
              <a:gd name="adj1" fmla="val 50000"/>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pic>
        <p:nvPicPr>
          <p:cNvPr id="62" name="图片 61">
            <a:extLst>
              <a:ext uri="{FF2B5EF4-FFF2-40B4-BE49-F238E27FC236}">
                <a16:creationId xmlns:a16="http://schemas.microsoft.com/office/drawing/2014/main" id="{33455C2E-60BE-44E3-AA1F-A95D5BEECD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64" name="组合 63">
            <a:extLst>
              <a:ext uri="{FF2B5EF4-FFF2-40B4-BE49-F238E27FC236}">
                <a16:creationId xmlns:a16="http://schemas.microsoft.com/office/drawing/2014/main" id="{1B4A6DA0-BEFD-4D64-A56C-864B9C487726}"/>
              </a:ext>
            </a:extLst>
          </p:cNvPr>
          <p:cNvGrpSpPr/>
          <p:nvPr/>
        </p:nvGrpSpPr>
        <p:grpSpPr>
          <a:xfrm>
            <a:off x="1" y="0"/>
            <a:ext cx="1388224" cy="1046128"/>
            <a:chOff x="0" y="0"/>
            <a:chExt cx="6897954" cy="4536440"/>
          </a:xfrm>
        </p:grpSpPr>
        <p:sp>
          <p:nvSpPr>
            <p:cNvPr id="68" name="直角三角形 67">
              <a:extLst>
                <a:ext uri="{FF2B5EF4-FFF2-40B4-BE49-F238E27FC236}">
                  <a16:creationId xmlns:a16="http://schemas.microsoft.com/office/drawing/2014/main" id="{6B4F54FE-FDE3-4D1D-A21D-4AC5FB0239B0}"/>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直角三角形 68">
              <a:extLst>
                <a:ext uri="{FF2B5EF4-FFF2-40B4-BE49-F238E27FC236}">
                  <a16:creationId xmlns:a16="http://schemas.microsoft.com/office/drawing/2014/main" id="{920CB105-7A22-4DFF-A14E-590217E4D423}"/>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直角三角形 69">
              <a:extLst>
                <a:ext uri="{FF2B5EF4-FFF2-40B4-BE49-F238E27FC236}">
                  <a16:creationId xmlns:a16="http://schemas.microsoft.com/office/drawing/2014/main" id="{3C248AD7-3784-4436-BC42-B4F90E5F25C9}"/>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Freeform 24">
            <a:extLst>
              <a:ext uri="{FF2B5EF4-FFF2-40B4-BE49-F238E27FC236}">
                <a16:creationId xmlns:a16="http://schemas.microsoft.com/office/drawing/2014/main" id="{06456DDF-D5A7-4449-9228-C036B34F1081}"/>
              </a:ext>
            </a:extLst>
          </p:cNvPr>
          <p:cNvSpPr/>
          <p:nvPr/>
        </p:nvSpPr>
        <p:spPr bwMode="auto">
          <a:xfrm>
            <a:off x="6119573" y="5075514"/>
            <a:ext cx="1556103"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sz="2000" b="1" dirty="0">
                <a:solidFill>
                  <a:schemeClr val="bg1"/>
                </a:solidFill>
                <a:latin typeface="微软雅黑" panose="020B0503020204020204" charset="-122"/>
                <a:ea typeface="微软雅黑" panose="020B0503020204020204" charset="-122"/>
              </a:rPr>
              <a:t>教学讲师</a:t>
            </a:r>
            <a:endParaRPr lang="en-US" altLang="zh-CN" sz="2000"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sz="2000" b="1" dirty="0">
                <a:solidFill>
                  <a:schemeClr val="bg1"/>
                </a:solidFill>
                <a:latin typeface="微软雅黑" panose="020B0503020204020204" charset="-122"/>
                <a:ea typeface="微软雅黑" panose="020B0503020204020204" charset="-122"/>
              </a:rPr>
              <a:t>2</a:t>
            </a:r>
            <a:r>
              <a:rPr lang="zh-CN" altLang="en-US" sz="2000" b="1" dirty="0">
                <a:solidFill>
                  <a:schemeClr val="bg1"/>
                </a:solidFill>
                <a:latin typeface="微软雅黑" panose="020B0503020204020204" charset="-122"/>
                <a:ea typeface="微软雅黑" panose="020B0503020204020204" charset="-122"/>
              </a:rPr>
              <a:t>名</a:t>
            </a:r>
          </a:p>
        </p:txBody>
      </p:sp>
      <p:sp>
        <p:nvSpPr>
          <p:cNvPr id="72" name="Freeform 24">
            <a:extLst>
              <a:ext uri="{FF2B5EF4-FFF2-40B4-BE49-F238E27FC236}">
                <a16:creationId xmlns:a16="http://schemas.microsoft.com/office/drawing/2014/main" id="{C0420E53-0A3F-473A-8145-9C56963A3A5F}"/>
              </a:ext>
            </a:extLst>
          </p:cNvPr>
          <p:cNvSpPr/>
          <p:nvPr/>
        </p:nvSpPr>
        <p:spPr bwMode="auto">
          <a:xfrm>
            <a:off x="7990808" y="2340249"/>
            <a:ext cx="1363814"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b="1" dirty="0">
                <a:solidFill>
                  <a:schemeClr val="bg1"/>
                </a:solidFill>
                <a:latin typeface="微软雅黑" panose="020B0503020204020204" charset="-122"/>
                <a:ea typeface="微软雅黑" panose="020B0503020204020204" charset="-122"/>
              </a:rPr>
              <a:t>副教授</a:t>
            </a:r>
            <a:endParaRPr lang="en-US" altLang="zh-CN"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b="1" dirty="0">
                <a:solidFill>
                  <a:schemeClr val="bg1"/>
                </a:solidFill>
                <a:latin typeface="微软雅黑" panose="020B0503020204020204" charset="-122"/>
                <a:ea typeface="微软雅黑" panose="020B0503020204020204" charset="-122"/>
              </a:rPr>
              <a:t>71</a:t>
            </a:r>
            <a:r>
              <a:rPr lang="zh-CN" altLang="en-US" b="1" dirty="0">
                <a:solidFill>
                  <a:schemeClr val="bg1"/>
                </a:solidFill>
                <a:latin typeface="微软雅黑" panose="020B0503020204020204" charset="-122"/>
                <a:ea typeface="微软雅黑" panose="020B0503020204020204" charset="-122"/>
              </a:rPr>
              <a:t>名</a:t>
            </a:r>
          </a:p>
        </p:txBody>
      </p:sp>
      <p:sp>
        <p:nvSpPr>
          <p:cNvPr id="73" name="Freeform 24">
            <a:extLst>
              <a:ext uri="{FF2B5EF4-FFF2-40B4-BE49-F238E27FC236}">
                <a16:creationId xmlns:a16="http://schemas.microsoft.com/office/drawing/2014/main" id="{10202986-B74D-481D-8764-4122224C3F7D}"/>
              </a:ext>
            </a:extLst>
          </p:cNvPr>
          <p:cNvSpPr/>
          <p:nvPr/>
        </p:nvSpPr>
        <p:spPr bwMode="auto">
          <a:xfrm>
            <a:off x="9374139" y="1438363"/>
            <a:ext cx="1348038"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b="1" dirty="0">
                <a:solidFill>
                  <a:schemeClr val="bg1"/>
                </a:solidFill>
                <a:latin typeface="微软雅黑" panose="020B0503020204020204" charset="-122"/>
                <a:ea typeface="微软雅黑" panose="020B0503020204020204" charset="-122"/>
              </a:rPr>
              <a:t>预聘副教授</a:t>
            </a:r>
            <a:endParaRPr lang="en-US" altLang="zh-CN"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b="1" dirty="0">
                <a:solidFill>
                  <a:schemeClr val="bg1"/>
                </a:solidFill>
                <a:latin typeface="微软雅黑" panose="020B0503020204020204" charset="-122"/>
                <a:ea typeface="微软雅黑" panose="020B0503020204020204" charset="-122"/>
              </a:rPr>
              <a:t>2</a:t>
            </a:r>
            <a:r>
              <a:rPr lang="zh-CN" altLang="en-US" b="1" dirty="0">
                <a:solidFill>
                  <a:schemeClr val="bg1"/>
                </a:solidFill>
                <a:latin typeface="微软雅黑" panose="020B0503020204020204" charset="-122"/>
                <a:ea typeface="微软雅黑" panose="020B0503020204020204" charset="-122"/>
              </a:rPr>
              <a:t>名</a:t>
            </a:r>
          </a:p>
        </p:txBody>
      </p:sp>
      <p:sp>
        <p:nvSpPr>
          <p:cNvPr id="74" name="Freeform 24">
            <a:extLst>
              <a:ext uri="{FF2B5EF4-FFF2-40B4-BE49-F238E27FC236}">
                <a16:creationId xmlns:a16="http://schemas.microsoft.com/office/drawing/2014/main" id="{1EAE7E05-EBE7-4850-BC48-1CEB8BCC894D}"/>
              </a:ext>
            </a:extLst>
          </p:cNvPr>
          <p:cNvSpPr/>
          <p:nvPr/>
        </p:nvSpPr>
        <p:spPr bwMode="auto">
          <a:xfrm>
            <a:off x="1420534" y="4319625"/>
            <a:ext cx="1616070"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sz="2000" b="1" dirty="0">
                <a:solidFill>
                  <a:schemeClr val="bg1"/>
                </a:solidFill>
                <a:latin typeface="微软雅黑" panose="020B0503020204020204" charset="-122"/>
                <a:ea typeface="微软雅黑" panose="020B0503020204020204" charset="-122"/>
              </a:rPr>
              <a:t>教学教授</a:t>
            </a:r>
            <a:endParaRPr lang="en-US" altLang="zh-CN" sz="2000"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sz="2000" b="1" dirty="0">
                <a:solidFill>
                  <a:schemeClr val="bg1"/>
                </a:solidFill>
                <a:latin typeface="微软雅黑" panose="020B0503020204020204" charset="-122"/>
                <a:ea typeface="微软雅黑" panose="020B0503020204020204" charset="-122"/>
              </a:rPr>
              <a:t>4</a:t>
            </a:r>
            <a:r>
              <a:rPr lang="zh-CN" altLang="en-US" sz="2000" b="1" dirty="0">
                <a:solidFill>
                  <a:schemeClr val="bg1"/>
                </a:solidFill>
                <a:latin typeface="微软雅黑" panose="020B0503020204020204" charset="-122"/>
                <a:ea typeface="微软雅黑" panose="020B0503020204020204" charset="-122"/>
              </a:rPr>
              <a:t>名</a:t>
            </a:r>
          </a:p>
        </p:txBody>
      </p:sp>
      <p:cxnSp>
        <p:nvCxnSpPr>
          <p:cNvPr id="75" name="肘形连接符 70">
            <a:extLst>
              <a:ext uri="{FF2B5EF4-FFF2-40B4-BE49-F238E27FC236}">
                <a16:creationId xmlns:a16="http://schemas.microsoft.com/office/drawing/2014/main" id="{30D1085D-93E8-4FED-8901-074D93ADFC80}"/>
              </a:ext>
            </a:extLst>
          </p:cNvPr>
          <p:cNvCxnSpPr>
            <a:endCxn id="74" idx="2"/>
          </p:cNvCxnSpPr>
          <p:nvPr/>
        </p:nvCxnSpPr>
        <p:spPr>
          <a:xfrm rot="10800000" flipV="1">
            <a:off x="3036605" y="4076937"/>
            <a:ext cx="1166747" cy="309111"/>
          </a:xfrm>
          <a:prstGeom prst="bentConnector3">
            <a:avLst>
              <a:gd name="adj1" fmla="val 50000"/>
            </a:avLst>
          </a:prstGeom>
          <a:ln w="28575" cap="rnd">
            <a:solidFill>
              <a:srgbClr val="7F7F7F"/>
            </a:solidFill>
            <a:prstDash val="dash"/>
            <a:round/>
            <a:tailEnd type="triangle"/>
          </a:ln>
        </p:spPr>
        <p:style>
          <a:lnRef idx="3">
            <a:schemeClr val="accent3"/>
          </a:lnRef>
          <a:fillRef idx="0">
            <a:schemeClr val="accent3"/>
          </a:fillRef>
          <a:effectRef idx="2">
            <a:schemeClr val="accent3"/>
          </a:effectRef>
          <a:fontRef idx="minor">
            <a:schemeClr val="tx1"/>
          </a:fontRef>
        </p:style>
      </p:cxnSp>
      <p:sp>
        <p:nvSpPr>
          <p:cNvPr id="76" name="Freeform 24">
            <a:extLst>
              <a:ext uri="{FF2B5EF4-FFF2-40B4-BE49-F238E27FC236}">
                <a16:creationId xmlns:a16="http://schemas.microsoft.com/office/drawing/2014/main" id="{C8925950-364B-400F-AB90-07AE86C79406}"/>
              </a:ext>
            </a:extLst>
          </p:cNvPr>
          <p:cNvSpPr/>
          <p:nvPr/>
        </p:nvSpPr>
        <p:spPr bwMode="auto">
          <a:xfrm>
            <a:off x="9374139" y="2340248"/>
            <a:ext cx="1363814" cy="878277"/>
          </a:xfrm>
          <a:custGeom>
            <a:avLst/>
            <a:gdLst>
              <a:gd name="T0" fmla="*/ 9 w 119"/>
              <a:gd name="T1" fmla="*/ 0 h 119"/>
              <a:gd name="T2" fmla="*/ 110 w 119"/>
              <a:gd name="T3" fmla="*/ 0 h 119"/>
              <a:gd name="T4" fmla="*/ 119 w 119"/>
              <a:gd name="T5" fmla="*/ 9 h 119"/>
              <a:gd name="T6" fmla="*/ 119 w 119"/>
              <a:gd name="T7" fmla="*/ 110 h 119"/>
              <a:gd name="T8" fmla="*/ 110 w 119"/>
              <a:gd name="T9" fmla="*/ 119 h 119"/>
              <a:gd name="T10" fmla="*/ 9 w 119"/>
              <a:gd name="T11" fmla="*/ 119 h 119"/>
              <a:gd name="T12" fmla="*/ 0 w 119"/>
              <a:gd name="T13" fmla="*/ 110 h 119"/>
              <a:gd name="T14" fmla="*/ 0 w 119"/>
              <a:gd name="T15" fmla="*/ 9 h 119"/>
              <a:gd name="T16" fmla="*/ 9 w 119"/>
              <a:gd name="T1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19">
                <a:moveTo>
                  <a:pt x="9" y="0"/>
                </a:moveTo>
                <a:cubicBezTo>
                  <a:pt x="110" y="0"/>
                  <a:pt x="110" y="0"/>
                  <a:pt x="110" y="0"/>
                </a:cubicBezTo>
                <a:cubicBezTo>
                  <a:pt x="115" y="0"/>
                  <a:pt x="119" y="4"/>
                  <a:pt x="119" y="9"/>
                </a:cubicBezTo>
                <a:cubicBezTo>
                  <a:pt x="119" y="110"/>
                  <a:pt x="119" y="110"/>
                  <a:pt x="119" y="110"/>
                </a:cubicBezTo>
                <a:cubicBezTo>
                  <a:pt x="119" y="115"/>
                  <a:pt x="115" y="119"/>
                  <a:pt x="110" y="119"/>
                </a:cubicBezTo>
                <a:cubicBezTo>
                  <a:pt x="9" y="119"/>
                  <a:pt x="9" y="119"/>
                  <a:pt x="9" y="119"/>
                </a:cubicBezTo>
                <a:cubicBezTo>
                  <a:pt x="4" y="119"/>
                  <a:pt x="0" y="115"/>
                  <a:pt x="0" y="110"/>
                </a:cubicBezTo>
                <a:cubicBezTo>
                  <a:pt x="0" y="9"/>
                  <a:pt x="0" y="9"/>
                  <a:pt x="0" y="9"/>
                </a:cubicBezTo>
                <a:cubicBezTo>
                  <a:pt x="0" y="4"/>
                  <a:pt x="4" y="0"/>
                  <a:pt x="9" y="0"/>
                </a:cubicBezTo>
                <a:close/>
              </a:path>
            </a:pathLst>
          </a:custGeom>
          <a:solidFill>
            <a:srgbClr val="333F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93" tIns="41997" rIns="83993" bIns="41997" numCol="1" spcCol="0" rtlCol="0" fromWordArt="0" anchor="ctr" anchorCtr="0" forceAA="0" compatLnSpc="1">
            <a:noAutofit/>
          </a:bodyPr>
          <a:lstStyle/>
          <a:p>
            <a:pPr algn="ctr">
              <a:lnSpc>
                <a:spcPct val="130000"/>
              </a:lnSpc>
              <a:defRPr/>
            </a:pPr>
            <a:r>
              <a:rPr lang="zh-CN" altLang="en-US" b="1" dirty="0">
                <a:solidFill>
                  <a:schemeClr val="bg1"/>
                </a:solidFill>
                <a:latin typeface="微软雅黑" panose="020B0503020204020204" charset="-122"/>
                <a:ea typeface="微软雅黑" panose="020B0503020204020204" charset="-122"/>
              </a:rPr>
              <a:t>教学副教授</a:t>
            </a:r>
            <a:endParaRPr lang="en-US" altLang="zh-CN" b="1" dirty="0">
              <a:solidFill>
                <a:schemeClr val="bg1"/>
              </a:solidFill>
              <a:latin typeface="微软雅黑" panose="020B0503020204020204" charset="-122"/>
              <a:ea typeface="微软雅黑" panose="020B0503020204020204" charset="-122"/>
            </a:endParaRPr>
          </a:p>
          <a:p>
            <a:pPr algn="ctr">
              <a:lnSpc>
                <a:spcPct val="130000"/>
              </a:lnSpc>
              <a:defRPr/>
            </a:pPr>
            <a:r>
              <a:rPr lang="en-US" altLang="zh-CN" b="1" dirty="0">
                <a:solidFill>
                  <a:schemeClr val="bg1"/>
                </a:solidFill>
                <a:latin typeface="微软雅黑" panose="020B0503020204020204" charset="-122"/>
                <a:ea typeface="微软雅黑" panose="020B0503020204020204" charset="-122"/>
              </a:rPr>
              <a:t>3</a:t>
            </a:r>
            <a:r>
              <a:rPr lang="zh-CN" altLang="en-US" b="1" dirty="0">
                <a:solidFill>
                  <a:schemeClr val="bg1"/>
                </a:solidFill>
                <a:latin typeface="微软雅黑" panose="020B0503020204020204" charset="-122"/>
                <a:ea typeface="微软雅黑" panose="020B0503020204020204" charset="-122"/>
              </a:rPr>
              <a:t>名</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DF45EEC2-CC35-4B10-8547-A9F8042FD4FA}"/>
              </a:ext>
            </a:extLst>
          </p:cNvPr>
          <p:cNvGrpSpPr/>
          <p:nvPr/>
        </p:nvGrpSpPr>
        <p:grpSpPr>
          <a:xfrm>
            <a:off x="0" y="6705904"/>
            <a:ext cx="12192000" cy="150435"/>
            <a:chOff x="0" y="2714172"/>
            <a:chExt cx="3686629" cy="1429658"/>
          </a:xfrm>
        </p:grpSpPr>
        <p:sp>
          <p:nvSpPr>
            <p:cNvPr id="14" name="矩形 13">
              <a:extLst>
                <a:ext uri="{FF2B5EF4-FFF2-40B4-BE49-F238E27FC236}">
                  <a16:creationId xmlns:a16="http://schemas.microsoft.com/office/drawing/2014/main" id="{60F2804A-C917-422A-A107-C5B13DF77DBE}"/>
                </a:ext>
              </a:extLst>
            </p:cNvPr>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D26061E-E5B9-4DA2-BEEC-BC050F66EC36}"/>
                </a:ext>
              </a:extLst>
            </p:cNvPr>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矩形 15">
            <a:extLst>
              <a:ext uri="{FF2B5EF4-FFF2-40B4-BE49-F238E27FC236}">
                <a16:creationId xmlns:a16="http://schemas.microsoft.com/office/drawing/2014/main" id="{6F3A1DD6-921C-477A-A803-10D381809C8F}"/>
              </a:ext>
            </a:extLst>
          </p:cNvPr>
          <p:cNvSpPr/>
          <p:nvPr/>
        </p:nvSpPr>
        <p:spPr>
          <a:xfrm>
            <a:off x="4362192" y="934171"/>
            <a:ext cx="2646878"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charset="-122"/>
                <a:ea typeface="微软雅黑" panose="020B0503020204020204" charset="-122"/>
              </a:rPr>
              <a:t>师资团队现状</a:t>
            </a:r>
          </a:p>
        </p:txBody>
      </p:sp>
      <p:pic>
        <p:nvPicPr>
          <p:cNvPr id="17" name="图片 16">
            <a:extLst>
              <a:ext uri="{FF2B5EF4-FFF2-40B4-BE49-F238E27FC236}">
                <a16:creationId xmlns:a16="http://schemas.microsoft.com/office/drawing/2014/main" id="{653A4AFE-E181-4F39-B13E-5BD6115392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18" name="组合 17">
            <a:extLst>
              <a:ext uri="{FF2B5EF4-FFF2-40B4-BE49-F238E27FC236}">
                <a16:creationId xmlns:a16="http://schemas.microsoft.com/office/drawing/2014/main" id="{68EA2E29-65EF-44B0-90D8-566CE79F0F94}"/>
              </a:ext>
            </a:extLst>
          </p:cNvPr>
          <p:cNvGrpSpPr/>
          <p:nvPr/>
        </p:nvGrpSpPr>
        <p:grpSpPr>
          <a:xfrm>
            <a:off x="1" y="0"/>
            <a:ext cx="1388224" cy="1046128"/>
            <a:chOff x="0" y="0"/>
            <a:chExt cx="6897954" cy="4536440"/>
          </a:xfrm>
        </p:grpSpPr>
        <p:sp>
          <p:nvSpPr>
            <p:cNvPr id="19" name="直角三角形 18">
              <a:extLst>
                <a:ext uri="{FF2B5EF4-FFF2-40B4-BE49-F238E27FC236}">
                  <a16:creationId xmlns:a16="http://schemas.microsoft.com/office/drawing/2014/main" id="{2DDBAD67-8F36-486E-92FC-AAE9E3B38BEA}"/>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直角三角形 19">
              <a:extLst>
                <a:ext uri="{FF2B5EF4-FFF2-40B4-BE49-F238E27FC236}">
                  <a16:creationId xmlns:a16="http://schemas.microsoft.com/office/drawing/2014/main" id="{43A8F974-0790-472F-B8DF-60384853BDF4}"/>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直角三角形 24">
              <a:extLst>
                <a:ext uri="{FF2B5EF4-FFF2-40B4-BE49-F238E27FC236}">
                  <a16:creationId xmlns:a16="http://schemas.microsoft.com/office/drawing/2014/main" id="{404FD6CE-C024-44A7-B887-22D043EC8033}"/>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a:extLst>
              <a:ext uri="{FF2B5EF4-FFF2-40B4-BE49-F238E27FC236}">
                <a16:creationId xmlns:a16="http://schemas.microsoft.com/office/drawing/2014/main" id="{3F374CCD-3DAA-440D-BBAA-666C85186195}"/>
              </a:ext>
            </a:extLst>
          </p:cNvPr>
          <p:cNvSpPr/>
          <p:nvPr/>
        </p:nvSpPr>
        <p:spPr>
          <a:xfrm>
            <a:off x="694113" y="160821"/>
            <a:ext cx="453103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charset="-122"/>
                <a:ea typeface="微软雅黑" panose="020B0503020204020204" charset="-122"/>
              </a:rPr>
              <a:t>三、师资队伍</a:t>
            </a:r>
            <a:endParaRPr lang="en-US" altLang="zh-CN" sz="3600" b="1" dirty="0">
              <a:solidFill>
                <a:srgbClr val="8A0000"/>
              </a:solidFill>
              <a:latin typeface="微软雅黑" panose="020B0503020204020204" charset="-122"/>
              <a:ea typeface="微软雅黑" panose="020B0503020204020204" charset="-122"/>
            </a:endParaRPr>
          </a:p>
        </p:txBody>
      </p:sp>
      <p:graphicFrame>
        <p:nvGraphicFramePr>
          <p:cNvPr id="27" name="图表 26">
            <a:extLst>
              <a:ext uri="{FF2B5EF4-FFF2-40B4-BE49-F238E27FC236}">
                <a16:creationId xmlns:a16="http://schemas.microsoft.com/office/drawing/2014/main" id="{8BD4CB1B-0935-46F3-8DAF-BDB1FFF88864}"/>
              </a:ext>
            </a:extLst>
          </p:cNvPr>
          <p:cNvGraphicFramePr/>
          <p:nvPr/>
        </p:nvGraphicFramePr>
        <p:xfrm>
          <a:off x="515620" y="1557020"/>
          <a:ext cx="11160760" cy="461073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A4137BEC-D6D9-4A9D-B1CD-393012E012AF}"/>
              </a:ext>
            </a:extLst>
          </p:cNvPr>
          <p:cNvGrpSpPr/>
          <p:nvPr/>
        </p:nvGrpSpPr>
        <p:grpSpPr>
          <a:xfrm>
            <a:off x="0" y="6705904"/>
            <a:ext cx="12192000" cy="150435"/>
            <a:chOff x="0" y="2714172"/>
            <a:chExt cx="3686629" cy="1429658"/>
          </a:xfrm>
        </p:grpSpPr>
        <p:sp>
          <p:nvSpPr>
            <p:cNvPr id="25" name="矩形 24">
              <a:extLst>
                <a:ext uri="{FF2B5EF4-FFF2-40B4-BE49-F238E27FC236}">
                  <a16:creationId xmlns:a16="http://schemas.microsoft.com/office/drawing/2014/main" id="{49CC0F5D-FDC4-44A0-950A-B53394A1CD1A}"/>
                </a:ext>
              </a:extLst>
            </p:cNvPr>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6A314B7-75CE-49A1-B894-F62BB65579C0}"/>
                </a:ext>
              </a:extLst>
            </p:cNvPr>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B80C3812-DE2B-48F3-A631-416D051237BD}"/>
              </a:ext>
            </a:extLst>
          </p:cNvPr>
          <p:cNvSpPr/>
          <p:nvPr/>
        </p:nvSpPr>
        <p:spPr>
          <a:xfrm>
            <a:off x="3862054" y="919265"/>
            <a:ext cx="4467890"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charset="-122"/>
                <a:ea typeface="微软雅黑" panose="020B0503020204020204" charset="-122"/>
              </a:rPr>
              <a:t>专任教师职称</a:t>
            </a:r>
            <a:r>
              <a:rPr lang="en-US" altLang="zh-CN" sz="3200" b="1" dirty="0">
                <a:solidFill>
                  <a:srgbClr val="8A0000"/>
                </a:solidFill>
                <a:latin typeface="微软雅黑" panose="020B0503020204020204" charset="-122"/>
                <a:ea typeface="微软雅黑" panose="020B0503020204020204" charset="-122"/>
              </a:rPr>
              <a:t>-</a:t>
            </a:r>
            <a:r>
              <a:rPr lang="zh-CN" altLang="en-US" sz="3200" b="1" dirty="0">
                <a:solidFill>
                  <a:srgbClr val="8A0000"/>
                </a:solidFill>
                <a:latin typeface="微软雅黑" panose="020B0503020204020204" charset="-122"/>
                <a:ea typeface="微软雅黑" panose="020B0503020204020204" charset="-122"/>
              </a:rPr>
              <a:t>年龄结构</a:t>
            </a:r>
          </a:p>
        </p:txBody>
      </p:sp>
      <p:pic>
        <p:nvPicPr>
          <p:cNvPr id="28" name="图片 27">
            <a:extLst>
              <a:ext uri="{FF2B5EF4-FFF2-40B4-BE49-F238E27FC236}">
                <a16:creationId xmlns:a16="http://schemas.microsoft.com/office/drawing/2014/main" id="{2B22CCF6-6EAB-4FC3-9185-A9F3D206F7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a:fillRect/>
          </a:stretch>
        </p:blipFill>
        <p:spPr>
          <a:xfrm>
            <a:off x="9591674" y="392435"/>
            <a:ext cx="2124611" cy="512121"/>
          </a:xfrm>
          <a:prstGeom prst="rect">
            <a:avLst/>
          </a:prstGeom>
        </p:spPr>
      </p:pic>
      <p:grpSp>
        <p:nvGrpSpPr>
          <p:cNvPr id="29" name="组合 28">
            <a:extLst>
              <a:ext uri="{FF2B5EF4-FFF2-40B4-BE49-F238E27FC236}">
                <a16:creationId xmlns:a16="http://schemas.microsoft.com/office/drawing/2014/main" id="{ECE45C13-92BF-4305-8698-5D8DB6CCE553}"/>
              </a:ext>
            </a:extLst>
          </p:cNvPr>
          <p:cNvGrpSpPr/>
          <p:nvPr/>
        </p:nvGrpSpPr>
        <p:grpSpPr>
          <a:xfrm>
            <a:off x="1" y="0"/>
            <a:ext cx="1388224" cy="1046128"/>
            <a:chOff x="0" y="0"/>
            <a:chExt cx="6897954" cy="4536440"/>
          </a:xfrm>
        </p:grpSpPr>
        <p:sp>
          <p:nvSpPr>
            <p:cNvPr id="30" name="直角三角形 29">
              <a:extLst>
                <a:ext uri="{FF2B5EF4-FFF2-40B4-BE49-F238E27FC236}">
                  <a16:creationId xmlns:a16="http://schemas.microsoft.com/office/drawing/2014/main" id="{F93A6414-278B-4662-9E08-BBD223B5DA33}"/>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直角三角形 30">
              <a:extLst>
                <a:ext uri="{FF2B5EF4-FFF2-40B4-BE49-F238E27FC236}">
                  <a16:creationId xmlns:a16="http://schemas.microsoft.com/office/drawing/2014/main" id="{4EC0131F-6B92-4DA2-9261-121EBE82AFE5}"/>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a:extLst>
                <a:ext uri="{FF2B5EF4-FFF2-40B4-BE49-F238E27FC236}">
                  <a16:creationId xmlns:a16="http://schemas.microsoft.com/office/drawing/2014/main" id="{21B54389-C6BC-47C0-8321-F36A0AF9E649}"/>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33" name="表格 32">
            <a:extLst>
              <a:ext uri="{FF2B5EF4-FFF2-40B4-BE49-F238E27FC236}">
                <a16:creationId xmlns:a16="http://schemas.microsoft.com/office/drawing/2014/main" id="{22690772-503E-4415-BDCF-AEE0D998C208}"/>
              </a:ext>
            </a:extLst>
          </p:cNvPr>
          <p:cNvGraphicFramePr>
            <a:graphicFrameLocks noGrp="1"/>
          </p:cNvGraphicFramePr>
          <p:nvPr>
            <p:custDataLst>
              <p:tags r:id="rId1"/>
            </p:custDataLst>
          </p:nvPr>
        </p:nvGraphicFramePr>
        <p:xfrm>
          <a:off x="554994" y="1649954"/>
          <a:ext cx="11082011" cy="4410012"/>
        </p:xfrm>
        <a:graphic>
          <a:graphicData uri="http://schemas.openxmlformats.org/drawingml/2006/table">
            <a:tbl>
              <a:tblPr>
                <a:tableStyleId>{5C22544A-7EE6-4342-B048-85BDC9FD1C3A}</a:tableStyleId>
              </a:tblPr>
              <a:tblGrid>
                <a:gridCol w="783389">
                  <a:extLst>
                    <a:ext uri="{9D8B030D-6E8A-4147-A177-3AD203B41FA5}">
                      <a16:colId xmlns:a16="http://schemas.microsoft.com/office/drawing/2014/main" val="20000"/>
                    </a:ext>
                  </a:extLst>
                </a:gridCol>
                <a:gridCol w="448153">
                  <a:extLst>
                    <a:ext uri="{9D8B030D-6E8A-4147-A177-3AD203B41FA5}">
                      <a16:colId xmlns:a16="http://schemas.microsoft.com/office/drawing/2014/main" val="20001"/>
                    </a:ext>
                  </a:extLst>
                </a:gridCol>
                <a:gridCol w="2057724">
                  <a:extLst>
                    <a:ext uri="{9D8B030D-6E8A-4147-A177-3AD203B41FA5}">
                      <a16:colId xmlns:a16="http://schemas.microsoft.com/office/drawing/2014/main" val="20002"/>
                    </a:ext>
                  </a:extLst>
                </a:gridCol>
                <a:gridCol w="940158">
                  <a:extLst>
                    <a:ext uri="{9D8B030D-6E8A-4147-A177-3AD203B41FA5}">
                      <a16:colId xmlns:a16="http://schemas.microsoft.com/office/drawing/2014/main" val="20003"/>
                    </a:ext>
                  </a:extLst>
                </a:gridCol>
                <a:gridCol w="897049">
                  <a:extLst>
                    <a:ext uri="{9D8B030D-6E8A-4147-A177-3AD203B41FA5}">
                      <a16:colId xmlns:a16="http://schemas.microsoft.com/office/drawing/2014/main" val="20004"/>
                    </a:ext>
                  </a:extLst>
                </a:gridCol>
                <a:gridCol w="897050">
                  <a:extLst>
                    <a:ext uri="{9D8B030D-6E8A-4147-A177-3AD203B41FA5}">
                      <a16:colId xmlns:a16="http://schemas.microsoft.com/office/drawing/2014/main" val="20005"/>
                    </a:ext>
                  </a:extLst>
                </a:gridCol>
                <a:gridCol w="833925">
                  <a:extLst>
                    <a:ext uri="{9D8B030D-6E8A-4147-A177-3AD203B41FA5}">
                      <a16:colId xmlns:a16="http://schemas.microsoft.com/office/drawing/2014/main" val="20006"/>
                    </a:ext>
                  </a:extLst>
                </a:gridCol>
                <a:gridCol w="783584">
                  <a:extLst>
                    <a:ext uri="{9D8B030D-6E8A-4147-A177-3AD203B41FA5}">
                      <a16:colId xmlns:a16="http://schemas.microsoft.com/office/drawing/2014/main" val="20007"/>
                    </a:ext>
                  </a:extLst>
                </a:gridCol>
                <a:gridCol w="817794">
                  <a:extLst>
                    <a:ext uri="{9D8B030D-6E8A-4147-A177-3AD203B41FA5}">
                      <a16:colId xmlns:a16="http://schemas.microsoft.com/office/drawing/2014/main" val="20008"/>
                    </a:ext>
                  </a:extLst>
                </a:gridCol>
                <a:gridCol w="874395">
                  <a:extLst>
                    <a:ext uri="{9D8B030D-6E8A-4147-A177-3AD203B41FA5}">
                      <a16:colId xmlns:a16="http://schemas.microsoft.com/office/drawing/2014/main" val="20009"/>
                    </a:ext>
                  </a:extLst>
                </a:gridCol>
                <a:gridCol w="756862">
                  <a:extLst>
                    <a:ext uri="{9D8B030D-6E8A-4147-A177-3AD203B41FA5}">
                      <a16:colId xmlns:a16="http://schemas.microsoft.com/office/drawing/2014/main" val="20010"/>
                    </a:ext>
                  </a:extLst>
                </a:gridCol>
                <a:gridCol w="991928">
                  <a:extLst>
                    <a:ext uri="{9D8B030D-6E8A-4147-A177-3AD203B41FA5}">
                      <a16:colId xmlns:a16="http://schemas.microsoft.com/office/drawing/2014/main" val="20011"/>
                    </a:ext>
                  </a:extLst>
                </a:gridCol>
              </a:tblGrid>
              <a:tr h="485845">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charset="-122"/>
                          <a:ea typeface="微软雅黑" panose="020B0503020204020204" charset="-122"/>
                          <a:cs typeface="+mn-cs"/>
                        </a:rPr>
                        <a:t>类 别</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charset="-122"/>
                          <a:ea typeface="微软雅黑" panose="020B0503020204020204" charset="-122"/>
                          <a:cs typeface="+mn-cs"/>
                        </a:rPr>
                        <a:t>系列</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charset="-122"/>
                          <a:ea typeface="微软雅黑" panose="020B0503020204020204" charset="-122"/>
                          <a:cs typeface="+mn-cs"/>
                        </a:rPr>
                        <a:t>职  位</a:t>
                      </a:r>
                    </a:p>
                  </a:txBody>
                  <a:tcPr marL="8881" marR="8881" marT="8881" marB="0" anchor="ctr">
                    <a:solidFill>
                      <a:srgbClr val="8A0000"/>
                    </a:solidFill>
                  </a:tcPr>
                </a:tc>
                <a:tc>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charset="-122"/>
                          <a:ea typeface="微软雅黑" panose="020B0503020204020204" charset="-122"/>
                          <a:cs typeface="+mn-cs"/>
                        </a:rPr>
                        <a:t>总人数</a:t>
                      </a:r>
                    </a:p>
                  </a:txBody>
                  <a:tcPr marL="8881" marR="8881" marT="8881" marB="0" anchor="ctr">
                    <a:solidFill>
                      <a:srgbClr val="8A0000"/>
                    </a:solidFill>
                  </a:tcPr>
                </a:tc>
                <a:tc>
                  <a:txBody>
                    <a:bodyPr/>
                    <a:lstStyle/>
                    <a:p>
                      <a:pPr marL="0" algn="ctr" defTabSz="914400" rtl="0" eaLnBrk="1" fontAlgn="ctr" latinLnBrk="0" hangingPunct="1">
                        <a:buNone/>
                      </a:pPr>
                      <a:r>
                        <a:rPr lang="en-US" altLang="zh-CN" sz="1400" b="1" kern="1200" dirty="0">
                          <a:solidFill>
                            <a:schemeClr val="bg1">
                              <a:lumMod val="95000"/>
                            </a:schemeClr>
                          </a:solidFill>
                          <a:latin typeface="微软雅黑" panose="020B0503020204020204" charset="-122"/>
                          <a:ea typeface="微软雅黑" panose="020B0503020204020204" charset="-122"/>
                          <a:cs typeface="+mn-cs"/>
                        </a:rPr>
                        <a:t>30</a:t>
                      </a:r>
                      <a:r>
                        <a:rPr lang="zh-CN" altLang="en-US" sz="1400" b="1" kern="1200" dirty="0">
                          <a:solidFill>
                            <a:schemeClr val="bg1">
                              <a:lumMod val="95000"/>
                            </a:schemeClr>
                          </a:solidFill>
                          <a:latin typeface="微软雅黑" panose="020B0503020204020204" charset="-122"/>
                          <a:ea typeface="微软雅黑" panose="020B0503020204020204" charset="-122"/>
                          <a:cs typeface="+mn-cs"/>
                        </a:rPr>
                        <a:t>岁以下</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31-35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36-40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41-45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46-50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51-55</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56-60</a:t>
                      </a:r>
                    </a:p>
                  </a:txBody>
                  <a:tcPr marL="8881" marR="8881" marT="8881" marB="0" anchor="ctr">
                    <a:solidFill>
                      <a:srgbClr val="8A0000"/>
                    </a:solidFill>
                  </a:tcPr>
                </a:tc>
                <a:tc>
                  <a:txBody>
                    <a:bodyPr/>
                    <a:lstStyle/>
                    <a:p>
                      <a:pPr marL="0" algn="ctr" defTabSz="914400" rtl="0" eaLnBrk="1" fontAlgn="ctr" latinLnBrk="0" hangingPunct="1"/>
                      <a:r>
                        <a:rPr lang="en-US" altLang="zh-CN" sz="1400" b="1" kern="1200" dirty="0">
                          <a:solidFill>
                            <a:schemeClr val="bg1">
                              <a:lumMod val="95000"/>
                            </a:schemeClr>
                          </a:solidFill>
                          <a:latin typeface="微软雅黑" panose="020B0503020204020204" charset="-122"/>
                          <a:ea typeface="微软雅黑" panose="020B0503020204020204" charset="-122"/>
                          <a:cs typeface="+mn-cs"/>
                        </a:rPr>
                        <a:t>60</a:t>
                      </a:r>
                      <a:r>
                        <a:rPr lang="zh-CN" altLang="en-US" sz="1400" b="1" kern="1200" dirty="0">
                          <a:solidFill>
                            <a:schemeClr val="bg1">
                              <a:lumMod val="95000"/>
                            </a:schemeClr>
                          </a:solidFill>
                          <a:latin typeface="微软雅黑" panose="020B0503020204020204" charset="-122"/>
                          <a:ea typeface="微软雅黑" panose="020B0503020204020204" charset="-122"/>
                          <a:cs typeface="+mn-cs"/>
                        </a:rPr>
                        <a:t>岁以上</a:t>
                      </a:r>
                    </a:p>
                  </a:txBody>
                  <a:tcPr marL="8881" marR="8881" marT="8881" marB="0" anchor="ctr">
                    <a:solidFill>
                      <a:srgbClr val="8A0000"/>
                    </a:solidFill>
                  </a:tcPr>
                </a:tc>
                <a:extLst>
                  <a:ext uri="{0D108BD9-81ED-4DB2-BD59-A6C34878D82A}">
                    <a16:rowId xmlns:a16="http://schemas.microsoft.com/office/drawing/2014/main" val="10000"/>
                  </a:ext>
                </a:extLst>
              </a:tr>
              <a:tr h="380125">
                <a:tc rowSpan="7">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新体制</a:t>
                      </a:r>
                      <a:endParaRPr lang="en-US" altLang="zh-CN" sz="1400" b="1" kern="1200" dirty="0">
                        <a:solidFill>
                          <a:srgbClr val="404040"/>
                        </a:solidFill>
                        <a:latin typeface="微软雅黑" panose="020B0503020204020204" charset="-122"/>
                        <a:ea typeface="微软雅黑" panose="020B050302020402020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66</a:t>
                      </a: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31%</a:t>
                      </a:r>
                      <a:endParaRPr lang="zh-CN" altLang="en-US" sz="1400" b="1" kern="1200" dirty="0">
                        <a:solidFill>
                          <a:srgbClr val="404040"/>
                        </a:solidFill>
                        <a:latin typeface="微软雅黑" panose="020B0503020204020204" charset="-122"/>
                        <a:ea typeface="微软雅黑" panose="020B0503020204020204" charset="-122"/>
                        <a:cs typeface="+mn-cs"/>
                      </a:endParaRPr>
                    </a:p>
                  </a:txBody>
                  <a:tcPr marL="8881" marR="8881" marT="8881" marB="0" anchor="ctr">
                    <a:solidFill>
                      <a:schemeClr val="accent6">
                        <a:lumMod val="20000"/>
                        <a:lumOff val="80000"/>
                      </a:schemeClr>
                    </a:solidFill>
                  </a:tcPr>
                </a:tc>
                <a:tc rowSpan="4">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教研系列</a:t>
                      </a:r>
                      <a:endParaRPr lang="en-US" altLang="zh-CN" sz="1400" b="1" kern="1200" dirty="0">
                        <a:solidFill>
                          <a:srgbClr val="404040"/>
                        </a:solidFill>
                        <a:latin typeface="微软雅黑" panose="020B0503020204020204" charset="-122"/>
                        <a:ea typeface="微软雅黑" panose="020B050302020402020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57</a:t>
                      </a:r>
                      <a:endParaRPr lang="zh-CN" altLang="en-US" sz="1400" b="1" kern="1200" dirty="0">
                        <a:solidFill>
                          <a:srgbClr val="404040"/>
                        </a:solidFill>
                        <a:latin typeface="微软雅黑" panose="020B0503020204020204" charset="-122"/>
                        <a:ea typeface="微软雅黑" panose="020B0503020204020204" charset="-122"/>
                        <a:cs typeface="+mn-cs"/>
                      </a:endParaRPr>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博雅讲席</a:t>
                      </a:r>
                      <a:r>
                        <a:rPr lang="en-US" altLang="zh-CN" sz="1400" b="1" kern="1200" dirty="0">
                          <a:solidFill>
                            <a:srgbClr val="404040"/>
                          </a:solidFill>
                          <a:latin typeface="微软雅黑" panose="020B0503020204020204" charset="-122"/>
                          <a:ea typeface="微软雅黑" panose="020B0503020204020204" charset="-122"/>
                          <a:cs typeface="+mn-cs"/>
                        </a:rPr>
                        <a:t>/</a:t>
                      </a:r>
                      <a:r>
                        <a:rPr lang="zh-CN" altLang="en-US" sz="1400" b="1" kern="1200" dirty="0">
                          <a:solidFill>
                            <a:srgbClr val="404040"/>
                          </a:solidFill>
                          <a:latin typeface="微软雅黑" panose="020B0503020204020204" charset="-122"/>
                          <a:ea typeface="微软雅黑" panose="020B0503020204020204" charset="-122"/>
                          <a:cs typeface="+mn-cs"/>
                        </a:rPr>
                        <a:t>特聘教授</a:t>
                      </a:r>
                    </a:p>
                  </a:txBody>
                  <a:tcPr marL="8881" marR="8881" marT="8881"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4</a:t>
                      </a:r>
                    </a:p>
                  </a:txBody>
                  <a:tcPr marL="9525" marR="9525" marT="9525" marB="0" anchor="ctr">
                    <a:solidFill>
                      <a:schemeClr val="accent5">
                        <a:lumMod val="20000"/>
                        <a:lumOff val="80000"/>
                      </a:schemeClr>
                    </a:solidFill>
                  </a:tcPr>
                </a:tc>
                <a:tc>
                  <a:txBody>
                    <a:bodyPr/>
                    <a:lstStyle/>
                    <a:p>
                      <a:pPr algn="ctr" rtl="0" fontAlgn="ctr">
                        <a:buNone/>
                      </a:pPr>
                      <a:endParaRPr lang="zh-CN" altLang="en-US"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1"/>
                  </a:ext>
                </a:extLst>
              </a:tr>
              <a:tr h="380125">
                <a:tc vMerge="1">
                  <a:txBody>
                    <a:bodyPr/>
                    <a:lstStyle/>
                    <a:p>
                      <a:endParaRPr lang="zh-CN"/>
                    </a:p>
                  </a:txBody>
                  <a:tcPr/>
                </a:tc>
                <a:tc vMerge="1">
                  <a:txBody>
                    <a:bodyPr/>
                    <a:lstStyle/>
                    <a:p>
                      <a:endParaRPr lang="zh-CN"/>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长聘副教授（研究员）</a:t>
                      </a:r>
                    </a:p>
                  </a:txBody>
                  <a:tcPr marL="8881" marR="8881" marT="8881"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16</a:t>
                      </a:r>
                    </a:p>
                  </a:txBody>
                  <a:tcPr marL="9525" marR="9525" marT="9525" marB="0" anchor="ctr">
                    <a:solidFill>
                      <a:schemeClr val="accent5">
                        <a:lumMod val="20000"/>
                        <a:lumOff val="80000"/>
                      </a:schemeClr>
                    </a:solidFill>
                  </a:tcPr>
                </a:tc>
                <a:tc>
                  <a:txBody>
                    <a:bodyPr/>
                    <a:lstStyle/>
                    <a:p>
                      <a:pPr algn="ctr" rtl="0" fontAlgn="ctr">
                        <a:buNone/>
                      </a:pPr>
                      <a:endParaRPr lang="zh-CN" altLang="en-US"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5</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4</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5">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22043">
                <a:tc vMerge="1">
                  <a:txBody>
                    <a:bodyPr/>
                    <a:lstStyle/>
                    <a:p>
                      <a:endParaRPr lang="zh-CN"/>
                    </a:p>
                  </a:txBody>
                  <a:tcPr/>
                </a:tc>
                <a:tc vMerge="1">
                  <a:txBody>
                    <a:bodyPr/>
                    <a:lstStyle/>
                    <a:p>
                      <a:endParaRPr lang="zh-CN"/>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预聘副教授（研究员）</a:t>
                      </a:r>
                    </a:p>
                  </a:txBody>
                  <a:tcPr marL="8881" marR="8881" marT="8881"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5">
                        <a:lumMod val="20000"/>
                        <a:lumOff val="80000"/>
                      </a:schemeClr>
                    </a:solidFill>
                  </a:tcPr>
                </a:tc>
                <a:tc>
                  <a:txBody>
                    <a:bodyPr/>
                    <a:lstStyle/>
                    <a:p>
                      <a:pPr algn="ctr" fontAlgn="ctr">
                        <a:buNone/>
                      </a:pPr>
                      <a:endParaRPr lang="zh-CN" altLang="en-US" sz="1800" b="0" i="0" u="none" strike="noStrike">
                        <a:effectLst/>
                        <a:latin typeface="Arial" panose="020B0604020202020204" pitchFamily="34" charset="0"/>
                        <a:ea typeface="宋体" panose="02010600030101010101" pitchFamily="2" charset="-122"/>
                      </a:endParaRP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3"/>
                  </a:ext>
                </a:extLst>
              </a:tr>
              <a:tr h="335833">
                <a:tc vMerge="1">
                  <a:txBody>
                    <a:bodyPr/>
                    <a:lstStyle/>
                    <a:p>
                      <a:endParaRPr lang="zh-CN"/>
                    </a:p>
                  </a:txBody>
                  <a:tcPr/>
                </a:tc>
                <a:tc vMerge="1">
                  <a:txBody>
                    <a:bodyPr/>
                    <a:lstStyle/>
                    <a:p>
                      <a:endParaRPr lang="zh-CN"/>
                    </a:p>
                  </a:txBody>
                  <a:tcPr marL="8881" marR="8881" marT="8881"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defRPr/>
                      </a:pPr>
                      <a:r>
                        <a:rPr lang="zh-CN" altLang="en-US" sz="1400" b="1" kern="1200" dirty="0">
                          <a:solidFill>
                            <a:srgbClr val="404040"/>
                          </a:solidFill>
                          <a:latin typeface="微软雅黑" panose="020B0503020204020204" charset="-122"/>
                          <a:ea typeface="微软雅黑" panose="020B0503020204020204" charset="-122"/>
                          <a:cs typeface="+mn-cs"/>
                        </a:rPr>
                        <a:t>助理教授（研究员）</a:t>
                      </a:r>
                      <a:endParaRPr lang="en-US" altLang="zh-CN" sz="1400" b="1" kern="1200" dirty="0">
                        <a:solidFill>
                          <a:srgbClr val="404040"/>
                        </a:solidFill>
                        <a:latin typeface="微软雅黑" panose="020B0503020204020204" charset="-122"/>
                        <a:ea typeface="微软雅黑" panose="020B0503020204020204" charset="-122"/>
                        <a:cs typeface="+mn-cs"/>
                      </a:endParaRPr>
                    </a:p>
                  </a:txBody>
                  <a:tcPr marL="8881" marR="8881" marT="8881"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35</a:t>
                      </a:r>
                    </a:p>
                  </a:txBody>
                  <a:tcPr marL="9525" marR="9525" marT="9525" marB="0" anchor="ctr">
                    <a:solidFill>
                      <a:schemeClr val="accent5">
                        <a:lumMod val="20000"/>
                        <a:lumOff val="80000"/>
                      </a:schemeClr>
                    </a:solidFill>
                  </a:tcPr>
                </a:tc>
                <a:tc>
                  <a:txBody>
                    <a:bodyPr/>
                    <a:lstStyle/>
                    <a:p>
                      <a:pPr algn="ctr" rtl="0" fontAlgn="ctr">
                        <a:buNone/>
                      </a:pP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17</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14</a:t>
                      </a:r>
                    </a:p>
                  </a:txBody>
                  <a:tcPr marL="9525" marR="9525" marT="9525" marB="0" anchor="ctr">
                    <a:solidFill>
                      <a:schemeClr val="accent5">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5">
                        <a:lumMod val="20000"/>
                        <a:lumOff val="80000"/>
                      </a:schemeClr>
                    </a:solidFill>
                  </a:tcPr>
                </a:tc>
                <a:extLst>
                  <a:ext uri="{0D108BD9-81ED-4DB2-BD59-A6C34878D82A}">
                    <a16:rowId xmlns:a16="http://schemas.microsoft.com/office/drawing/2014/main" val="10004"/>
                  </a:ext>
                </a:extLst>
              </a:tr>
              <a:tr h="286367">
                <a:tc vMerge="1">
                  <a:txBody>
                    <a:bodyPr/>
                    <a:lstStyle/>
                    <a:p>
                      <a:endParaRPr lang="zh-CN"/>
                    </a:p>
                  </a:txBody>
                  <a:tcPr/>
                </a:tc>
                <a:tc rowSpan="3">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教学系列</a:t>
                      </a:r>
                      <a:endParaRPr lang="en-US" altLang="zh-CN" sz="1400" b="1" kern="1200" dirty="0">
                        <a:solidFill>
                          <a:srgbClr val="404040"/>
                        </a:solidFill>
                        <a:latin typeface="微软雅黑" panose="020B0503020204020204" charset="-122"/>
                        <a:ea typeface="微软雅黑" panose="020B050302020402020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9</a:t>
                      </a:r>
                      <a:endParaRPr lang="zh-CN" altLang="en-US" sz="1400" b="1" kern="1200" dirty="0">
                        <a:solidFill>
                          <a:srgbClr val="404040"/>
                        </a:solidFill>
                        <a:latin typeface="微软雅黑" panose="020B0503020204020204" charset="-122"/>
                        <a:ea typeface="微软雅黑" panose="020B0503020204020204" charset="-122"/>
                        <a:cs typeface="+mn-cs"/>
                      </a:endParaRPr>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教学教授</a:t>
                      </a:r>
                    </a:p>
                  </a:txBody>
                  <a:tcPr marL="8881" marR="8881" marT="8881"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4</a:t>
                      </a:r>
                    </a:p>
                  </a:txBody>
                  <a:tcPr marL="9525" marR="9525" marT="9525" marB="0" anchor="ctr">
                    <a:solidFill>
                      <a:schemeClr val="accent2">
                        <a:lumMod val="20000"/>
                        <a:lumOff val="80000"/>
                      </a:schemeClr>
                    </a:solidFill>
                  </a:tcPr>
                </a:tc>
                <a:tc>
                  <a:txBody>
                    <a:bodyPr/>
                    <a:lstStyle/>
                    <a:p>
                      <a:pPr algn="ctr" fontAlgn="ctr">
                        <a:buNone/>
                      </a:pPr>
                      <a:endParaRPr lang="zh-CN" altLang="en-US" sz="1800" b="0" i="0" u="none" strike="noStrike">
                        <a:effectLst/>
                        <a:latin typeface="Arial" panose="020B0604020202020204" pitchFamily="34" charset="0"/>
                        <a:ea typeface="宋体" panose="02010600030101010101" pitchFamily="2" charset="-122"/>
                      </a:endParaRP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5"/>
                  </a:ext>
                </a:extLst>
              </a:tr>
              <a:tr h="319049">
                <a:tc vMerge="1">
                  <a:txBody>
                    <a:bodyPr/>
                    <a:lstStyle/>
                    <a:p>
                      <a:endParaRPr lang="zh-CN"/>
                    </a:p>
                  </a:txBody>
                  <a:tcPr/>
                </a:tc>
                <a:tc vMerge="1">
                  <a:txBody>
                    <a:bodyPr/>
                    <a:lstStyle/>
                    <a:p>
                      <a:endParaRPr lang="zh-CN"/>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教学副教授</a:t>
                      </a:r>
                    </a:p>
                  </a:txBody>
                  <a:tcPr marL="8881" marR="8881" marT="8881"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2">
                        <a:lumMod val="20000"/>
                        <a:lumOff val="80000"/>
                      </a:schemeClr>
                    </a:solidFill>
                  </a:tcPr>
                </a:tc>
                <a:tc>
                  <a:txBody>
                    <a:bodyPr/>
                    <a:lstStyle/>
                    <a:p>
                      <a:pPr algn="ctr" rtl="0" fontAlgn="ctr">
                        <a:buNone/>
                      </a:pPr>
                      <a:endParaRPr lang="zh-CN" altLang="en-US"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6"/>
                  </a:ext>
                </a:extLst>
              </a:tr>
              <a:tr h="380125">
                <a:tc vMerge="1">
                  <a:txBody>
                    <a:bodyPr/>
                    <a:lstStyle/>
                    <a:p>
                      <a:endParaRPr lang="zh-CN"/>
                    </a:p>
                  </a:txBody>
                  <a:tcPr/>
                </a:tc>
                <a:tc vMerge="1">
                  <a:txBody>
                    <a:bodyPr/>
                    <a:lstStyle/>
                    <a:p>
                      <a:endParaRPr lang="zh-CN"/>
                    </a:p>
                  </a:txBody>
                  <a:tcPr marL="8881" marR="8881" marT="8881" marB="0" anchor="ctr">
                    <a:solidFill>
                      <a:schemeClr val="accent6">
                        <a:lumMod val="20000"/>
                        <a:lumOff val="80000"/>
                      </a:schemeClr>
                    </a:solidFill>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教学讲师</a:t>
                      </a:r>
                    </a:p>
                  </a:txBody>
                  <a:tcPr marL="8881" marR="8881" marT="8881"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2">
                        <a:lumMod val="20000"/>
                        <a:lumOff val="80000"/>
                      </a:schemeClr>
                    </a:solidFill>
                  </a:tcPr>
                </a:tc>
                <a:tc>
                  <a:txBody>
                    <a:bodyPr/>
                    <a:lstStyle/>
                    <a:p>
                      <a:pPr algn="ctr" rtl="0" fontAlgn="ctr">
                        <a:buNone/>
                      </a:pPr>
                      <a:endParaRPr lang="en-US" altLang="zh-CN"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2">
                        <a:lumMod val="20000"/>
                        <a:lumOff val="80000"/>
                      </a:schemeClr>
                    </a:solidFill>
                  </a:tcPr>
                </a:tc>
                <a:tc>
                  <a:txBody>
                    <a:bodyPr/>
                    <a:lstStyle/>
                    <a:p>
                      <a:pPr algn="ctr" rtl="0" fontAlgn="ctr"/>
                      <a:endParaRPr lang="en-US" altLang="zh-CN"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2">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tc>
                  <a:txBody>
                    <a:bodyPr/>
                    <a:lstStyle/>
                    <a:p>
                      <a:pPr algn="ctr" rtl="0" fontAlgn="ctr"/>
                      <a:r>
                        <a:rPr lang="zh-CN" altLang="en-US" sz="1400" b="1" i="0" u="none" strike="noStrike">
                          <a:solidFill>
                            <a:srgbClr val="404040"/>
                          </a:solidFill>
                          <a:effectLst/>
                          <a:latin typeface="微软雅黑" panose="020B0503020204020204" charset="-122"/>
                          <a:ea typeface="微软雅黑" panose="020B0503020204020204" charset="-122"/>
                        </a:rPr>
                        <a:t>　</a:t>
                      </a:r>
                    </a:p>
                  </a:txBody>
                  <a:tcPr marL="9525" marR="9525" marT="9525" marB="0" anchor="ctr">
                    <a:solidFill>
                      <a:schemeClr val="accent2">
                        <a:lumMod val="20000"/>
                        <a:lumOff val="80000"/>
                      </a:schemeClr>
                    </a:solidFill>
                  </a:tcPr>
                </a:tc>
                <a:extLst>
                  <a:ext uri="{0D108BD9-81ED-4DB2-BD59-A6C34878D82A}">
                    <a16:rowId xmlns:a16="http://schemas.microsoft.com/office/drawing/2014/main" val="10007"/>
                  </a:ext>
                </a:extLst>
              </a:tr>
              <a:tr h="380125">
                <a:tc rowSpan="3" gridSpan="2">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老体制</a:t>
                      </a:r>
                      <a:endParaRPr lang="en-US" altLang="zh-CN" sz="1400" b="1" kern="1200" dirty="0">
                        <a:solidFill>
                          <a:srgbClr val="404040"/>
                        </a:solidFill>
                        <a:latin typeface="微软雅黑" panose="020B0503020204020204" charset="-122"/>
                        <a:ea typeface="微软雅黑" panose="020B0503020204020204" charset="-122"/>
                        <a:cs typeface="+mn-cs"/>
                      </a:endParaRP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148</a:t>
                      </a:r>
                    </a:p>
                    <a:p>
                      <a:pPr marL="0" algn="ctr" defTabSz="914400" rtl="0" eaLnBrk="1" fontAlgn="ctr" latinLnBrk="0" hangingPunct="1"/>
                      <a:r>
                        <a:rPr lang="en-US" altLang="zh-CN" sz="1400" b="1" kern="1200" dirty="0">
                          <a:solidFill>
                            <a:srgbClr val="404040"/>
                          </a:solidFill>
                          <a:latin typeface="微软雅黑" panose="020B0503020204020204" charset="-122"/>
                          <a:ea typeface="微软雅黑" panose="020B0503020204020204" charset="-122"/>
                          <a:cs typeface="+mn-cs"/>
                        </a:rPr>
                        <a:t>69%</a:t>
                      </a:r>
                      <a:endParaRPr lang="zh-CN" altLang="en-US" sz="1400" b="1" kern="1200" dirty="0">
                        <a:solidFill>
                          <a:srgbClr val="404040"/>
                        </a:solidFill>
                        <a:latin typeface="微软雅黑" panose="020B0503020204020204" charset="-122"/>
                        <a:ea typeface="微软雅黑" panose="020B0503020204020204" charset="-122"/>
                        <a:cs typeface="+mn-cs"/>
                      </a:endParaRPr>
                    </a:p>
                  </a:txBody>
                  <a:tcPr marL="8881" marR="8881" marT="8881" marB="0" anchor="ctr"/>
                </a:tc>
                <a:tc rowSpan="3" hMerge="1">
                  <a:txBody>
                    <a:bodyPr/>
                    <a:lstStyle/>
                    <a:p>
                      <a:endParaRPr lang="zh-CN"/>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教授</a:t>
                      </a:r>
                    </a:p>
                  </a:txBody>
                  <a:tcPr marL="8881" marR="8881" marT="8881"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43</a:t>
                      </a:r>
                    </a:p>
                  </a:txBody>
                  <a:tcPr marL="9525" marR="9525" marT="9525" marB="0" anchor="ctr">
                    <a:solidFill>
                      <a:schemeClr val="accent3">
                        <a:lumMod val="20000"/>
                        <a:lumOff val="80000"/>
                      </a:schemeClr>
                    </a:solidFill>
                  </a:tcPr>
                </a:tc>
                <a:tc>
                  <a:txBody>
                    <a:bodyPr/>
                    <a:lstStyle/>
                    <a:p>
                      <a:pPr algn="ctr" fontAlgn="ctr">
                        <a:buNone/>
                      </a:pPr>
                      <a:endParaRPr lang="zh-CN" altLang="en-US" sz="1800" b="0" i="0" u="none" strike="noStrike">
                        <a:effectLst/>
                        <a:latin typeface="Arial" panose="020B0604020202020204" pitchFamily="34" charset="0"/>
                        <a:ea typeface="宋体" panose="02010600030101010101" pitchFamily="2" charset="-122"/>
                      </a:endParaRP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14</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18</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8</a:t>
                      </a:r>
                    </a:p>
                  </a:txBody>
                  <a:tcPr marL="9525" marR="9525" marT="9525" marB="0" anchor="ctr">
                    <a:solidFill>
                      <a:schemeClr val="accent3">
                        <a:lumMod val="20000"/>
                        <a:lumOff val="80000"/>
                      </a:schemeClr>
                    </a:solidFill>
                  </a:tcPr>
                </a:tc>
                <a:extLst>
                  <a:ext uri="{0D108BD9-81ED-4DB2-BD59-A6C34878D82A}">
                    <a16:rowId xmlns:a16="http://schemas.microsoft.com/office/drawing/2014/main" val="10008"/>
                  </a:ext>
                </a:extLst>
              </a:tr>
              <a:tr h="380125">
                <a:tc gridSpan="2" vMerge="1">
                  <a:txBody>
                    <a:bodyPr/>
                    <a:lstStyle/>
                    <a:p>
                      <a:endParaRPr lang="zh-CN"/>
                    </a:p>
                  </a:txBody>
                  <a:tcPr/>
                </a:tc>
                <a:tc hMerge="1" vMerge="1">
                  <a:txBody>
                    <a:bodyPr/>
                    <a:lstStyle/>
                    <a:p>
                      <a:endParaRPr lang="zh-CN"/>
                    </a:p>
                  </a:txBody>
                  <a:tcPr/>
                </a:tc>
                <a:tc>
                  <a:txBody>
                    <a:bodyPr/>
                    <a:lstStyle/>
                    <a:p>
                      <a:pPr marL="0" algn="ctr" defTabSz="914400" rtl="0" eaLnBrk="1" fontAlgn="ctr" latinLnBrk="0" hangingPunct="1"/>
                      <a:r>
                        <a:rPr lang="zh-CN" altLang="en-US" sz="1400" b="1" kern="1200" dirty="0">
                          <a:solidFill>
                            <a:srgbClr val="404040"/>
                          </a:solidFill>
                          <a:latin typeface="微软雅黑" panose="020B0503020204020204" charset="-122"/>
                          <a:ea typeface="微软雅黑" panose="020B0503020204020204" charset="-122"/>
                          <a:cs typeface="+mn-cs"/>
                        </a:rPr>
                        <a:t>副教授</a:t>
                      </a:r>
                    </a:p>
                  </a:txBody>
                  <a:tcPr marL="8881" marR="8881" marT="8881"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71</a:t>
                      </a:r>
                    </a:p>
                  </a:txBody>
                  <a:tcPr marL="9525" marR="9525" marT="9525" marB="0" anchor="ctr">
                    <a:solidFill>
                      <a:schemeClr val="accent3">
                        <a:lumMod val="20000"/>
                        <a:lumOff val="80000"/>
                      </a:schemeClr>
                    </a:solidFill>
                  </a:tcPr>
                </a:tc>
                <a:tc>
                  <a:txBody>
                    <a:bodyPr/>
                    <a:lstStyle/>
                    <a:p>
                      <a:pPr algn="ctr" fontAlgn="ctr">
                        <a:buNone/>
                      </a:pPr>
                      <a:endParaRPr lang="zh-CN" altLang="en-US" sz="1800" b="0" i="0" u="none" strike="noStrike">
                        <a:effectLst/>
                        <a:latin typeface="Arial" panose="020B0604020202020204" pitchFamily="34" charset="0"/>
                        <a:ea typeface="宋体" panose="02010600030101010101" pitchFamily="2" charset="-122"/>
                      </a:endParaRP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18</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23</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21</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7</a:t>
                      </a: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extLst>
                  <a:ext uri="{0D108BD9-81ED-4DB2-BD59-A6C34878D82A}">
                    <a16:rowId xmlns:a16="http://schemas.microsoft.com/office/drawing/2014/main" val="10009"/>
                  </a:ext>
                </a:extLst>
              </a:tr>
              <a:tr h="380125">
                <a:tc gridSpan="2" vMerge="1">
                  <a:txBody>
                    <a:bodyPr/>
                    <a:lstStyle/>
                    <a:p>
                      <a:endParaRPr lang="zh-CN"/>
                    </a:p>
                  </a:txBody>
                  <a:tcPr/>
                </a:tc>
                <a:tc hMerge="1" vMerge="1">
                  <a:txBody>
                    <a:bodyPr/>
                    <a:lstStyle/>
                    <a:p>
                      <a:endParaRPr lang="zh-CN"/>
                    </a:p>
                  </a:txBody>
                  <a:tcPr/>
                </a:tc>
                <a:tc>
                  <a:txBody>
                    <a:bodyPr/>
                    <a:lstStyle/>
                    <a:p>
                      <a:pPr marL="0" algn="ctr" defTabSz="914400" rtl="0" eaLnBrk="1" fontAlgn="ctr" latinLnBrk="0" hangingPunct="1"/>
                      <a:r>
                        <a:rPr lang="zh-CN" altLang="en-US" sz="1400" b="1" kern="1200">
                          <a:solidFill>
                            <a:srgbClr val="404040"/>
                          </a:solidFill>
                          <a:latin typeface="微软雅黑" panose="020B0503020204020204" charset="-122"/>
                          <a:ea typeface="微软雅黑" panose="020B0503020204020204" charset="-122"/>
                          <a:cs typeface="+mn-cs"/>
                        </a:rPr>
                        <a:t>讲师</a:t>
                      </a:r>
                    </a:p>
                  </a:txBody>
                  <a:tcPr marL="8881" marR="8881" marT="8881"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34</a:t>
                      </a:r>
                    </a:p>
                  </a:txBody>
                  <a:tcPr marL="9525" marR="9525" marT="9525" marB="0" anchor="ctr">
                    <a:solidFill>
                      <a:schemeClr val="accent3">
                        <a:lumMod val="20000"/>
                        <a:lumOff val="80000"/>
                      </a:schemeClr>
                    </a:solidFill>
                  </a:tcPr>
                </a:tc>
                <a:tc>
                  <a:txBody>
                    <a:bodyPr/>
                    <a:lstStyle/>
                    <a:p>
                      <a:pPr algn="ctr" rtl="0" fontAlgn="ctr">
                        <a:buNone/>
                      </a:pPr>
                      <a:endParaRPr lang="en-US" altLang="zh-CN" sz="1400" b="1" i="0" u="none" strike="noStrike">
                        <a:solidFill>
                          <a:srgbClr val="404040"/>
                        </a:solidFill>
                        <a:effectLst/>
                        <a:latin typeface="微软雅黑" panose="020B0503020204020204" charset="-122"/>
                        <a:ea typeface="微软雅黑" panose="020B0503020204020204" charset="-122"/>
                      </a:endParaRP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8</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9</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10</a:t>
                      </a:r>
                    </a:p>
                  </a:txBody>
                  <a:tcPr marL="9525" marR="9525" marT="9525" marB="0" anchor="ctr">
                    <a:solidFill>
                      <a:schemeClr val="accent3">
                        <a:lumMod val="20000"/>
                        <a:lumOff val="80000"/>
                      </a:schemeClr>
                    </a:solidFill>
                  </a:tcPr>
                </a:tc>
                <a:tc>
                  <a:txBody>
                    <a:bodyPr/>
                    <a:lstStyle/>
                    <a:p>
                      <a:pPr algn="ctr" rtl="0" fontAlgn="ctr"/>
                      <a:r>
                        <a:rPr lang="en-US" altLang="zh-CN" sz="1400" b="1" i="0" u="none" strike="noStrike">
                          <a:solidFill>
                            <a:srgbClr val="404040"/>
                          </a:solidFill>
                          <a:effectLst/>
                          <a:latin typeface="微软雅黑" panose="020B0503020204020204" charset="-122"/>
                          <a:ea typeface="微软雅黑" panose="020B0503020204020204" charset="-122"/>
                        </a:rPr>
                        <a:t>6</a:t>
                      </a: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tc>
                  <a:txBody>
                    <a:bodyPr/>
                    <a:lstStyle/>
                    <a:p>
                      <a:pPr algn="ctr" fontAlgn="ctr"/>
                      <a:r>
                        <a:rPr lang="zh-CN" altLang="en-US" sz="1800" b="0" i="0" u="none" strike="noStrike">
                          <a:effectLst/>
                          <a:latin typeface="Arial" panose="020B0604020202020204" pitchFamily="34" charset="0"/>
                          <a:ea typeface="宋体" panose="02010600030101010101" pitchFamily="2" charset="-122"/>
                        </a:rPr>
                        <a:t>　</a:t>
                      </a:r>
                    </a:p>
                  </a:txBody>
                  <a:tcPr marL="9525" marR="9525" marT="9525" marB="0" anchor="ctr">
                    <a:solidFill>
                      <a:schemeClr val="accent3">
                        <a:lumMod val="20000"/>
                        <a:lumOff val="80000"/>
                      </a:schemeClr>
                    </a:solidFill>
                  </a:tcPr>
                </a:tc>
                <a:extLst>
                  <a:ext uri="{0D108BD9-81ED-4DB2-BD59-A6C34878D82A}">
                    <a16:rowId xmlns:a16="http://schemas.microsoft.com/office/drawing/2014/main" val="10010"/>
                  </a:ext>
                </a:extLst>
              </a:tr>
              <a:tr h="380125">
                <a:tc gridSpan="3">
                  <a:txBody>
                    <a:bodyPr/>
                    <a:lstStyle/>
                    <a:p>
                      <a:pPr marL="0" algn="ctr" defTabSz="914400" rtl="0" eaLnBrk="1" fontAlgn="ctr" latinLnBrk="0" hangingPunct="1"/>
                      <a:r>
                        <a:rPr lang="zh-CN" altLang="en-US" sz="1400" b="1" kern="1200" dirty="0">
                          <a:solidFill>
                            <a:schemeClr val="bg1">
                              <a:lumMod val="95000"/>
                            </a:schemeClr>
                          </a:solidFill>
                          <a:latin typeface="微软雅黑" panose="020B0503020204020204" charset="-122"/>
                          <a:ea typeface="微软雅黑" panose="020B0503020204020204" charset="-122"/>
                          <a:cs typeface="+mn-cs"/>
                        </a:rPr>
                        <a:t>合  计</a:t>
                      </a:r>
                    </a:p>
                  </a:txBody>
                  <a:tcPr marL="8881" marR="8881" marT="8881" marB="0" anchor="ctr">
                    <a:solidFill>
                      <a:srgbClr val="8A0000"/>
                    </a:solidFill>
                  </a:tcPr>
                </a:tc>
                <a:tc hMerge="1">
                  <a:txBody>
                    <a:bodyPr/>
                    <a:lstStyle/>
                    <a:p>
                      <a:endParaRPr lang="zh-CN"/>
                    </a:p>
                  </a:txBody>
                  <a:tcPr/>
                </a:tc>
                <a:tc hMerge="1">
                  <a:txBody>
                    <a:bodyPr/>
                    <a:lstStyle/>
                    <a:p>
                      <a:endParaRPr lang="zh-CN"/>
                    </a:p>
                  </a:txBody>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214</a:t>
                      </a:r>
                    </a:p>
                  </a:txBody>
                  <a:tcPr marL="9525" marR="9525" marT="9525" marB="0" anchor="ctr">
                    <a:solidFill>
                      <a:srgbClr val="8A0000"/>
                    </a:solidFill>
                  </a:tcPr>
                </a:tc>
                <a:tc>
                  <a:txBody>
                    <a:bodyPr/>
                    <a:lstStyle/>
                    <a:p>
                      <a:pPr algn="ctr" rtl="0" fontAlgn="ctr">
                        <a:buNone/>
                      </a:pPr>
                      <a:r>
                        <a:rPr lang="en-US" altLang="zh-CN" sz="1400" b="1" i="0" u="none" strike="noStrike" dirty="0">
                          <a:solidFill>
                            <a:schemeClr val="bg1"/>
                          </a:solidFill>
                          <a:effectLst/>
                          <a:latin typeface="微软雅黑" panose="020B0503020204020204" charset="-122"/>
                          <a:ea typeface="微软雅黑" panose="020B0503020204020204" charset="-122"/>
                        </a:rPr>
                        <a:t>1</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18</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33</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36</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40</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49</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27</a:t>
                      </a:r>
                    </a:p>
                  </a:txBody>
                  <a:tcPr marL="9525" marR="9525" marT="9525" marB="0" anchor="ctr">
                    <a:solidFill>
                      <a:srgbClr val="8A0000"/>
                    </a:solidFill>
                  </a:tcPr>
                </a:tc>
                <a:tc>
                  <a:txBody>
                    <a:bodyPr/>
                    <a:lstStyle/>
                    <a:p>
                      <a:pPr algn="ctr" rtl="0" fontAlgn="ctr"/>
                      <a:r>
                        <a:rPr lang="en-US" altLang="zh-CN" sz="1400" b="1" i="0" u="none" strike="noStrike" dirty="0">
                          <a:solidFill>
                            <a:schemeClr val="bg1"/>
                          </a:solidFill>
                          <a:effectLst/>
                          <a:latin typeface="微软雅黑" panose="020B0503020204020204" charset="-122"/>
                          <a:ea typeface="微软雅黑" panose="020B0503020204020204" charset="-122"/>
                        </a:rPr>
                        <a:t>10</a:t>
                      </a:r>
                    </a:p>
                  </a:txBody>
                  <a:tcPr marL="9525" marR="9525" marT="9525" marB="0" anchor="ctr">
                    <a:solidFill>
                      <a:srgbClr val="8A0000"/>
                    </a:solidFill>
                  </a:tcPr>
                </a:tc>
                <a:extLst>
                  <a:ext uri="{0D108BD9-81ED-4DB2-BD59-A6C34878D82A}">
                    <a16:rowId xmlns:a16="http://schemas.microsoft.com/office/drawing/2014/main" val="10011"/>
                  </a:ext>
                </a:extLst>
              </a:tr>
            </a:tbl>
          </a:graphicData>
        </a:graphic>
      </p:graphicFrame>
      <p:sp>
        <p:nvSpPr>
          <p:cNvPr id="34" name="矩形 33">
            <a:extLst>
              <a:ext uri="{FF2B5EF4-FFF2-40B4-BE49-F238E27FC236}">
                <a16:creationId xmlns:a16="http://schemas.microsoft.com/office/drawing/2014/main" id="{290E4ECE-7DD1-494F-8A19-6CEE1701B506}"/>
              </a:ext>
            </a:extLst>
          </p:cNvPr>
          <p:cNvSpPr/>
          <p:nvPr/>
        </p:nvSpPr>
        <p:spPr>
          <a:xfrm>
            <a:off x="694113" y="160821"/>
            <a:ext cx="4531030"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charset="-122"/>
                <a:ea typeface="微软雅黑" panose="020B0503020204020204" charset="-122"/>
              </a:rPr>
              <a:t>三、师资队伍</a:t>
            </a:r>
            <a:endParaRPr lang="en-US" altLang="zh-CN" sz="3600" b="1" dirty="0">
              <a:solidFill>
                <a:srgbClr val="8A0000"/>
              </a:solidFill>
              <a:latin typeface="微软雅黑" panose="020B0503020204020204" charset="-122"/>
              <a:ea typeface="微软雅黑" panose="020B050302020402020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4362192" y="934171"/>
            <a:ext cx="2646878"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师资团队现状</a:t>
            </a:r>
          </a:p>
        </p:txBody>
      </p:sp>
      <p:sp>
        <p:nvSpPr>
          <p:cNvPr id="26" name="TextBox 60"/>
          <p:cNvSpPr txBox="1"/>
          <p:nvPr/>
        </p:nvSpPr>
        <p:spPr>
          <a:xfrm>
            <a:off x="1460094" y="1592313"/>
            <a:ext cx="8451071" cy="417358"/>
          </a:xfrm>
          <a:prstGeom prst="rect">
            <a:avLst/>
          </a:prstGeom>
          <a:solidFill>
            <a:srgbClr val="C00000"/>
          </a:solidFill>
          <a:ln w="6350">
            <a:solidFill>
              <a:srgbClr val="C00000"/>
            </a:solidFill>
            <a:prstDash val="solid"/>
            <a:miter/>
          </a:ln>
        </p:spPr>
        <p:txBody>
          <a:bodyPr wrap="square">
            <a:spAutoFit/>
          </a:bodyPr>
          <a:lstStyle/>
          <a:p>
            <a:pPr algn="ctr">
              <a:lnSpc>
                <a:spcPct val="130000"/>
              </a:lnSpc>
            </a:pPr>
            <a:r>
              <a:rPr lang="zh-CN" b="1">
                <a:solidFill>
                  <a:schemeClr val="bg1"/>
                </a:solidFill>
                <a:effectLst>
                  <a:outerShdw blurRad="38100" dist="38100" dir="2700000" algn="tl">
                    <a:srgbClr val="000000">
                      <a:alpha val="43137"/>
                    </a:srgbClr>
                  </a:outerShdw>
                </a:effectLst>
                <a:latin typeface="Impact"/>
                <a:ea typeface="微软雅黑"/>
              </a:rPr>
              <a:t>北京大学资深教授</a:t>
            </a:r>
            <a:r>
              <a:rPr lang="zh-CN" sz="1600" b="1">
                <a:solidFill>
                  <a:schemeClr val="bg1"/>
                </a:solidFill>
                <a:effectLst>
                  <a:outerShdw blurRad="38100" dist="38100" dir="2700000" algn="tl">
                    <a:srgbClr val="000000">
                      <a:alpha val="43137"/>
                    </a:srgbClr>
                  </a:outerShdw>
                </a:effectLst>
                <a:latin typeface="Impact"/>
                <a:ea typeface="微软雅黑"/>
              </a:rPr>
              <a:t>（文科院士）</a:t>
            </a:r>
            <a:endParaRPr lang="en-US" sz="1600" b="1">
              <a:solidFill>
                <a:schemeClr val="bg1"/>
              </a:solidFill>
              <a:effectLst>
                <a:outerShdw blurRad="38100" dist="38100" dir="2700000" algn="tl">
                  <a:srgbClr val="000000">
                    <a:alpha val="43137"/>
                  </a:srgbClr>
                </a:outerShdw>
              </a:effectLst>
              <a:latin typeface="Impact"/>
              <a:ea typeface="微软雅黑"/>
            </a:endParaRPr>
          </a:p>
        </p:txBody>
      </p:sp>
      <p:pic>
        <p:nvPicPr>
          <p:cNvPr id="29" name="Picture 7"/>
          <p:cNvPicPr>
            <a:picLocks noChangeAspect="1" noChangeArrowheads="1"/>
          </p:cNvPicPr>
          <p:nvPr/>
        </p:nvPicPr>
        <p:blipFill>
          <a:blip r:embed="rId2"/>
          <a:stretch/>
        </p:blipFill>
        <p:spPr>
          <a:xfrm>
            <a:off x="1449777" y="2363036"/>
            <a:ext cx="1927225" cy="2566988"/>
          </a:xfrm>
          <a:prstGeom prst="rect">
            <a:avLst/>
          </a:prstGeom>
          <a:noFill/>
          <a:ln>
            <a:noFill/>
          </a:ln>
        </p:spPr>
      </p:pic>
      <p:sp>
        <p:nvSpPr>
          <p:cNvPr id="30" name="矩形 29"/>
          <p:cNvSpPr/>
          <p:nvPr/>
        </p:nvSpPr>
        <p:spPr>
          <a:xfrm>
            <a:off x="1449777" y="5049283"/>
            <a:ext cx="2049767" cy="412421"/>
          </a:xfrm>
          <a:prstGeom prst="rect">
            <a:avLst/>
          </a:prstGeom>
          <a:ln>
            <a:noFill/>
          </a:ln>
        </p:spPr>
        <p:txBody>
          <a:bodyPr>
            <a:spAutoFit/>
          </a:bodyPr>
          <a:lstStyle/>
          <a:p>
            <a:pPr algn="ctr">
              <a:lnSpc>
                <a:spcPct val="130000"/>
              </a:lnSpc>
              <a:spcAft>
                <a:spcPts val="600"/>
              </a:spcAft>
            </a:pPr>
            <a:r>
              <a:rPr lang="zh-CN" sz="1600" b="1">
                <a:solidFill>
                  <a:schemeClr val="tx2">
                    <a:lumMod val="50000"/>
                  </a:schemeClr>
                </a:solidFill>
                <a:latin typeface="Impact"/>
                <a:ea typeface="微软雅黑"/>
              </a:rPr>
              <a:t>季羡林先生（已故）</a:t>
            </a:r>
          </a:p>
        </p:txBody>
      </p:sp>
      <p:sp>
        <p:nvSpPr>
          <p:cNvPr id="32" name="矩形 31"/>
          <p:cNvSpPr/>
          <p:nvPr/>
        </p:nvSpPr>
        <p:spPr>
          <a:xfrm>
            <a:off x="4307974" y="5049283"/>
            <a:ext cx="2939888" cy="1360372"/>
          </a:xfrm>
          <a:prstGeom prst="rect">
            <a:avLst/>
          </a:prstGeom>
          <a:ln>
            <a:noFill/>
          </a:ln>
        </p:spPr>
        <p:txBody>
          <a:bodyPr wrap="square">
            <a:spAutoFit/>
          </a:bodyPr>
          <a:lstStyle/>
          <a:p>
            <a:pPr algn="ctr">
              <a:lnSpc>
                <a:spcPct val="130000"/>
              </a:lnSpc>
              <a:spcAft>
                <a:spcPts val="600"/>
              </a:spcAft>
            </a:pPr>
            <a:r>
              <a:rPr lang="zh-CN" b="1">
                <a:solidFill>
                  <a:schemeClr val="tx2">
                    <a:lumMod val="50000"/>
                  </a:schemeClr>
                </a:solidFill>
                <a:latin typeface="Impact"/>
                <a:ea typeface="微软雅黑"/>
              </a:rPr>
              <a:t>刘安武（已故）</a:t>
            </a:r>
            <a:endParaRPr lang="en-US" b="1">
              <a:solidFill>
                <a:schemeClr val="tx2">
                  <a:lumMod val="50000"/>
                </a:schemeClr>
              </a:solidFill>
              <a:latin typeface="Impact"/>
              <a:ea typeface="微软雅黑"/>
            </a:endParaRPr>
          </a:p>
          <a:p>
            <a:pPr algn="ctr"/>
            <a:r>
              <a:rPr lang="zh-CN" b="1">
                <a:solidFill>
                  <a:schemeClr val="tx2">
                    <a:lumMod val="50000"/>
                  </a:schemeClr>
                </a:solidFill>
                <a:latin typeface="Impact"/>
                <a:ea typeface="微软雅黑"/>
              </a:rPr>
              <a:t>教授，博士生导师，</a:t>
            </a:r>
            <a:r>
              <a:rPr lang="en-US" b="1">
                <a:solidFill>
                  <a:schemeClr val="tx2">
                    <a:lumMod val="50000"/>
                  </a:schemeClr>
                </a:solidFill>
                <a:latin typeface="Impact"/>
                <a:ea typeface="微软雅黑"/>
              </a:rPr>
              <a:t>1930</a:t>
            </a:r>
            <a:r>
              <a:rPr lang="zh-CN" b="1">
                <a:solidFill>
                  <a:schemeClr val="tx2">
                    <a:lumMod val="50000"/>
                  </a:schemeClr>
                </a:solidFill>
                <a:latin typeface="Impact"/>
                <a:ea typeface="微软雅黑"/>
              </a:rPr>
              <a:t>年出生，印度文学教学、翻译、研究领域的顶级专家。</a:t>
            </a:r>
          </a:p>
        </p:txBody>
      </p:sp>
      <p:pic>
        <p:nvPicPr>
          <p:cNvPr id="33" name="图片 9"/>
          <p:cNvPicPr>
            <a:picLocks noChangeAspect="1"/>
          </p:cNvPicPr>
          <p:nvPr/>
        </p:nvPicPr>
        <p:blipFill>
          <a:blip r:embed="rId3"/>
          <a:stretch/>
        </p:blipFill>
        <p:spPr>
          <a:xfrm>
            <a:off x="4759759" y="2363036"/>
            <a:ext cx="1851743" cy="2592842"/>
          </a:xfrm>
          <a:prstGeom prst="rect">
            <a:avLst/>
          </a:prstGeom>
          <a:noFill/>
          <a:ln>
            <a:noFill/>
          </a:ln>
        </p:spPr>
      </p:pic>
      <p:pic>
        <p:nvPicPr>
          <p:cNvPr id="35" name="图片 10"/>
          <p:cNvPicPr>
            <a:picLocks noChangeAspect="1"/>
          </p:cNvPicPr>
          <p:nvPr/>
        </p:nvPicPr>
        <p:blipFill>
          <a:blip r:embed="rId4"/>
          <a:stretch/>
        </p:blipFill>
        <p:spPr>
          <a:xfrm>
            <a:off x="7965598" y="2363036"/>
            <a:ext cx="1935250" cy="2578966"/>
          </a:xfrm>
          <a:prstGeom prst="rect">
            <a:avLst/>
          </a:prstGeom>
          <a:noFill/>
          <a:ln>
            <a:noFill/>
          </a:ln>
        </p:spPr>
      </p:pic>
      <p:sp>
        <p:nvSpPr>
          <p:cNvPr id="36" name="矩形 35"/>
          <p:cNvSpPr/>
          <p:nvPr/>
        </p:nvSpPr>
        <p:spPr>
          <a:xfrm>
            <a:off x="7545938" y="5023645"/>
            <a:ext cx="2939753" cy="1609671"/>
          </a:xfrm>
          <a:prstGeom prst="rect">
            <a:avLst/>
          </a:prstGeom>
          <a:ln>
            <a:noFill/>
          </a:ln>
        </p:spPr>
        <p:txBody>
          <a:bodyPr wrap="square">
            <a:spAutoFit/>
          </a:bodyPr>
          <a:lstStyle/>
          <a:p>
            <a:pPr algn="ctr">
              <a:lnSpc>
                <a:spcPct val="130000"/>
              </a:lnSpc>
              <a:spcAft>
                <a:spcPts val="600"/>
              </a:spcAft>
            </a:pPr>
            <a:r>
              <a:rPr lang="zh-CN" b="1">
                <a:solidFill>
                  <a:schemeClr val="tx2">
                    <a:lumMod val="50000"/>
                  </a:schemeClr>
                </a:solidFill>
                <a:latin typeface="Impact"/>
                <a:ea typeface="微软雅黑"/>
              </a:rPr>
              <a:t>胡壮麟</a:t>
            </a:r>
            <a:endParaRPr lang="en-US" b="1">
              <a:solidFill>
                <a:schemeClr val="tx2">
                  <a:lumMod val="50000"/>
                </a:schemeClr>
              </a:solidFill>
              <a:latin typeface="Impact"/>
              <a:ea typeface="微软雅黑"/>
            </a:endParaRPr>
          </a:p>
          <a:p>
            <a:pPr>
              <a:lnSpc>
                <a:spcPct val="130000"/>
              </a:lnSpc>
              <a:spcAft>
                <a:spcPts val="600"/>
              </a:spcAft>
            </a:pPr>
            <a:r>
              <a:rPr lang="zh-CN" b="1">
                <a:solidFill>
                  <a:schemeClr val="tx2">
                    <a:lumMod val="50000"/>
                  </a:schemeClr>
                </a:solidFill>
                <a:latin typeface="Impact"/>
                <a:ea typeface="微软雅黑"/>
              </a:rPr>
              <a:t>教授，博士生导师，</a:t>
            </a:r>
            <a:r>
              <a:rPr lang="en-US" b="1">
                <a:solidFill>
                  <a:schemeClr val="tx2">
                    <a:lumMod val="50000"/>
                  </a:schemeClr>
                </a:solidFill>
                <a:latin typeface="Impact"/>
                <a:ea typeface="微软雅黑"/>
              </a:rPr>
              <a:t>1933</a:t>
            </a:r>
            <a:r>
              <a:rPr lang="zh-CN" b="1">
                <a:solidFill>
                  <a:schemeClr val="tx2">
                    <a:lumMod val="50000"/>
                  </a:schemeClr>
                </a:solidFill>
                <a:latin typeface="Impact"/>
                <a:ea typeface="微软雅黑"/>
              </a:rPr>
              <a:t>年出生，英语语言学研究和教学领域的顶级专家。</a:t>
            </a:r>
          </a:p>
        </p:txBody>
      </p:sp>
      <p:pic>
        <p:nvPicPr>
          <p:cNvPr id="31" name="图片 30"/>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3" name="直角三角形 52"/>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4" name="直角三角形 53"/>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9" name="矩形 68"/>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三、师资队伍</a:t>
            </a:r>
            <a:endParaRPr lang="en-US" sz="3600" b="1">
              <a:solidFill>
                <a:srgbClr val="8A0000"/>
              </a:solidFill>
              <a:latin typeface="微软雅黑"/>
              <a:ea typeface="微软雅黑"/>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4362192" y="934171"/>
            <a:ext cx="2646878"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师资团队现状</a:t>
            </a:r>
          </a:p>
        </p:txBody>
      </p:sp>
      <p:sp>
        <p:nvSpPr>
          <p:cNvPr id="31" name="矩形 30"/>
          <p:cNvSpPr/>
          <p:nvPr/>
        </p:nvSpPr>
        <p:spPr>
          <a:xfrm>
            <a:off x="2394771" y="1458990"/>
            <a:ext cx="9089369" cy="1754326"/>
          </a:xfrm>
          <a:prstGeom prst="rect">
            <a:avLst/>
          </a:prstGeom>
          <a:ln>
            <a:noFill/>
          </a:ln>
        </p:spPr>
        <p:txBody>
          <a:bodyPr wrap="square">
            <a:spAutoFit/>
          </a:bodyPr>
          <a:lstStyle/>
          <a:p>
            <a:pPr>
              <a:lnSpc>
                <a:spcPct val="150000"/>
              </a:lnSpc>
              <a:spcAft>
                <a:spcPts val="600"/>
              </a:spcAft>
            </a:pPr>
            <a:r>
              <a:rPr lang="zh-CN" b="1">
                <a:solidFill>
                  <a:schemeClr val="tx2">
                    <a:lumMod val="50000"/>
                  </a:schemeClr>
                </a:solidFill>
                <a:latin typeface="Impact"/>
                <a:ea typeface="微软雅黑"/>
              </a:rPr>
              <a:t>申丹，教授，博士生导师，博雅讲席教授， </a:t>
            </a:r>
            <a:r>
              <a:rPr lang="en-US" b="1">
                <a:solidFill>
                  <a:schemeClr val="tx2">
                    <a:lumMod val="50000"/>
                  </a:schemeClr>
                </a:solidFill>
                <a:latin typeface="Impact"/>
                <a:ea typeface="微软雅黑"/>
              </a:rPr>
              <a:t>1958</a:t>
            </a:r>
            <a:r>
              <a:rPr lang="zh-CN" b="1">
                <a:solidFill>
                  <a:schemeClr val="tx2">
                    <a:lumMod val="50000"/>
                  </a:schemeClr>
                </a:solidFill>
                <a:latin typeface="Impact"/>
                <a:ea typeface="微软雅黑"/>
              </a:rPr>
              <a:t>年出生。外国语言文学专业全国第一位长江学者特聘教授，国家社科重大项目首席专家。现任全国政协委员，中国外国文学学会副会长，北京大学学术委员会委员，北京大学人文学部主任等职务。英语叙事理论与小说阐释、文体学、翻译学领域的顶级专家。</a:t>
            </a:r>
          </a:p>
        </p:txBody>
      </p:sp>
      <p:sp>
        <p:nvSpPr>
          <p:cNvPr id="39" name="矩形 38"/>
          <p:cNvSpPr/>
          <p:nvPr/>
        </p:nvSpPr>
        <p:spPr>
          <a:xfrm>
            <a:off x="2394771" y="3330797"/>
            <a:ext cx="8919165" cy="1704056"/>
          </a:xfrm>
          <a:prstGeom prst="rect">
            <a:avLst/>
          </a:prstGeom>
          <a:ln>
            <a:noFill/>
          </a:ln>
        </p:spPr>
        <p:txBody>
          <a:bodyPr wrap="square">
            <a:spAutoFit/>
          </a:bodyPr>
          <a:lstStyle/>
          <a:p>
            <a:pPr>
              <a:lnSpc>
                <a:spcPct val="150000"/>
              </a:lnSpc>
              <a:spcAft>
                <a:spcPts val="600"/>
              </a:spcAft>
            </a:pPr>
            <a:r>
              <a:rPr lang="zh-CN" b="1">
                <a:solidFill>
                  <a:schemeClr val="tx2">
                    <a:lumMod val="50000"/>
                  </a:schemeClr>
                </a:solidFill>
                <a:latin typeface="Impact"/>
                <a:ea typeface="微软雅黑"/>
              </a:rPr>
              <a:t>王邦维，教授，博士生导师，博雅讲席教授， </a:t>
            </a:r>
            <a:r>
              <a:rPr lang="en-US" b="1">
                <a:solidFill>
                  <a:schemeClr val="tx2">
                    <a:lumMod val="50000"/>
                  </a:schemeClr>
                </a:solidFill>
                <a:latin typeface="Impact"/>
                <a:ea typeface="微软雅黑"/>
              </a:rPr>
              <a:t>1950</a:t>
            </a:r>
            <a:r>
              <a:rPr lang="zh-CN" b="1">
                <a:solidFill>
                  <a:schemeClr val="tx2">
                    <a:lumMod val="50000"/>
                  </a:schemeClr>
                </a:solidFill>
                <a:latin typeface="Impact"/>
                <a:ea typeface="微软雅黑"/>
              </a:rPr>
              <a:t>年出生。师承季羡林先生，国家社科重大项目首席专家。现任北京大学东方学研究院主任，北京大学东方文学研究中心主任等职务。梵语文学、梵语与汉语佛教文献、印度和中国佛教史、中印文化关系史等方面的教学和研究领域的顶级专家。</a:t>
            </a:r>
          </a:p>
        </p:txBody>
      </p:sp>
      <p:cxnSp>
        <p:nvCxnSpPr>
          <p:cNvPr id="40" name="直接连接符 7"/>
          <p:cNvCxnSpPr/>
          <p:nvPr/>
        </p:nvCxnSpPr>
        <p:spPr>
          <a:xfrm flipV="1">
            <a:off x="673132" y="3202603"/>
            <a:ext cx="10761141" cy="33529"/>
          </a:xfrm>
          <a:prstGeom prst="line">
            <a:avLst/>
          </a:prstGeom>
          <a:noFill/>
          <a:ln w="19050">
            <a:solidFill>
              <a:srgbClr val="8A0000"/>
            </a:solidFill>
            <a:prstDash val="dash"/>
            <a:round/>
          </a:ln>
        </p:spPr>
      </p:cxnSp>
      <p:pic>
        <p:nvPicPr>
          <p:cNvPr id="27" name="图片 26"/>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48" name="组合 47"/>
          <p:cNvGrpSpPr/>
          <p:nvPr/>
        </p:nvGrpSpPr>
        <p:grpSpPr>
          <a:xfrm>
            <a:off x="1" y="0"/>
            <a:ext cx="1388224" cy="1046128"/>
            <a:chOff x="0" y="0"/>
            <a:chExt cx="6897954" cy="4536440"/>
          </a:xfrm>
        </p:grpSpPr>
        <p:sp>
          <p:nvSpPr>
            <p:cNvPr id="49" name="直角三角形 4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0" name="直角三角形 4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1" name="直角三角形 5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6" name="矩形 65"/>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三、师资队伍</a:t>
            </a:r>
            <a:endParaRPr lang="en-US" sz="3600" b="1">
              <a:solidFill>
                <a:srgbClr val="8A0000"/>
              </a:solidFill>
              <a:latin typeface="微软雅黑"/>
              <a:ea typeface="微软雅黑"/>
            </a:endParaRPr>
          </a:p>
        </p:txBody>
      </p:sp>
      <p:cxnSp>
        <p:nvCxnSpPr>
          <p:cNvPr id="17" name="直接连接符 7"/>
          <p:cNvCxnSpPr/>
          <p:nvPr/>
        </p:nvCxnSpPr>
        <p:spPr>
          <a:xfrm flipV="1">
            <a:off x="694113" y="5203164"/>
            <a:ext cx="10761141" cy="33529"/>
          </a:xfrm>
          <a:prstGeom prst="line">
            <a:avLst/>
          </a:prstGeom>
          <a:noFill/>
          <a:ln w="19050">
            <a:solidFill>
              <a:srgbClr val="8A0000"/>
            </a:solidFill>
            <a:prstDash val="dash"/>
            <a:round/>
          </a:ln>
        </p:spPr>
      </p:cxnSp>
      <p:sp>
        <p:nvSpPr>
          <p:cNvPr id="18" name="矩形 17"/>
          <p:cNvSpPr/>
          <p:nvPr/>
        </p:nvSpPr>
        <p:spPr>
          <a:xfrm>
            <a:off x="2394771" y="5549132"/>
            <a:ext cx="9228597" cy="776110"/>
          </a:xfrm>
          <a:prstGeom prst="rect">
            <a:avLst/>
          </a:prstGeom>
          <a:ln>
            <a:noFill/>
          </a:ln>
        </p:spPr>
        <p:txBody>
          <a:bodyPr wrap="square">
            <a:spAutoFit/>
          </a:bodyPr>
          <a:lstStyle/>
          <a:p>
            <a:pPr>
              <a:lnSpc>
                <a:spcPct val="130000"/>
              </a:lnSpc>
              <a:spcAft>
                <a:spcPts val="600"/>
              </a:spcAft>
            </a:pPr>
            <a:r>
              <a:rPr lang="zh-CN" b="1" dirty="0">
                <a:solidFill>
                  <a:schemeClr val="tx2">
                    <a:lumMod val="50000"/>
                  </a:schemeClr>
                </a:solidFill>
                <a:latin typeface="Impact"/>
                <a:ea typeface="微软雅黑"/>
              </a:rPr>
              <a:t>段晴，教授，博士生导师，博雅讲席教授，</a:t>
            </a:r>
            <a:r>
              <a:rPr lang="en-US" b="1" dirty="0">
                <a:solidFill>
                  <a:schemeClr val="tx2">
                    <a:lumMod val="50000"/>
                  </a:schemeClr>
                </a:solidFill>
                <a:latin typeface="Impact"/>
                <a:ea typeface="微软雅黑"/>
              </a:rPr>
              <a:t>1953</a:t>
            </a:r>
            <a:r>
              <a:rPr lang="zh-CN" b="1" dirty="0">
                <a:solidFill>
                  <a:schemeClr val="tx2">
                    <a:lumMod val="50000"/>
                  </a:schemeClr>
                </a:solidFill>
                <a:latin typeface="Impact"/>
                <a:ea typeface="微软雅黑"/>
              </a:rPr>
              <a:t>年出生。师承季羡林先生。国家社科重大项目首席专家。梵巴利文研究领域的顶级专家。</a:t>
            </a:r>
            <a:r>
              <a:rPr lang="zh-CN" altLang="zh-CN" b="1" dirty="0">
                <a:solidFill>
                  <a:schemeClr val="tx2">
                    <a:lumMod val="50000"/>
                  </a:schemeClr>
                </a:solidFill>
                <a:highlight>
                  <a:srgbClr val="FFFF00"/>
                </a:highlight>
                <a:latin typeface="Impact"/>
                <a:ea typeface="微软雅黑"/>
              </a:rPr>
              <a:t> </a:t>
            </a:r>
            <a:r>
              <a:rPr lang="zh-CN" altLang="zh-CN" b="1" dirty="0">
                <a:solidFill>
                  <a:schemeClr val="tx2">
                    <a:lumMod val="50000"/>
                  </a:schemeClr>
                </a:solidFill>
                <a:latin typeface="Impact"/>
                <a:ea typeface="微软雅黑"/>
              </a:rPr>
              <a:t>（已故）</a:t>
            </a:r>
            <a:endParaRPr lang="zh-CN" b="1" dirty="0">
              <a:solidFill>
                <a:schemeClr val="tx2">
                  <a:lumMod val="50000"/>
                </a:schemeClr>
              </a:solidFill>
              <a:latin typeface="Impact"/>
              <a:ea typeface="微软雅黑"/>
            </a:endParaRPr>
          </a:p>
        </p:txBody>
      </p:sp>
      <p:pic>
        <p:nvPicPr>
          <p:cNvPr id="4" name="图片 3"/>
          <p:cNvPicPr>
            <a:picLocks noChangeAspect="1"/>
          </p:cNvPicPr>
          <p:nvPr/>
        </p:nvPicPr>
        <p:blipFill rotWithShape="1">
          <a:blip r:embed="rId3"/>
          <a:srcRect b="14664"/>
          <a:stretch/>
        </p:blipFill>
        <p:spPr>
          <a:xfrm>
            <a:off x="877426" y="1505037"/>
            <a:ext cx="1263906" cy="1631193"/>
          </a:xfrm>
          <a:prstGeom prst="rect">
            <a:avLst/>
          </a:prstGeom>
        </p:spPr>
      </p:pic>
      <p:pic>
        <p:nvPicPr>
          <p:cNvPr id="6" name="图片 5"/>
          <p:cNvPicPr>
            <a:picLocks noChangeAspect="1"/>
          </p:cNvPicPr>
          <p:nvPr/>
        </p:nvPicPr>
        <p:blipFill rotWithShape="1">
          <a:blip r:embed="rId4"/>
          <a:srcRect l="22799" r="3741"/>
          <a:stretch/>
        </p:blipFill>
        <p:spPr>
          <a:xfrm>
            <a:off x="694113" y="5369439"/>
            <a:ext cx="1569272" cy="1180742"/>
          </a:xfrm>
          <a:prstGeom prst="rect">
            <a:avLst/>
          </a:prstGeom>
        </p:spPr>
      </p:pic>
      <p:pic>
        <p:nvPicPr>
          <p:cNvPr id="10" name="图片 9"/>
          <p:cNvPicPr>
            <a:picLocks noChangeAspect="1"/>
          </p:cNvPicPr>
          <p:nvPr/>
        </p:nvPicPr>
        <p:blipFill rotWithShape="1">
          <a:blip r:embed="rId5"/>
          <a:srcRect r="22206"/>
          <a:stretch/>
        </p:blipFill>
        <p:spPr>
          <a:xfrm>
            <a:off x="640192" y="3580374"/>
            <a:ext cx="1596482" cy="128056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4362192" y="934171"/>
            <a:ext cx="2646878"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师资团队现状</a:t>
            </a:r>
          </a:p>
        </p:txBody>
      </p:sp>
      <p:pic>
        <p:nvPicPr>
          <p:cNvPr id="29" name="图片 5"/>
          <p:cNvPicPr>
            <a:picLocks noChangeAspect="1"/>
          </p:cNvPicPr>
          <p:nvPr/>
        </p:nvPicPr>
        <p:blipFill>
          <a:blip r:embed="rId2"/>
          <a:stretch/>
        </p:blipFill>
        <p:spPr>
          <a:xfrm>
            <a:off x="484173" y="1544126"/>
            <a:ext cx="1735138" cy="1157287"/>
          </a:xfrm>
          <a:prstGeom prst="rect">
            <a:avLst/>
          </a:prstGeom>
          <a:noFill/>
          <a:ln>
            <a:noFill/>
          </a:ln>
        </p:spPr>
      </p:pic>
      <p:sp>
        <p:nvSpPr>
          <p:cNvPr id="30" name="矩形 29"/>
          <p:cNvSpPr/>
          <p:nvPr/>
        </p:nvSpPr>
        <p:spPr>
          <a:xfrm>
            <a:off x="2410118" y="1676429"/>
            <a:ext cx="9197904" cy="812530"/>
          </a:xfrm>
          <a:prstGeom prst="rect">
            <a:avLst/>
          </a:prstGeom>
          <a:ln>
            <a:noFill/>
          </a:ln>
        </p:spPr>
        <p:txBody>
          <a:bodyPr wrap="square">
            <a:spAutoFit/>
          </a:bodyPr>
          <a:lstStyle/>
          <a:p>
            <a:pPr>
              <a:lnSpc>
                <a:spcPct val="130000"/>
              </a:lnSpc>
              <a:spcAft>
                <a:spcPts val="600"/>
              </a:spcAft>
            </a:pPr>
            <a:r>
              <a:rPr lang="zh-CN" b="1" dirty="0">
                <a:solidFill>
                  <a:schemeClr val="tx2">
                    <a:lumMod val="50000"/>
                  </a:schemeClr>
                </a:solidFill>
                <a:latin typeface="Impact"/>
                <a:ea typeface="微软雅黑"/>
              </a:rPr>
              <a:t>王一丹，教授，博士生导师，</a:t>
            </a:r>
            <a:r>
              <a:rPr lang="en-US" b="1" dirty="0">
                <a:solidFill>
                  <a:schemeClr val="tx2">
                    <a:lumMod val="50000"/>
                  </a:schemeClr>
                </a:solidFill>
                <a:latin typeface="Impact"/>
                <a:ea typeface="微软雅黑"/>
              </a:rPr>
              <a:t>1966</a:t>
            </a:r>
            <a:r>
              <a:rPr lang="zh-CN" b="1" dirty="0">
                <a:solidFill>
                  <a:schemeClr val="tx2">
                    <a:lumMod val="50000"/>
                  </a:schemeClr>
                </a:solidFill>
                <a:latin typeface="Impact"/>
                <a:ea typeface="微软雅黑"/>
              </a:rPr>
              <a:t>年出生。国家社科重大项目首席专家。中国第一位在伊朗取得波斯语文学博士学位的学者，波斯语历史文本研究领域的顶级专家。</a:t>
            </a:r>
          </a:p>
        </p:txBody>
      </p:sp>
      <p:cxnSp>
        <p:nvCxnSpPr>
          <p:cNvPr id="32" name="直接连接符 7"/>
          <p:cNvCxnSpPr/>
          <p:nvPr/>
        </p:nvCxnSpPr>
        <p:spPr>
          <a:xfrm flipV="1">
            <a:off x="482600" y="2781577"/>
            <a:ext cx="10822709" cy="26180"/>
          </a:xfrm>
          <a:prstGeom prst="line">
            <a:avLst/>
          </a:prstGeom>
          <a:noFill/>
          <a:ln w="19050">
            <a:solidFill>
              <a:srgbClr val="8A0000"/>
            </a:solidFill>
            <a:prstDash val="dash"/>
            <a:round/>
          </a:ln>
        </p:spPr>
      </p:cxnSp>
      <p:cxnSp>
        <p:nvCxnSpPr>
          <p:cNvPr id="33" name="直接连接符 9"/>
          <p:cNvCxnSpPr/>
          <p:nvPr/>
        </p:nvCxnSpPr>
        <p:spPr>
          <a:xfrm flipV="1">
            <a:off x="468298" y="4828438"/>
            <a:ext cx="10860809" cy="92652"/>
          </a:xfrm>
          <a:prstGeom prst="line">
            <a:avLst/>
          </a:prstGeom>
          <a:noFill/>
          <a:ln w="19050">
            <a:solidFill>
              <a:srgbClr val="8A0000"/>
            </a:solidFill>
            <a:prstDash val="dash"/>
            <a:round/>
          </a:ln>
        </p:spPr>
      </p:cxnSp>
      <p:sp>
        <p:nvSpPr>
          <p:cNvPr id="36" name="矩形 35"/>
          <p:cNvSpPr/>
          <p:nvPr/>
        </p:nvSpPr>
        <p:spPr>
          <a:xfrm>
            <a:off x="2410118" y="2988264"/>
            <a:ext cx="9067868" cy="1660391"/>
          </a:xfrm>
          <a:prstGeom prst="rect">
            <a:avLst/>
          </a:prstGeom>
          <a:ln>
            <a:noFill/>
          </a:ln>
        </p:spPr>
        <p:txBody>
          <a:bodyPr wrap="square">
            <a:spAutoFit/>
          </a:bodyPr>
          <a:lstStyle/>
          <a:p>
            <a:pPr>
              <a:lnSpc>
                <a:spcPct val="130000"/>
              </a:lnSpc>
              <a:spcAft>
                <a:spcPts val="600"/>
              </a:spcAft>
            </a:pPr>
            <a:r>
              <a:rPr lang="zh-CN" sz="1600" b="1" spc="-50">
                <a:solidFill>
                  <a:schemeClr val="tx2">
                    <a:lumMod val="50000"/>
                  </a:schemeClr>
                </a:solidFill>
                <a:latin typeface="Impact"/>
                <a:ea typeface="微软雅黑"/>
              </a:rPr>
              <a:t>董强，教授，博士生导师，博雅特聘教授，</a:t>
            </a:r>
            <a:r>
              <a:rPr lang="en-US" sz="1600" b="1" spc="-50">
                <a:solidFill>
                  <a:schemeClr val="tx2">
                    <a:lumMod val="50000"/>
                  </a:schemeClr>
                </a:solidFill>
                <a:latin typeface="Impact"/>
                <a:ea typeface="微软雅黑"/>
              </a:rPr>
              <a:t> 1967</a:t>
            </a:r>
            <a:r>
              <a:rPr lang="zh-CN" sz="1600" b="1" spc="-50">
                <a:solidFill>
                  <a:schemeClr val="tx2">
                    <a:lumMod val="50000"/>
                  </a:schemeClr>
                </a:solidFill>
                <a:latin typeface="Impact"/>
                <a:ea typeface="微软雅黑"/>
              </a:rPr>
              <a:t>年出生。著名学者、翻译家、中法文化比较研究专家、文学史家、中法文化交流使者，现任北京大学法语系主任，全国傅雷翻译出版奖组委会主席。</a:t>
            </a:r>
            <a:r>
              <a:rPr lang="en-US" sz="1600" b="1" spc="-50">
                <a:solidFill>
                  <a:schemeClr val="tx2">
                    <a:lumMod val="50000"/>
                  </a:schemeClr>
                </a:solidFill>
                <a:latin typeface="Impact"/>
                <a:ea typeface="微软雅黑"/>
              </a:rPr>
              <a:t>2009</a:t>
            </a:r>
            <a:r>
              <a:rPr lang="zh-CN" sz="1600" b="1" spc="-50">
                <a:solidFill>
                  <a:schemeClr val="tx2">
                    <a:lumMod val="50000"/>
                  </a:schemeClr>
                </a:solidFill>
                <a:latin typeface="Impact"/>
                <a:ea typeface="微软雅黑"/>
              </a:rPr>
              <a:t>年获法兰西政府“教育骑士”荣誉勋章，</a:t>
            </a:r>
            <a:r>
              <a:rPr lang="en-US" sz="1600" b="1" spc="-50">
                <a:solidFill>
                  <a:schemeClr val="tx2">
                    <a:lumMod val="50000"/>
                  </a:schemeClr>
                </a:solidFill>
                <a:latin typeface="Impact"/>
                <a:ea typeface="微软雅黑"/>
              </a:rPr>
              <a:t>2013</a:t>
            </a:r>
            <a:r>
              <a:rPr lang="zh-CN" sz="1600" b="1" spc="-50">
                <a:solidFill>
                  <a:schemeClr val="tx2">
                    <a:lumMod val="50000"/>
                  </a:schemeClr>
                </a:solidFill>
                <a:latin typeface="Impact"/>
                <a:ea typeface="微软雅黑"/>
              </a:rPr>
              <a:t>年获法兰西学院颁发的法语国家联盟金奖，</a:t>
            </a:r>
            <a:r>
              <a:rPr lang="en-US" sz="1600" b="1" spc="-50">
                <a:solidFill>
                  <a:schemeClr val="tx2">
                    <a:lumMod val="50000"/>
                  </a:schemeClr>
                </a:solidFill>
                <a:latin typeface="Impact"/>
                <a:ea typeface="微软雅黑"/>
              </a:rPr>
              <a:t>2014</a:t>
            </a:r>
            <a:r>
              <a:rPr lang="zh-CN" sz="1600" b="1" spc="-50">
                <a:solidFill>
                  <a:schemeClr val="tx2">
                    <a:lumMod val="50000"/>
                  </a:schemeClr>
                </a:solidFill>
                <a:latin typeface="Impact"/>
                <a:ea typeface="微软雅黑"/>
              </a:rPr>
              <a:t>年入选“中法建交</a:t>
            </a:r>
            <a:r>
              <a:rPr lang="en-US" sz="1600" b="1" spc="-50">
                <a:solidFill>
                  <a:schemeClr val="tx2">
                    <a:lumMod val="50000"/>
                  </a:schemeClr>
                </a:solidFill>
                <a:latin typeface="Impact"/>
                <a:ea typeface="微软雅黑"/>
              </a:rPr>
              <a:t>50</a:t>
            </a:r>
            <a:r>
              <a:rPr lang="zh-CN" sz="1600" b="1" spc="-50">
                <a:solidFill>
                  <a:schemeClr val="tx2">
                    <a:lumMod val="50000"/>
                  </a:schemeClr>
                </a:solidFill>
                <a:latin typeface="Impact"/>
                <a:ea typeface="微软雅黑"/>
              </a:rPr>
              <a:t>年</a:t>
            </a:r>
            <a:r>
              <a:rPr lang="en-US" sz="1600" b="1" spc="-50">
                <a:solidFill>
                  <a:schemeClr val="tx2">
                    <a:lumMod val="50000"/>
                  </a:schemeClr>
                </a:solidFill>
                <a:latin typeface="Impact"/>
                <a:ea typeface="微软雅黑"/>
              </a:rPr>
              <a:t>50</a:t>
            </a:r>
            <a:r>
              <a:rPr lang="zh-CN" sz="1600" b="1" spc="-50">
                <a:solidFill>
                  <a:schemeClr val="tx2">
                    <a:lumMod val="50000"/>
                  </a:schemeClr>
                </a:solidFill>
                <a:latin typeface="Impact"/>
                <a:ea typeface="微软雅黑"/>
              </a:rPr>
              <a:t>人”。</a:t>
            </a:r>
            <a:r>
              <a:rPr lang="en-US" sz="1600" b="1" spc="-50">
                <a:solidFill>
                  <a:schemeClr val="tx2">
                    <a:lumMod val="50000"/>
                  </a:schemeClr>
                </a:solidFill>
                <a:latin typeface="Impact"/>
                <a:ea typeface="微软雅黑"/>
              </a:rPr>
              <a:t>2015</a:t>
            </a:r>
            <a:r>
              <a:rPr lang="zh-CN" sz="1600" b="1" spc="-50">
                <a:solidFill>
                  <a:schemeClr val="tx2">
                    <a:lumMod val="50000"/>
                  </a:schemeClr>
                </a:solidFill>
                <a:latin typeface="Impact"/>
                <a:ea typeface="微软雅黑"/>
              </a:rPr>
              <a:t>年，法国三任总理同台授予其法兰西荣誉军团骑士勋章。</a:t>
            </a:r>
            <a:r>
              <a:rPr lang="en-US" sz="1600" b="1" spc="-50">
                <a:solidFill>
                  <a:schemeClr val="tx2">
                    <a:lumMod val="50000"/>
                  </a:schemeClr>
                </a:solidFill>
                <a:latin typeface="Impact"/>
                <a:ea typeface="微软雅黑"/>
              </a:rPr>
              <a:t>2016</a:t>
            </a:r>
            <a:r>
              <a:rPr lang="zh-CN" sz="1600" b="1" spc="-50">
                <a:solidFill>
                  <a:schemeClr val="tx2">
                    <a:lumMod val="50000"/>
                  </a:schemeClr>
                </a:solidFill>
                <a:latin typeface="Impact"/>
                <a:ea typeface="微软雅黑"/>
              </a:rPr>
              <a:t>年，获颁比利时布鲁塞尔自由大学“荣誉博士”称号，荣膺法兰西道德与政治科学院外籍终身通讯院士。</a:t>
            </a:r>
          </a:p>
        </p:txBody>
      </p:sp>
      <p:pic>
        <p:nvPicPr>
          <p:cNvPr id="31" name="图片 30"/>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3" name="直角三角形 52"/>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4" name="直角三角形 53"/>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9" name="矩形 68"/>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三、师资队伍</a:t>
            </a:r>
            <a:endParaRPr lang="en-US" sz="3600" b="1">
              <a:solidFill>
                <a:srgbClr val="8A0000"/>
              </a:solidFill>
              <a:latin typeface="微软雅黑"/>
              <a:ea typeface="微软雅黑"/>
            </a:endParaRPr>
          </a:p>
        </p:txBody>
      </p:sp>
      <p:sp>
        <p:nvSpPr>
          <p:cNvPr id="20" name="矩形 19"/>
          <p:cNvSpPr/>
          <p:nvPr/>
        </p:nvSpPr>
        <p:spPr>
          <a:xfrm>
            <a:off x="2379425" y="5122845"/>
            <a:ext cx="9228597" cy="1496307"/>
          </a:xfrm>
          <a:prstGeom prst="rect">
            <a:avLst/>
          </a:prstGeom>
          <a:ln>
            <a:noFill/>
          </a:ln>
        </p:spPr>
        <p:txBody>
          <a:bodyPr wrap="square">
            <a:spAutoFit/>
          </a:bodyPr>
          <a:lstStyle/>
          <a:p>
            <a:pPr>
              <a:lnSpc>
                <a:spcPct val="130000"/>
              </a:lnSpc>
              <a:spcAft>
                <a:spcPts val="600"/>
              </a:spcAft>
            </a:pPr>
            <a:r>
              <a:rPr lang="zh-CN" b="1">
                <a:solidFill>
                  <a:schemeClr val="tx2">
                    <a:lumMod val="50000"/>
                  </a:schemeClr>
                </a:solidFill>
                <a:latin typeface="Impact"/>
                <a:ea typeface="微软雅黑"/>
              </a:rPr>
              <a:t>陈明，教授，博士生导师，长江学者特聘教授，</a:t>
            </a:r>
            <a:r>
              <a:rPr lang="en-US" b="1">
                <a:solidFill>
                  <a:schemeClr val="tx2">
                    <a:lumMod val="50000"/>
                  </a:schemeClr>
                </a:solidFill>
                <a:latin typeface="Impact"/>
                <a:ea typeface="微软雅黑"/>
              </a:rPr>
              <a:t>1968</a:t>
            </a:r>
            <a:r>
              <a:rPr lang="zh-CN" b="1">
                <a:solidFill>
                  <a:schemeClr val="tx2">
                    <a:lumMod val="50000"/>
                  </a:schemeClr>
                </a:solidFill>
                <a:latin typeface="Impact"/>
                <a:ea typeface="微软雅黑"/>
              </a:rPr>
              <a:t>年出生。</a:t>
            </a:r>
            <a:r>
              <a:rPr lang="en-US" b="1">
                <a:solidFill>
                  <a:schemeClr val="tx2">
                    <a:lumMod val="50000"/>
                  </a:schemeClr>
                </a:solidFill>
                <a:latin typeface="Impact"/>
                <a:ea typeface="微软雅黑"/>
              </a:rPr>
              <a:t>2007</a:t>
            </a:r>
            <a:r>
              <a:rPr lang="zh-CN" b="1">
                <a:solidFill>
                  <a:schemeClr val="tx2">
                    <a:lumMod val="50000"/>
                  </a:schemeClr>
                </a:solidFill>
                <a:latin typeface="Impact"/>
                <a:ea typeface="微软雅黑"/>
              </a:rPr>
              <a:t>年入选教育部新世纪优秀人才支持计划，</a:t>
            </a:r>
            <a:r>
              <a:rPr lang="en-US" b="1">
                <a:solidFill>
                  <a:schemeClr val="tx2">
                    <a:lumMod val="50000"/>
                  </a:schemeClr>
                </a:solidFill>
                <a:latin typeface="Impact"/>
                <a:ea typeface="微软雅黑"/>
              </a:rPr>
              <a:t>2017</a:t>
            </a:r>
            <a:r>
              <a:rPr lang="zh-CN" b="1">
                <a:solidFill>
                  <a:schemeClr val="tx2">
                    <a:lumMod val="50000"/>
                  </a:schemeClr>
                </a:solidFill>
                <a:latin typeface="Impact"/>
                <a:ea typeface="微软雅黑"/>
              </a:rPr>
              <a:t>年入选百千万人才工程国家级人选。主要研究领域为印度古代语言文学、中印文化交流史、佛教语言与文献，在开拓古代亚欧医学文化史方面尤为突出，印度学学科带头人。</a:t>
            </a:r>
          </a:p>
        </p:txBody>
      </p:sp>
      <p:pic>
        <p:nvPicPr>
          <p:cNvPr id="4" name="图片 3"/>
          <p:cNvPicPr>
            <a:picLocks noChangeAspect="1"/>
          </p:cNvPicPr>
          <p:nvPr/>
        </p:nvPicPr>
        <p:blipFill rotWithShape="1">
          <a:blip r:embed="rId4"/>
          <a:srcRect b="9747"/>
          <a:stretch/>
        </p:blipFill>
        <p:spPr>
          <a:xfrm>
            <a:off x="649295" y="2878233"/>
            <a:ext cx="1389017" cy="1880454"/>
          </a:xfrm>
          <a:prstGeom prst="rect">
            <a:avLst/>
          </a:prstGeom>
        </p:spPr>
      </p:pic>
      <p:pic>
        <p:nvPicPr>
          <p:cNvPr id="26" name="图片 25"/>
          <p:cNvPicPr>
            <a:picLocks noChangeAspect="1"/>
          </p:cNvPicPr>
          <p:nvPr/>
        </p:nvPicPr>
        <p:blipFill rotWithShape="1">
          <a:blip r:embed="rId5"/>
          <a:srcRect t="19243" r="24683"/>
          <a:stretch/>
        </p:blipFill>
        <p:spPr>
          <a:xfrm>
            <a:off x="482600" y="5071614"/>
            <a:ext cx="1736711" cy="12466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4362192" y="934171"/>
            <a:ext cx="3057247"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国际化师资队伍</a:t>
            </a:r>
          </a:p>
        </p:txBody>
      </p:sp>
      <p:pic>
        <p:nvPicPr>
          <p:cNvPr id="26" name="图片 25"/>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8" name="直角三角形 4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9" name="直角三角形 4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4" name="矩形 63"/>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三、师资队伍</a:t>
            </a:r>
            <a:endParaRPr lang="en-US" sz="3600" b="1">
              <a:solidFill>
                <a:srgbClr val="8A0000"/>
              </a:solidFill>
              <a:latin typeface="微软雅黑"/>
              <a:ea typeface="微软雅黑"/>
            </a:endParaRPr>
          </a:p>
        </p:txBody>
      </p:sp>
      <p:sp>
        <p:nvSpPr>
          <p:cNvPr id="13" name="矩形 12"/>
          <p:cNvSpPr/>
          <p:nvPr/>
        </p:nvSpPr>
        <p:spPr>
          <a:xfrm>
            <a:off x="1053030" y="1768839"/>
            <a:ext cx="9804440" cy="2882159"/>
          </a:xfrm>
          <a:prstGeom prst="rect">
            <a:avLst/>
          </a:prstGeom>
          <a:solidFill>
            <a:schemeClr val="bg1"/>
          </a:solidFill>
          <a:ln>
            <a:noFill/>
          </a:ln>
        </p:spPr>
        <p:txBody>
          <a:bodyPr anchor="ctr"/>
          <a:lstStyle/>
          <a:p>
            <a:pPr marL="285750" indent="-285750">
              <a:lnSpc>
                <a:spcPct val="200000"/>
              </a:lnSpc>
              <a:spcBef>
                <a:spcPts val="600"/>
              </a:spcBef>
              <a:spcAft>
                <a:spcPts val="1200"/>
              </a:spcAft>
              <a:buFont typeface="Wingdings" charset="2"/>
              <a:buChar char="l"/>
            </a:pPr>
            <a:r>
              <a:rPr lang="en-US" altLang="zh-CN" b="1" dirty="0">
                <a:solidFill>
                  <a:schemeClr val="tx1">
                    <a:lumMod val="85000"/>
                    <a:lumOff val="15000"/>
                  </a:schemeClr>
                </a:solidFill>
                <a:latin typeface="微软雅黑"/>
                <a:ea typeface="微软雅黑"/>
              </a:rPr>
              <a:t>2022-2023</a:t>
            </a:r>
            <a:r>
              <a:rPr lang="zh-CN" altLang="en-US" b="1" dirty="0">
                <a:solidFill>
                  <a:schemeClr val="tx1">
                    <a:lumMod val="85000"/>
                    <a:lumOff val="15000"/>
                  </a:schemeClr>
                </a:solidFill>
                <a:latin typeface="微软雅黑"/>
                <a:ea typeface="微软雅黑"/>
              </a:rPr>
              <a:t>学年，学院聘请外籍教师</a:t>
            </a:r>
            <a:r>
              <a:rPr lang="en-US" altLang="zh-CN" b="1" dirty="0">
                <a:solidFill>
                  <a:schemeClr val="tx1">
                    <a:lumMod val="85000"/>
                    <a:lumOff val="15000"/>
                  </a:schemeClr>
                </a:solidFill>
                <a:latin typeface="微软雅黑"/>
                <a:ea typeface="微软雅黑"/>
              </a:rPr>
              <a:t>16</a:t>
            </a:r>
            <a:r>
              <a:rPr lang="zh-CN" altLang="en-US" b="1" dirty="0">
                <a:solidFill>
                  <a:schemeClr val="tx1">
                    <a:lumMod val="85000"/>
                    <a:lumOff val="15000"/>
                  </a:schemeClr>
                </a:solidFill>
                <a:latin typeface="微软雅黑"/>
                <a:ea typeface="微软雅黑"/>
              </a:rPr>
              <a:t>人全职来华开展工作，涵跨德、法、葡、西、阿、日、韩、意等十余个语种；灵活运用远程教学平台，聘请境外</a:t>
            </a:r>
            <a:r>
              <a:rPr lang="en-US" altLang="zh-CN" b="1" dirty="0">
                <a:solidFill>
                  <a:schemeClr val="tx1">
                    <a:lumMod val="85000"/>
                    <a:lumOff val="15000"/>
                  </a:schemeClr>
                </a:solidFill>
                <a:latin typeface="微软雅黑"/>
                <a:ea typeface="微软雅黑"/>
              </a:rPr>
              <a:t>16</a:t>
            </a:r>
            <a:r>
              <a:rPr lang="zh-CN" altLang="en-US" b="1" dirty="0">
                <a:solidFill>
                  <a:schemeClr val="tx1">
                    <a:lumMod val="85000"/>
                    <a:lumOff val="15000"/>
                  </a:schemeClr>
                </a:solidFill>
                <a:latin typeface="微软雅黑"/>
                <a:ea typeface="微软雅黑"/>
              </a:rPr>
              <a:t>位外籍专家开展国际远程教学工作。</a:t>
            </a:r>
            <a:endParaRPr lang="en-US" altLang="zh-CN" b="1" dirty="0">
              <a:solidFill>
                <a:schemeClr val="tx1">
                  <a:lumMod val="85000"/>
                  <a:lumOff val="15000"/>
                </a:schemeClr>
              </a:solidFill>
              <a:latin typeface="微软雅黑"/>
              <a:ea typeface="微软雅黑"/>
            </a:endParaRPr>
          </a:p>
          <a:p>
            <a:pPr marL="285750" indent="-285750">
              <a:lnSpc>
                <a:spcPct val="200000"/>
              </a:lnSpc>
              <a:spcBef>
                <a:spcPts val="600"/>
              </a:spcBef>
              <a:spcAft>
                <a:spcPts val="1200"/>
              </a:spcAft>
              <a:buFont typeface="Wingdings" charset="2"/>
              <a:buChar char="l"/>
            </a:pPr>
            <a:r>
              <a:rPr lang="zh-CN" b="1" dirty="0">
                <a:solidFill>
                  <a:schemeClr val="tx1">
                    <a:lumMod val="85000"/>
                    <a:lumOff val="15000"/>
                  </a:schemeClr>
                </a:solidFill>
                <a:latin typeface="微软雅黑"/>
                <a:ea typeface="微软雅黑"/>
              </a:rPr>
              <a:t>承担了近</a:t>
            </a:r>
            <a:r>
              <a:rPr lang="en-US" sz="2000" b="1" dirty="0">
                <a:solidFill>
                  <a:srgbClr val="C00000"/>
                </a:solidFill>
                <a:latin typeface="微软雅黑"/>
                <a:ea typeface="微软雅黑"/>
              </a:rPr>
              <a:t>200</a:t>
            </a:r>
            <a:r>
              <a:rPr lang="zh-CN" sz="2000" b="1" dirty="0">
                <a:solidFill>
                  <a:srgbClr val="C00000"/>
                </a:solidFill>
                <a:latin typeface="微软雅黑"/>
                <a:ea typeface="微软雅黑"/>
              </a:rPr>
              <a:t>门</a:t>
            </a:r>
            <a:r>
              <a:rPr lang="zh-CN" b="1" dirty="0">
                <a:solidFill>
                  <a:schemeClr val="tx1">
                    <a:lumMod val="85000"/>
                    <a:lumOff val="15000"/>
                  </a:schemeClr>
                </a:solidFill>
                <a:latin typeface="微软雅黑"/>
                <a:ea typeface="微软雅黑"/>
              </a:rPr>
              <a:t>外国语言文学文化学科（本学科和研究生）的专业课程以及面向全校的辅修和公选外语课程；承担了</a:t>
            </a:r>
            <a:r>
              <a:rPr lang="zh-CN" sz="2000" b="1" dirty="0">
                <a:solidFill>
                  <a:srgbClr val="C00000"/>
                </a:solidFill>
                <a:latin typeface="微软雅黑"/>
                <a:ea typeface="微软雅黑"/>
              </a:rPr>
              <a:t>全校</a:t>
            </a:r>
            <a:r>
              <a:rPr lang="zh-CN" b="1" dirty="0">
                <a:solidFill>
                  <a:schemeClr val="tx1">
                    <a:lumMod val="85000"/>
                    <a:lumOff val="15000"/>
                  </a:schemeClr>
                </a:solidFill>
                <a:latin typeface="微软雅黑"/>
                <a:ea typeface="微软雅黑"/>
              </a:rPr>
              <a:t>非英语专业本科生与研究生的公共英语课程。</a:t>
            </a:r>
            <a:endParaRPr lang="en-US" b="1" dirty="0">
              <a:solidFill>
                <a:schemeClr val="tx1">
                  <a:lumMod val="85000"/>
                  <a:lumOff val="15000"/>
                </a:schemeClr>
              </a:solidFill>
              <a:latin typeface="微软雅黑"/>
              <a:ea typeface="微软雅黑"/>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srcRect l="19391"/>
          <a:stretch/>
        </p:blipFill>
        <p:spPr>
          <a:xfrm>
            <a:off x="4804912" y="0"/>
            <a:ext cx="7387087" cy="6858000"/>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04</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人才培养</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4931316" y="979589"/>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培养目标</a:t>
            </a:r>
          </a:p>
        </p:txBody>
      </p:sp>
      <p:sp>
        <p:nvSpPr>
          <p:cNvPr id="26" name="任意多边形 25"/>
          <p:cNvSpPr/>
          <p:nvPr/>
        </p:nvSpPr>
        <p:spPr>
          <a:xfrm>
            <a:off x="6010305" y="2829658"/>
            <a:ext cx="2139278" cy="2130277"/>
          </a:xfrm>
          <a:custGeom>
            <a:avLst/>
            <a:gdLst/>
            <a:ahLst/>
            <a:cxnLst/>
            <a:rect l="l" t="t" r="r" b="b"/>
            <a:pathLst>
              <a:path w="2139278" h="2130277">
                <a:moveTo>
                  <a:pt x="1069285" y="244334"/>
                </a:moveTo>
                <a:cubicBezTo>
                  <a:pt x="615703" y="244334"/>
                  <a:pt x="248001" y="610513"/>
                  <a:pt x="248001" y="1062218"/>
                </a:cubicBezTo>
                <a:cubicBezTo>
                  <a:pt x="248001" y="1513923"/>
                  <a:pt x="615703" y="1880102"/>
                  <a:pt x="1069285" y="1880102"/>
                </a:cubicBezTo>
                <a:cubicBezTo>
                  <a:pt x="1522868" y="1880102"/>
                  <a:pt x="1890570" y="1513923"/>
                  <a:pt x="1890570" y="1062218"/>
                </a:cubicBezTo>
                <a:cubicBezTo>
                  <a:pt x="1890570" y="610513"/>
                  <a:pt x="1522868" y="244334"/>
                  <a:pt x="1069285" y="244334"/>
                </a:cubicBezTo>
                <a:close/>
                <a:moveTo>
                  <a:pt x="985049" y="51"/>
                </a:moveTo>
                <a:cubicBezTo>
                  <a:pt x="995803" y="-686"/>
                  <a:pt x="1007112" y="6609"/>
                  <a:pt x="1010356" y="14457"/>
                </a:cubicBezTo>
                <a:cubicBezTo>
                  <a:pt x="1010356" y="14457"/>
                  <a:pt x="1010356" y="14457"/>
                  <a:pt x="1052340" y="113799"/>
                </a:cubicBezTo>
                <a:cubicBezTo>
                  <a:pt x="1055584" y="121646"/>
                  <a:pt x="1066893" y="128941"/>
                  <a:pt x="1075143" y="131065"/>
                </a:cubicBezTo>
                <a:cubicBezTo>
                  <a:pt x="1075143" y="131065"/>
                  <a:pt x="1075143" y="131065"/>
                  <a:pt x="1134660" y="132364"/>
                </a:cubicBezTo>
                <a:cubicBezTo>
                  <a:pt x="1142725" y="131812"/>
                  <a:pt x="1155797" y="125535"/>
                  <a:pt x="1160619" y="117134"/>
                </a:cubicBezTo>
                <a:cubicBezTo>
                  <a:pt x="1160619" y="117134"/>
                  <a:pt x="1160619" y="117134"/>
                  <a:pt x="1208095" y="22418"/>
                </a:cubicBezTo>
                <a:cubicBezTo>
                  <a:pt x="1212916" y="14018"/>
                  <a:pt x="1223300" y="7926"/>
                  <a:pt x="1234239" y="9866"/>
                </a:cubicBezTo>
                <a:cubicBezTo>
                  <a:pt x="1234239" y="9866"/>
                  <a:pt x="1234239" y="9866"/>
                  <a:pt x="1302561" y="21322"/>
                </a:cubicBezTo>
                <a:cubicBezTo>
                  <a:pt x="1313500" y="23262"/>
                  <a:pt x="1322306" y="33418"/>
                  <a:pt x="1323046" y="44127"/>
                </a:cubicBezTo>
                <a:cubicBezTo>
                  <a:pt x="1323046" y="44127"/>
                  <a:pt x="1323046" y="44127"/>
                  <a:pt x="1333139" y="151036"/>
                </a:cubicBezTo>
                <a:cubicBezTo>
                  <a:pt x="1333694" y="159068"/>
                  <a:pt x="1342500" y="169224"/>
                  <a:pt x="1350935" y="174026"/>
                </a:cubicBezTo>
                <a:cubicBezTo>
                  <a:pt x="1350935" y="174026"/>
                  <a:pt x="1350935" y="174026"/>
                  <a:pt x="1406185" y="191758"/>
                </a:cubicBezTo>
                <a:cubicBezTo>
                  <a:pt x="1417309" y="196375"/>
                  <a:pt x="1427878" y="192961"/>
                  <a:pt x="1435388" y="184376"/>
                </a:cubicBezTo>
                <a:cubicBezTo>
                  <a:pt x="1435388" y="184376"/>
                  <a:pt x="1435388" y="184376"/>
                  <a:pt x="1511230" y="109235"/>
                </a:cubicBezTo>
                <a:cubicBezTo>
                  <a:pt x="1516051" y="100835"/>
                  <a:pt x="1529494" y="99913"/>
                  <a:pt x="1537929" y="104714"/>
                </a:cubicBezTo>
                <a:cubicBezTo>
                  <a:pt x="1537929" y="104714"/>
                  <a:pt x="1537929" y="104714"/>
                  <a:pt x="1602355" y="137957"/>
                </a:cubicBezTo>
                <a:cubicBezTo>
                  <a:pt x="1610791" y="142759"/>
                  <a:pt x="1616908" y="153100"/>
                  <a:pt x="1614775" y="161316"/>
                </a:cubicBezTo>
                <a:cubicBezTo>
                  <a:pt x="1614775" y="161316"/>
                  <a:pt x="1614775" y="161316"/>
                  <a:pt x="1592421" y="267759"/>
                </a:cubicBezTo>
                <a:cubicBezTo>
                  <a:pt x="1590287" y="275976"/>
                  <a:pt x="1593902" y="289178"/>
                  <a:pt x="1602337" y="293980"/>
                </a:cubicBezTo>
                <a:cubicBezTo>
                  <a:pt x="1602337" y="293980"/>
                  <a:pt x="1602337" y="293980"/>
                  <a:pt x="1650632" y="328329"/>
                </a:cubicBezTo>
                <a:cubicBezTo>
                  <a:pt x="1656565" y="335992"/>
                  <a:pt x="1670007" y="335070"/>
                  <a:pt x="1680576" y="331656"/>
                </a:cubicBezTo>
                <a:cubicBezTo>
                  <a:pt x="1680576" y="331656"/>
                  <a:pt x="1680576" y="331656"/>
                  <a:pt x="1774214" y="279505"/>
                </a:cubicBezTo>
                <a:cubicBezTo>
                  <a:pt x="1782094" y="276275"/>
                  <a:pt x="1795721" y="278030"/>
                  <a:pt x="1801468" y="283017"/>
                </a:cubicBezTo>
                <a:cubicBezTo>
                  <a:pt x="1801468" y="283017"/>
                  <a:pt x="1801468" y="283017"/>
                  <a:pt x="1850874" y="333430"/>
                </a:cubicBezTo>
                <a:cubicBezTo>
                  <a:pt x="1859495" y="340909"/>
                  <a:pt x="1860421" y="354295"/>
                  <a:pt x="1855599" y="362696"/>
                </a:cubicBezTo>
                <a:cubicBezTo>
                  <a:pt x="1855599" y="362696"/>
                  <a:pt x="1855599" y="362696"/>
                  <a:pt x="1805250" y="454919"/>
                </a:cubicBezTo>
                <a:cubicBezTo>
                  <a:pt x="1800428" y="463319"/>
                  <a:pt x="1801353" y="476706"/>
                  <a:pt x="1807286" y="484369"/>
                </a:cubicBezTo>
                <a:cubicBezTo>
                  <a:pt x="1807286" y="484369"/>
                  <a:pt x="1807286" y="484369"/>
                  <a:pt x="1840190" y="530534"/>
                </a:cubicBezTo>
                <a:cubicBezTo>
                  <a:pt x="1846123" y="538197"/>
                  <a:pt x="1860120" y="545307"/>
                  <a:pt x="1868001" y="542077"/>
                </a:cubicBezTo>
                <a:cubicBezTo>
                  <a:pt x="1868001" y="542077"/>
                  <a:pt x="1868001" y="542077"/>
                  <a:pt x="1974614" y="521317"/>
                </a:cubicBezTo>
                <a:cubicBezTo>
                  <a:pt x="1982494" y="518087"/>
                  <a:pt x="1996492" y="525197"/>
                  <a:pt x="1999736" y="533045"/>
                </a:cubicBezTo>
                <a:cubicBezTo>
                  <a:pt x="1999736" y="533045"/>
                  <a:pt x="1999736" y="533045"/>
                  <a:pt x="2033751" y="595273"/>
                </a:cubicBezTo>
                <a:cubicBezTo>
                  <a:pt x="2036995" y="603120"/>
                  <a:pt x="2035232" y="616691"/>
                  <a:pt x="2027537" y="622599"/>
                </a:cubicBezTo>
                <a:cubicBezTo>
                  <a:pt x="2027537" y="622599"/>
                  <a:pt x="2027537" y="622599"/>
                  <a:pt x="1951695" y="697740"/>
                </a:cubicBezTo>
                <a:cubicBezTo>
                  <a:pt x="1944000" y="703647"/>
                  <a:pt x="1942237" y="717219"/>
                  <a:pt x="1945666" y="727744"/>
                </a:cubicBezTo>
                <a:cubicBezTo>
                  <a:pt x="1945666" y="727744"/>
                  <a:pt x="1945666" y="727744"/>
                  <a:pt x="1962810" y="780369"/>
                </a:cubicBezTo>
                <a:cubicBezTo>
                  <a:pt x="1966239" y="790893"/>
                  <a:pt x="1977548" y="798188"/>
                  <a:pt x="1988487" y="800128"/>
                </a:cubicBezTo>
                <a:cubicBezTo>
                  <a:pt x="1988487" y="800128"/>
                  <a:pt x="1988487" y="800128"/>
                  <a:pt x="2094448" y="809003"/>
                </a:cubicBezTo>
                <a:cubicBezTo>
                  <a:pt x="2105387" y="810943"/>
                  <a:pt x="2114007" y="818422"/>
                  <a:pt x="2114748" y="829131"/>
                </a:cubicBezTo>
                <a:lnTo>
                  <a:pt x="2130314" y="898005"/>
                </a:lnTo>
                <a:cubicBezTo>
                  <a:pt x="2131055" y="908714"/>
                  <a:pt x="2126418" y="919792"/>
                  <a:pt x="2115850" y="923207"/>
                </a:cubicBezTo>
                <a:cubicBezTo>
                  <a:pt x="2115850" y="923207"/>
                  <a:pt x="2115850" y="923207"/>
                  <a:pt x="2022026" y="972680"/>
                </a:cubicBezTo>
                <a:cubicBezTo>
                  <a:pt x="2011458" y="976095"/>
                  <a:pt x="2004133" y="987357"/>
                  <a:pt x="2004873" y="998067"/>
                </a:cubicBezTo>
                <a:cubicBezTo>
                  <a:pt x="2004873" y="998067"/>
                  <a:pt x="2004873" y="998067"/>
                  <a:pt x="2008945" y="1056968"/>
                </a:cubicBezTo>
                <a:cubicBezTo>
                  <a:pt x="2009501" y="1065000"/>
                  <a:pt x="2015618" y="1075341"/>
                  <a:pt x="2024053" y="1080142"/>
                </a:cubicBezTo>
                <a:cubicBezTo>
                  <a:pt x="2024053" y="1080142"/>
                  <a:pt x="2024053" y="1080142"/>
                  <a:pt x="2124170" y="1121698"/>
                </a:cubicBezTo>
                <a:cubicBezTo>
                  <a:pt x="2132420" y="1123822"/>
                  <a:pt x="2138723" y="1136841"/>
                  <a:pt x="2139278" y="1144872"/>
                </a:cubicBezTo>
                <a:cubicBezTo>
                  <a:pt x="2139278" y="1144872"/>
                  <a:pt x="2139278" y="1144872"/>
                  <a:pt x="2130649" y="1215405"/>
                </a:cubicBezTo>
                <a:cubicBezTo>
                  <a:pt x="2128701" y="1226298"/>
                  <a:pt x="2121190" y="1234883"/>
                  <a:pt x="2110437" y="1235621"/>
                </a:cubicBezTo>
                <a:cubicBezTo>
                  <a:pt x="2110437" y="1235621"/>
                  <a:pt x="2110437" y="1235621"/>
                  <a:pt x="2006512" y="1256196"/>
                </a:cubicBezTo>
                <a:cubicBezTo>
                  <a:pt x="1995758" y="1256934"/>
                  <a:pt x="1985560" y="1265703"/>
                  <a:pt x="1983612" y="1276597"/>
                </a:cubicBezTo>
                <a:cubicBezTo>
                  <a:pt x="1983612" y="1276597"/>
                  <a:pt x="1983612" y="1276597"/>
                  <a:pt x="1968494" y="1331434"/>
                </a:cubicBezTo>
                <a:cubicBezTo>
                  <a:pt x="1966361" y="1339650"/>
                  <a:pt x="1969975" y="1352853"/>
                  <a:pt x="1978596" y="1360331"/>
                </a:cubicBezTo>
                <a:cubicBezTo>
                  <a:pt x="1978596" y="1360331"/>
                  <a:pt x="1978596" y="1360331"/>
                  <a:pt x="2058871" y="1427458"/>
                </a:cubicBezTo>
                <a:cubicBezTo>
                  <a:pt x="2067491" y="1434937"/>
                  <a:pt x="2070920" y="1445462"/>
                  <a:pt x="2066284" y="1456540"/>
                </a:cubicBezTo>
                <a:cubicBezTo>
                  <a:pt x="2066284" y="1456540"/>
                  <a:pt x="2066284" y="1456540"/>
                  <a:pt x="2038279" y="1520330"/>
                </a:cubicBezTo>
                <a:cubicBezTo>
                  <a:pt x="2033458" y="1528731"/>
                  <a:pt x="2023074" y="1534823"/>
                  <a:pt x="2015009" y="1535376"/>
                </a:cubicBezTo>
                <a:cubicBezTo>
                  <a:pt x="2015009" y="1535376"/>
                  <a:pt x="2015009" y="1535376"/>
                  <a:pt x="1905989" y="1521331"/>
                </a:cubicBezTo>
                <a:cubicBezTo>
                  <a:pt x="1897739" y="1519207"/>
                  <a:pt x="1884667" y="1525483"/>
                  <a:pt x="1879845" y="1533884"/>
                </a:cubicBezTo>
                <a:cubicBezTo>
                  <a:pt x="1879845" y="1533884"/>
                  <a:pt x="1879845" y="1533884"/>
                  <a:pt x="1850730" y="1581610"/>
                </a:cubicBezTo>
                <a:cubicBezTo>
                  <a:pt x="1843220" y="1590195"/>
                  <a:pt x="1844146" y="1603582"/>
                  <a:pt x="1850078" y="1611245"/>
                </a:cubicBezTo>
                <a:cubicBezTo>
                  <a:pt x="1850078" y="1611245"/>
                  <a:pt x="1850078" y="1611245"/>
                  <a:pt x="1907637" y="1701450"/>
                </a:cubicBezTo>
                <a:cubicBezTo>
                  <a:pt x="1913570" y="1709113"/>
                  <a:pt x="1911806" y="1722684"/>
                  <a:pt x="1906985" y="1731084"/>
                </a:cubicBezTo>
                <a:cubicBezTo>
                  <a:pt x="1906985" y="1731084"/>
                  <a:pt x="1906985" y="1731084"/>
                  <a:pt x="1859236" y="1782779"/>
                </a:cubicBezTo>
                <a:cubicBezTo>
                  <a:pt x="1854414" y="1791180"/>
                  <a:pt x="1841157" y="1794779"/>
                  <a:pt x="1832722" y="1789977"/>
                </a:cubicBezTo>
                <a:cubicBezTo>
                  <a:pt x="1832722" y="1789977"/>
                  <a:pt x="1832722" y="1789977"/>
                  <a:pt x="1735108" y="1745559"/>
                </a:cubicBezTo>
                <a:cubicBezTo>
                  <a:pt x="1726673" y="1740757"/>
                  <a:pt x="1713415" y="1744357"/>
                  <a:pt x="1705720" y="1750264"/>
                </a:cubicBezTo>
                <a:cubicBezTo>
                  <a:pt x="1705720" y="1750264"/>
                  <a:pt x="1705720" y="1750264"/>
                  <a:pt x="1662423" y="1788203"/>
                </a:cubicBezTo>
                <a:cubicBezTo>
                  <a:pt x="1654728" y="1794111"/>
                  <a:pt x="1650276" y="1807866"/>
                  <a:pt x="1653520" y="1815714"/>
                </a:cubicBezTo>
                <a:cubicBezTo>
                  <a:pt x="1653520" y="1815714"/>
                  <a:pt x="1653520" y="1815714"/>
                  <a:pt x="1682246" y="1918655"/>
                </a:cubicBezTo>
                <a:cubicBezTo>
                  <a:pt x="1685675" y="1929180"/>
                  <a:pt x="1681039" y="1940258"/>
                  <a:pt x="1670655" y="1946350"/>
                </a:cubicBezTo>
                <a:cubicBezTo>
                  <a:pt x="1670655" y="1946350"/>
                  <a:pt x="1670655" y="1946350"/>
                  <a:pt x="1611042" y="1982718"/>
                </a:cubicBezTo>
                <a:cubicBezTo>
                  <a:pt x="1603347" y="1988626"/>
                  <a:pt x="1589719" y="1986870"/>
                  <a:pt x="1583972" y="1981884"/>
                </a:cubicBezTo>
                <a:cubicBezTo>
                  <a:pt x="1583972" y="1981884"/>
                  <a:pt x="1583972" y="1981884"/>
                  <a:pt x="1503327" y="1909403"/>
                </a:cubicBezTo>
                <a:cubicBezTo>
                  <a:pt x="1494892" y="1904601"/>
                  <a:pt x="1481264" y="1902846"/>
                  <a:pt x="1473384" y="1906076"/>
                </a:cubicBezTo>
                <a:cubicBezTo>
                  <a:pt x="1473384" y="1906076"/>
                  <a:pt x="1473384" y="1906076"/>
                  <a:pt x="1420910" y="1928503"/>
                </a:cubicBezTo>
                <a:cubicBezTo>
                  <a:pt x="1410342" y="1931918"/>
                  <a:pt x="1403017" y="1943181"/>
                  <a:pt x="1403757" y="1953890"/>
                </a:cubicBezTo>
                <a:cubicBezTo>
                  <a:pt x="1403757" y="1953890"/>
                  <a:pt x="1403757" y="1953890"/>
                  <a:pt x="1402911" y="2058859"/>
                </a:cubicBezTo>
                <a:cubicBezTo>
                  <a:pt x="1400963" y="2069752"/>
                  <a:pt x="1393638" y="2081015"/>
                  <a:pt x="1382884" y="2081752"/>
                </a:cubicBezTo>
                <a:cubicBezTo>
                  <a:pt x="1382884" y="2081752"/>
                  <a:pt x="1382884" y="2081752"/>
                  <a:pt x="1316597" y="2099747"/>
                </a:cubicBezTo>
                <a:cubicBezTo>
                  <a:pt x="1306029" y="2103162"/>
                  <a:pt x="1294905" y="2098544"/>
                  <a:pt x="1288973" y="2090881"/>
                </a:cubicBezTo>
                <a:cubicBezTo>
                  <a:pt x="1288973" y="2090881"/>
                  <a:pt x="1288973" y="2090881"/>
                  <a:pt x="1234102" y="2000492"/>
                </a:cubicBezTo>
                <a:cubicBezTo>
                  <a:pt x="1227985" y="1990152"/>
                  <a:pt x="1216860" y="1985535"/>
                  <a:pt x="1206106" y="1986272"/>
                </a:cubicBezTo>
                <a:cubicBezTo>
                  <a:pt x="1206106" y="1986272"/>
                  <a:pt x="1206106" y="1986272"/>
                  <a:pt x="1149834" y="1992820"/>
                </a:cubicBezTo>
                <a:cubicBezTo>
                  <a:pt x="1139080" y="1993558"/>
                  <a:pt x="1128881" y="2002327"/>
                  <a:pt x="1126748" y="2010543"/>
                </a:cubicBezTo>
                <a:cubicBezTo>
                  <a:pt x="1126748" y="2010543"/>
                  <a:pt x="1126748" y="2010543"/>
                  <a:pt x="1090582" y="2112554"/>
                </a:cubicBezTo>
                <a:cubicBezTo>
                  <a:pt x="1088634" y="2123448"/>
                  <a:pt x="1078250" y="2129540"/>
                  <a:pt x="1067496" y="2130277"/>
                </a:cubicBezTo>
                <a:cubicBezTo>
                  <a:pt x="1067496" y="2130277"/>
                  <a:pt x="1067496" y="2130277"/>
                  <a:pt x="997041" y="2127038"/>
                </a:cubicBezTo>
                <a:cubicBezTo>
                  <a:pt x="988790" y="2124913"/>
                  <a:pt x="977481" y="2117619"/>
                  <a:pt x="974238" y="2109771"/>
                </a:cubicBezTo>
                <a:cubicBezTo>
                  <a:pt x="974238" y="2109771"/>
                  <a:pt x="974238" y="2109771"/>
                  <a:pt x="948014" y="2003968"/>
                </a:cubicBezTo>
                <a:cubicBezTo>
                  <a:pt x="947459" y="1995936"/>
                  <a:pt x="935964" y="1985964"/>
                  <a:pt x="927714" y="1983840"/>
                </a:cubicBezTo>
                <a:cubicBezTo>
                  <a:pt x="927714" y="1983840"/>
                  <a:pt x="927714" y="1983840"/>
                  <a:pt x="870331" y="1974324"/>
                </a:cubicBezTo>
                <a:cubicBezTo>
                  <a:pt x="859392" y="1972384"/>
                  <a:pt x="849008" y="1978476"/>
                  <a:pt x="841313" y="1984384"/>
                </a:cubicBezTo>
                <a:cubicBezTo>
                  <a:pt x="841313" y="1984384"/>
                  <a:pt x="841313" y="1984384"/>
                  <a:pt x="779840" y="2071990"/>
                </a:cubicBezTo>
                <a:cubicBezTo>
                  <a:pt x="775018" y="2080390"/>
                  <a:pt x="761761" y="2083989"/>
                  <a:pt x="753510" y="2081865"/>
                </a:cubicBezTo>
                <a:cubicBezTo>
                  <a:pt x="753510" y="2081865"/>
                  <a:pt x="753510" y="2081865"/>
                  <a:pt x="686951" y="2056838"/>
                </a:cubicBezTo>
                <a:cubicBezTo>
                  <a:pt x="676012" y="2054898"/>
                  <a:pt x="669895" y="2044557"/>
                  <a:pt x="669154" y="2033848"/>
                </a:cubicBezTo>
                <a:cubicBezTo>
                  <a:pt x="669154" y="2033848"/>
                  <a:pt x="669154" y="2033848"/>
                  <a:pt x="675378" y="1928511"/>
                </a:cubicBezTo>
                <a:cubicBezTo>
                  <a:pt x="677326" y="1917617"/>
                  <a:pt x="668335" y="1904783"/>
                  <a:pt x="660084" y="1902659"/>
                </a:cubicBezTo>
                <a:cubicBezTo>
                  <a:pt x="660084" y="1902659"/>
                  <a:pt x="660084" y="1902659"/>
                  <a:pt x="609471" y="1873849"/>
                </a:cubicBezTo>
                <a:cubicBezTo>
                  <a:pt x="601035" y="1869047"/>
                  <a:pt x="587593" y="1869969"/>
                  <a:pt x="579898" y="1875877"/>
                </a:cubicBezTo>
                <a:cubicBezTo>
                  <a:pt x="579898" y="1875877"/>
                  <a:pt x="579898" y="1875877"/>
                  <a:pt x="495251" y="1940861"/>
                </a:cubicBezTo>
                <a:cubicBezTo>
                  <a:pt x="487555" y="1946769"/>
                  <a:pt x="474113" y="1947690"/>
                  <a:pt x="465677" y="1942889"/>
                </a:cubicBezTo>
                <a:cubicBezTo>
                  <a:pt x="465677" y="1942889"/>
                  <a:pt x="465677" y="1942889"/>
                  <a:pt x="408762" y="1901060"/>
                </a:cubicBezTo>
                <a:cubicBezTo>
                  <a:pt x="400141" y="1893582"/>
                  <a:pt x="396712" y="1883056"/>
                  <a:pt x="401348" y="1871979"/>
                </a:cubicBezTo>
                <a:cubicBezTo>
                  <a:pt x="401348" y="1871979"/>
                  <a:pt x="401348" y="1871979"/>
                  <a:pt x="437700" y="1772646"/>
                </a:cubicBezTo>
                <a:cubicBezTo>
                  <a:pt x="439833" y="1764429"/>
                  <a:pt x="438908" y="1751042"/>
                  <a:pt x="430287" y="1743563"/>
                </a:cubicBezTo>
                <a:cubicBezTo>
                  <a:pt x="430287" y="1743563"/>
                  <a:pt x="430287" y="1743563"/>
                  <a:pt x="389687" y="1703307"/>
                </a:cubicBezTo>
                <a:cubicBezTo>
                  <a:pt x="383755" y="1695643"/>
                  <a:pt x="370127" y="1693888"/>
                  <a:pt x="359559" y="1697302"/>
                </a:cubicBezTo>
                <a:cubicBezTo>
                  <a:pt x="359559" y="1697302"/>
                  <a:pt x="359559" y="1697302"/>
                  <a:pt x="259433" y="1733758"/>
                </a:cubicBezTo>
                <a:cubicBezTo>
                  <a:pt x="251553" y="1736988"/>
                  <a:pt x="237741" y="1732555"/>
                  <a:pt x="231808" y="1724892"/>
                </a:cubicBezTo>
                <a:cubicBezTo>
                  <a:pt x="231808" y="1724892"/>
                  <a:pt x="231808" y="1724892"/>
                  <a:pt x="190097" y="1668571"/>
                </a:cubicBezTo>
                <a:cubicBezTo>
                  <a:pt x="184166" y="1660908"/>
                  <a:pt x="185928" y="1647337"/>
                  <a:pt x="190750" y="1638936"/>
                </a:cubicBezTo>
                <a:cubicBezTo>
                  <a:pt x="190750" y="1638936"/>
                  <a:pt x="190750" y="1638936"/>
                  <a:pt x="255097" y="1553824"/>
                </a:cubicBezTo>
                <a:cubicBezTo>
                  <a:pt x="262792" y="1547916"/>
                  <a:pt x="261866" y="1534529"/>
                  <a:pt x="258438" y="1524004"/>
                </a:cubicBezTo>
                <a:cubicBezTo>
                  <a:pt x="258438" y="1524004"/>
                  <a:pt x="258438" y="1524004"/>
                  <a:pt x="230725" y="1474794"/>
                </a:cubicBezTo>
                <a:cubicBezTo>
                  <a:pt x="227481" y="1466946"/>
                  <a:pt x="213483" y="1459836"/>
                  <a:pt x="205418" y="1460389"/>
                </a:cubicBezTo>
                <a:cubicBezTo>
                  <a:pt x="205418" y="1460389"/>
                  <a:pt x="205418" y="1460389"/>
                  <a:pt x="97694" y="1465085"/>
                </a:cubicBezTo>
                <a:cubicBezTo>
                  <a:pt x="86940" y="1465822"/>
                  <a:pt x="78320" y="1458343"/>
                  <a:pt x="75076" y="1450496"/>
                </a:cubicBezTo>
                <a:cubicBezTo>
                  <a:pt x="75076" y="1450496"/>
                  <a:pt x="75076" y="1450496"/>
                  <a:pt x="51444" y="1382175"/>
                </a:cubicBezTo>
                <a:cubicBezTo>
                  <a:pt x="48200" y="1374328"/>
                  <a:pt x="49963" y="1360757"/>
                  <a:pt x="57659" y="1354849"/>
                </a:cubicBezTo>
                <a:cubicBezTo>
                  <a:pt x="57659" y="1354849"/>
                  <a:pt x="57659" y="1354849"/>
                  <a:pt x="145364" y="1295035"/>
                </a:cubicBezTo>
                <a:cubicBezTo>
                  <a:pt x="153060" y="1289127"/>
                  <a:pt x="160199" y="1275188"/>
                  <a:pt x="156770" y="1264663"/>
                </a:cubicBezTo>
                <a:cubicBezTo>
                  <a:pt x="156770" y="1264663"/>
                  <a:pt x="156770" y="1264663"/>
                  <a:pt x="147507" y="1208807"/>
                </a:cubicBezTo>
                <a:cubicBezTo>
                  <a:pt x="144263" y="1200960"/>
                  <a:pt x="135457" y="1190803"/>
                  <a:pt x="127207" y="1188679"/>
                </a:cubicBezTo>
                <a:cubicBezTo>
                  <a:pt x="127207" y="1188679"/>
                  <a:pt x="127207" y="1188679"/>
                  <a:pt x="22638" y="1160878"/>
                </a:cubicBezTo>
                <a:cubicBezTo>
                  <a:pt x="11699" y="1158939"/>
                  <a:pt x="2894" y="1148782"/>
                  <a:pt x="5027" y="1140566"/>
                </a:cubicBezTo>
                <a:cubicBezTo>
                  <a:pt x="5027" y="1140566"/>
                  <a:pt x="5027" y="1140566"/>
                  <a:pt x="29" y="1068278"/>
                </a:cubicBezTo>
                <a:cubicBezTo>
                  <a:pt x="-526" y="1060246"/>
                  <a:pt x="6799" y="1048984"/>
                  <a:pt x="17368" y="1045569"/>
                </a:cubicBezTo>
                <a:cubicBezTo>
                  <a:pt x="17368" y="1045569"/>
                  <a:pt x="17368" y="1045569"/>
                  <a:pt x="117678" y="1011791"/>
                </a:cubicBezTo>
                <a:cubicBezTo>
                  <a:pt x="128247" y="1008376"/>
                  <a:pt x="135572" y="997114"/>
                  <a:pt x="137705" y="988898"/>
                </a:cubicBezTo>
                <a:cubicBezTo>
                  <a:pt x="137705" y="988898"/>
                  <a:pt x="137705" y="988898"/>
                  <a:pt x="144572" y="931936"/>
                </a:cubicBezTo>
                <a:cubicBezTo>
                  <a:pt x="146520" y="921043"/>
                  <a:pt x="140402" y="910702"/>
                  <a:pt x="131782" y="903223"/>
                </a:cubicBezTo>
                <a:cubicBezTo>
                  <a:pt x="131782" y="903223"/>
                  <a:pt x="131782" y="903223"/>
                  <a:pt x="38991" y="850405"/>
                </a:cubicBezTo>
                <a:cubicBezTo>
                  <a:pt x="30555" y="845603"/>
                  <a:pt x="26941" y="832401"/>
                  <a:pt x="29074" y="824184"/>
                </a:cubicBezTo>
                <a:cubicBezTo>
                  <a:pt x="29074" y="824184"/>
                  <a:pt x="29074" y="824184"/>
                  <a:pt x="45954" y="755776"/>
                </a:cubicBezTo>
                <a:cubicBezTo>
                  <a:pt x="50591" y="744698"/>
                  <a:pt x="58101" y="736113"/>
                  <a:pt x="69040" y="738053"/>
                </a:cubicBezTo>
                <a:cubicBezTo>
                  <a:pt x="69040" y="738053"/>
                  <a:pt x="69040" y="738053"/>
                  <a:pt x="176763" y="733357"/>
                </a:cubicBezTo>
                <a:cubicBezTo>
                  <a:pt x="185014" y="735482"/>
                  <a:pt x="197901" y="726528"/>
                  <a:pt x="202722" y="718127"/>
                </a:cubicBezTo>
                <a:cubicBezTo>
                  <a:pt x="202722" y="718127"/>
                  <a:pt x="202722" y="718127"/>
                  <a:pt x="223402" y="665599"/>
                </a:cubicBezTo>
                <a:cubicBezTo>
                  <a:pt x="228223" y="657198"/>
                  <a:pt x="227298" y="643811"/>
                  <a:pt x="218677" y="636333"/>
                </a:cubicBezTo>
                <a:cubicBezTo>
                  <a:pt x="218677" y="636333"/>
                  <a:pt x="218677" y="636333"/>
                  <a:pt x="148231" y="555082"/>
                </a:cubicBezTo>
                <a:cubicBezTo>
                  <a:pt x="142298" y="547419"/>
                  <a:pt x="141558" y="536709"/>
                  <a:pt x="146380" y="528309"/>
                </a:cubicBezTo>
                <a:cubicBezTo>
                  <a:pt x="146380" y="528309"/>
                  <a:pt x="146380" y="528309"/>
                  <a:pt x="182635" y="466642"/>
                </a:cubicBezTo>
                <a:cubicBezTo>
                  <a:pt x="187456" y="458242"/>
                  <a:pt x="200713" y="454643"/>
                  <a:pt x="208964" y="456767"/>
                </a:cubicBezTo>
                <a:cubicBezTo>
                  <a:pt x="208964" y="456767"/>
                  <a:pt x="208964" y="456767"/>
                  <a:pt x="313717" y="487245"/>
                </a:cubicBezTo>
                <a:cubicBezTo>
                  <a:pt x="321967" y="489370"/>
                  <a:pt x="335225" y="485770"/>
                  <a:pt x="342735" y="477185"/>
                </a:cubicBezTo>
                <a:cubicBezTo>
                  <a:pt x="342735" y="477185"/>
                  <a:pt x="342735" y="477185"/>
                  <a:pt x="380285" y="434260"/>
                </a:cubicBezTo>
                <a:cubicBezTo>
                  <a:pt x="385107" y="425860"/>
                  <a:pt x="386869" y="412289"/>
                  <a:pt x="383626" y="404441"/>
                </a:cubicBezTo>
                <a:cubicBezTo>
                  <a:pt x="383626" y="404441"/>
                  <a:pt x="383626" y="404441"/>
                  <a:pt x="339139" y="307960"/>
                </a:cubicBezTo>
                <a:cubicBezTo>
                  <a:pt x="335710" y="297435"/>
                  <a:pt x="337658" y="286542"/>
                  <a:pt x="345353" y="280634"/>
                </a:cubicBezTo>
                <a:cubicBezTo>
                  <a:pt x="345353" y="280634"/>
                  <a:pt x="345353" y="280634"/>
                  <a:pt x="398849" y="233926"/>
                </a:cubicBezTo>
                <a:cubicBezTo>
                  <a:pt x="406544" y="228018"/>
                  <a:pt x="419986" y="227097"/>
                  <a:pt x="428422" y="231898"/>
                </a:cubicBezTo>
                <a:cubicBezTo>
                  <a:pt x="428422" y="231898"/>
                  <a:pt x="428422" y="231898"/>
                  <a:pt x="518895" y="290255"/>
                </a:cubicBezTo>
                <a:cubicBezTo>
                  <a:pt x="527331" y="295057"/>
                  <a:pt x="540774" y="294136"/>
                  <a:pt x="548654" y="290905"/>
                </a:cubicBezTo>
                <a:cubicBezTo>
                  <a:pt x="548654" y="290905"/>
                  <a:pt x="548654" y="290905"/>
                  <a:pt x="597698" y="257952"/>
                </a:cubicBezTo>
                <a:cubicBezTo>
                  <a:pt x="605578" y="254722"/>
                  <a:pt x="610030" y="240966"/>
                  <a:pt x="609475" y="232934"/>
                </a:cubicBezTo>
                <a:cubicBezTo>
                  <a:pt x="609475" y="232934"/>
                  <a:pt x="609475" y="232934"/>
                  <a:pt x="596694" y="126210"/>
                </a:cubicBezTo>
                <a:cubicBezTo>
                  <a:pt x="593265" y="115685"/>
                  <a:pt x="600590" y="104423"/>
                  <a:pt x="608470" y="101192"/>
                </a:cubicBezTo>
                <a:cubicBezTo>
                  <a:pt x="608470" y="101192"/>
                  <a:pt x="608470" y="101192"/>
                  <a:pt x="674016" y="72488"/>
                </a:cubicBezTo>
                <a:cubicBezTo>
                  <a:pt x="684585" y="69073"/>
                  <a:pt x="695523" y="71013"/>
                  <a:pt x="701456" y="78677"/>
                </a:cubicBezTo>
                <a:cubicBezTo>
                  <a:pt x="701456" y="78677"/>
                  <a:pt x="701456" y="78677"/>
                  <a:pt x="772087" y="162604"/>
                </a:cubicBezTo>
                <a:cubicBezTo>
                  <a:pt x="777835" y="167590"/>
                  <a:pt x="791647" y="172023"/>
                  <a:pt x="799712" y="171470"/>
                </a:cubicBezTo>
                <a:cubicBezTo>
                  <a:pt x="799712" y="171470"/>
                  <a:pt x="799712" y="171470"/>
                  <a:pt x="855245" y="154213"/>
                </a:cubicBezTo>
                <a:cubicBezTo>
                  <a:pt x="865999" y="153475"/>
                  <a:pt x="873324" y="142213"/>
                  <a:pt x="875457" y="133997"/>
                </a:cubicBezTo>
                <a:cubicBezTo>
                  <a:pt x="875457" y="133997"/>
                  <a:pt x="875457" y="133997"/>
                  <a:pt x="895122" y="27737"/>
                </a:cubicBezTo>
                <a:cubicBezTo>
                  <a:pt x="894567" y="19706"/>
                  <a:pt x="904766" y="10936"/>
                  <a:pt x="915335" y="7521"/>
                </a:cubicBezTo>
                <a:cubicBezTo>
                  <a:pt x="915335" y="7521"/>
                  <a:pt x="915335" y="7521"/>
                  <a:pt x="985049" y="51"/>
                </a:cubicBezTo>
                <a:close/>
              </a:path>
            </a:pathLst>
          </a:custGeom>
          <a:solidFill>
            <a:schemeClr val="tx1">
              <a:lumMod val="75000"/>
              <a:lumOff val="25000"/>
            </a:schemeClr>
          </a:solidFill>
          <a:ln>
            <a:noFill/>
          </a:ln>
        </p:spPr>
        <p:txBody>
          <a:bodyPr lIns="68580" tIns="34290" rIns="68580" bIns="34290" anchor="ctr"/>
          <a:lstStyle/>
          <a:p>
            <a:pPr algn="ctr"/>
            <a:endParaRPr lang="zh-CN">
              <a:solidFill>
                <a:schemeClr val="lt1"/>
              </a:solidFill>
            </a:endParaRPr>
          </a:p>
        </p:txBody>
      </p:sp>
      <p:sp>
        <p:nvSpPr>
          <p:cNvPr id="27" name="任意多边形 26"/>
          <p:cNvSpPr/>
          <p:nvPr/>
        </p:nvSpPr>
        <p:spPr>
          <a:xfrm>
            <a:off x="3762488" y="2778465"/>
            <a:ext cx="2183459" cy="2120584"/>
          </a:xfrm>
          <a:custGeom>
            <a:avLst/>
            <a:gdLst/>
            <a:ahLst/>
            <a:cxnLst/>
            <a:rect l="l" t="t" r="r" b="b"/>
            <a:pathLst>
              <a:path w="2183459" h="2120584">
                <a:moveTo>
                  <a:pt x="1090617" y="246345"/>
                </a:moveTo>
                <a:cubicBezTo>
                  <a:pt x="627286" y="246345"/>
                  <a:pt x="251682" y="610763"/>
                  <a:pt x="251682" y="1060295"/>
                </a:cubicBezTo>
                <a:cubicBezTo>
                  <a:pt x="251682" y="1509827"/>
                  <a:pt x="627286" y="1874245"/>
                  <a:pt x="1090617" y="1874245"/>
                </a:cubicBezTo>
                <a:cubicBezTo>
                  <a:pt x="1553948" y="1874245"/>
                  <a:pt x="1929552" y="1509827"/>
                  <a:pt x="1929552" y="1060295"/>
                </a:cubicBezTo>
                <a:cubicBezTo>
                  <a:pt x="1929552" y="610763"/>
                  <a:pt x="1553948" y="246345"/>
                  <a:pt x="1090617" y="246345"/>
                </a:cubicBezTo>
                <a:close/>
                <a:moveTo>
                  <a:pt x="1079609" y="0"/>
                </a:moveTo>
                <a:cubicBezTo>
                  <a:pt x="1090620" y="0"/>
                  <a:pt x="1101631" y="8012"/>
                  <a:pt x="1104384" y="16025"/>
                </a:cubicBezTo>
                <a:cubicBezTo>
                  <a:pt x="1104384" y="16025"/>
                  <a:pt x="1104384" y="16025"/>
                  <a:pt x="1140169" y="117513"/>
                </a:cubicBezTo>
                <a:cubicBezTo>
                  <a:pt x="1142922" y="125526"/>
                  <a:pt x="1153933" y="133538"/>
                  <a:pt x="1162191" y="136209"/>
                </a:cubicBezTo>
                <a:cubicBezTo>
                  <a:pt x="1162191" y="136209"/>
                  <a:pt x="1162191" y="136209"/>
                  <a:pt x="1222751" y="141550"/>
                </a:cubicBezTo>
                <a:cubicBezTo>
                  <a:pt x="1231010" y="141550"/>
                  <a:pt x="1244773" y="136209"/>
                  <a:pt x="1250279" y="128196"/>
                </a:cubicBezTo>
                <a:cubicBezTo>
                  <a:pt x="1250279" y="128196"/>
                  <a:pt x="1250279" y="128196"/>
                  <a:pt x="1305334" y="37391"/>
                </a:cubicBezTo>
                <a:cubicBezTo>
                  <a:pt x="1310839" y="29379"/>
                  <a:pt x="1321850" y="24037"/>
                  <a:pt x="1332861" y="26708"/>
                </a:cubicBezTo>
                <a:cubicBezTo>
                  <a:pt x="1332861" y="26708"/>
                  <a:pt x="1332861" y="26708"/>
                  <a:pt x="1401680" y="42732"/>
                </a:cubicBezTo>
                <a:cubicBezTo>
                  <a:pt x="1412691" y="45403"/>
                  <a:pt x="1420949" y="56086"/>
                  <a:pt x="1420949" y="66769"/>
                </a:cubicBezTo>
                <a:cubicBezTo>
                  <a:pt x="1420949" y="66769"/>
                  <a:pt x="1420949" y="66769"/>
                  <a:pt x="1423702" y="173599"/>
                </a:cubicBezTo>
                <a:cubicBezTo>
                  <a:pt x="1423702" y="181612"/>
                  <a:pt x="1431960" y="192295"/>
                  <a:pt x="1440218" y="197636"/>
                </a:cubicBezTo>
                <a:cubicBezTo>
                  <a:pt x="1440218" y="197636"/>
                  <a:pt x="1440218" y="197636"/>
                  <a:pt x="1495273" y="219003"/>
                </a:cubicBezTo>
                <a:cubicBezTo>
                  <a:pt x="1506284" y="224344"/>
                  <a:pt x="1517295" y="221673"/>
                  <a:pt x="1525553" y="213661"/>
                </a:cubicBezTo>
                <a:cubicBezTo>
                  <a:pt x="1525553" y="213661"/>
                  <a:pt x="1525553" y="213661"/>
                  <a:pt x="1608136" y="144221"/>
                </a:cubicBezTo>
                <a:cubicBezTo>
                  <a:pt x="1613641" y="136209"/>
                  <a:pt x="1627405" y="136209"/>
                  <a:pt x="1635663" y="141550"/>
                </a:cubicBezTo>
                <a:cubicBezTo>
                  <a:pt x="1635663" y="141550"/>
                  <a:pt x="1635663" y="141550"/>
                  <a:pt x="1698976" y="178941"/>
                </a:cubicBezTo>
                <a:cubicBezTo>
                  <a:pt x="1707234" y="184282"/>
                  <a:pt x="1712740" y="194966"/>
                  <a:pt x="1709987" y="202978"/>
                </a:cubicBezTo>
                <a:cubicBezTo>
                  <a:pt x="1709987" y="202978"/>
                  <a:pt x="1709987" y="202978"/>
                  <a:pt x="1679707" y="307138"/>
                </a:cubicBezTo>
                <a:cubicBezTo>
                  <a:pt x="1676954" y="315150"/>
                  <a:pt x="1679707" y="328504"/>
                  <a:pt x="1687965" y="333845"/>
                </a:cubicBezTo>
                <a:cubicBezTo>
                  <a:pt x="1687965" y="333845"/>
                  <a:pt x="1687965" y="333845"/>
                  <a:pt x="1734762" y="371236"/>
                </a:cubicBezTo>
                <a:cubicBezTo>
                  <a:pt x="1740268" y="379248"/>
                  <a:pt x="1754031" y="379248"/>
                  <a:pt x="1765042" y="376577"/>
                </a:cubicBezTo>
                <a:cubicBezTo>
                  <a:pt x="1765042" y="376577"/>
                  <a:pt x="1765042" y="376577"/>
                  <a:pt x="1864141" y="331174"/>
                </a:cubicBezTo>
                <a:cubicBezTo>
                  <a:pt x="1872399" y="328504"/>
                  <a:pt x="1886163" y="331174"/>
                  <a:pt x="1891668" y="336516"/>
                </a:cubicBezTo>
                <a:cubicBezTo>
                  <a:pt x="1891668" y="336516"/>
                  <a:pt x="1891668" y="336516"/>
                  <a:pt x="1938465" y="389931"/>
                </a:cubicBezTo>
                <a:cubicBezTo>
                  <a:pt x="1946723" y="397943"/>
                  <a:pt x="1946723" y="411297"/>
                  <a:pt x="1941218" y="419310"/>
                </a:cubicBezTo>
                <a:cubicBezTo>
                  <a:pt x="1941218" y="419310"/>
                  <a:pt x="1941218" y="419310"/>
                  <a:pt x="1883410" y="507445"/>
                </a:cubicBezTo>
                <a:cubicBezTo>
                  <a:pt x="1877904" y="515457"/>
                  <a:pt x="1877904" y="528811"/>
                  <a:pt x="1883410" y="536823"/>
                </a:cubicBezTo>
                <a:cubicBezTo>
                  <a:pt x="1883410" y="536823"/>
                  <a:pt x="1883410" y="536823"/>
                  <a:pt x="1913690" y="584897"/>
                </a:cubicBezTo>
                <a:cubicBezTo>
                  <a:pt x="1919196" y="592909"/>
                  <a:pt x="1932960" y="600921"/>
                  <a:pt x="1941218" y="598250"/>
                </a:cubicBezTo>
                <a:cubicBezTo>
                  <a:pt x="1941218" y="598250"/>
                  <a:pt x="1941218" y="598250"/>
                  <a:pt x="2051327" y="584897"/>
                </a:cubicBezTo>
                <a:cubicBezTo>
                  <a:pt x="2059585" y="582226"/>
                  <a:pt x="2073349" y="590238"/>
                  <a:pt x="2076102" y="598250"/>
                </a:cubicBezTo>
                <a:cubicBezTo>
                  <a:pt x="2076102" y="598250"/>
                  <a:pt x="2076102" y="598250"/>
                  <a:pt x="2106382" y="662349"/>
                </a:cubicBezTo>
                <a:cubicBezTo>
                  <a:pt x="2109135" y="670361"/>
                  <a:pt x="2106382" y="683715"/>
                  <a:pt x="2098124" y="689056"/>
                </a:cubicBezTo>
                <a:cubicBezTo>
                  <a:pt x="2098124" y="689056"/>
                  <a:pt x="2098124" y="689056"/>
                  <a:pt x="2015542" y="758496"/>
                </a:cubicBezTo>
                <a:cubicBezTo>
                  <a:pt x="2007284" y="763837"/>
                  <a:pt x="2004531" y="777191"/>
                  <a:pt x="2007284" y="787874"/>
                </a:cubicBezTo>
                <a:cubicBezTo>
                  <a:pt x="2007284" y="787874"/>
                  <a:pt x="2007284" y="787874"/>
                  <a:pt x="2021047" y="841290"/>
                </a:cubicBezTo>
                <a:cubicBezTo>
                  <a:pt x="2023800" y="851973"/>
                  <a:pt x="2034811" y="859985"/>
                  <a:pt x="2045822" y="862656"/>
                </a:cubicBezTo>
                <a:cubicBezTo>
                  <a:pt x="2045822" y="862656"/>
                  <a:pt x="2045822" y="862656"/>
                  <a:pt x="2153179" y="878681"/>
                </a:cubicBezTo>
                <a:cubicBezTo>
                  <a:pt x="2164190" y="881351"/>
                  <a:pt x="2172448" y="889364"/>
                  <a:pt x="2172448" y="900047"/>
                </a:cubicBezTo>
                <a:lnTo>
                  <a:pt x="2183459" y="969486"/>
                </a:lnTo>
                <a:cubicBezTo>
                  <a:pt x="2183459" y="980169"/>
                  <a:pt x="2177954" y="990852"/>
                  <a:pt x="2166943" y="993523"/>
                </a:cubicBezTo>
                <a:cubicBezTo>
                  <a:pt x="2166943" y="993523"/>
                  <a:pt x="2166943" y="993523"/>
                  <a:pt x="2067844" y="1036255"/>
                </a:cubicBezTo>
                <a:cubicBezTo>
                  <a:pt x="2056833" y="1038926"/>
                  <a:pt x="2048575" y="1049609"/>
                  <a:pt x="2048575" y="1060292"/>
                </a:cubicBezTo>
                <a:cubicBezTo>
                  <a:pt x="2048575" y="1060292"/>
                  <a:pt x="2048575" y="1060292"/>
                  <a:pt x="2048575" y="1119049"/>
                </a:cubicBezTo>
                <a:cubicBezTo>
                  <a:pt x="2048575" y="1127061"/>
                  <a:pt x="2054080" y="1137744"/>
                  <a:pt x="2062338" y="1143086"/>
                </a:cubicBezTo>
                <a:cubicBezTo>
                  <a:pt x="2062338" y="1143086"/>
                  <a:pt x="2062338" y="1143086"/>
                  <a:pt x="2161437" y="1191159"/>
                </a:cubicBezTo>
                <a:cubicBezTo>
                  <a:pt x="2169695" y="1193830"/>
                  <a:pt x="2175201" y="1207184"/>
                  <a:pt x="2175201" y="1215196"/>
                </a:cubicBezTo>
                <a:cubicBezTo>
                  <a:pt x="2175201" y="1215196"/>
                  <a:pt x="2175201" y="1215196"/>
                  <a:pt x="2161437" y="1284636"/>
                </a:cubicBezTo>
                <a:cubicBezTo>
                  <a:pt x="2158684" y="1295319"/>
                  <a:pt x="2150426" y="1303331"/>
                  <a:pt x="2139415" y="1303331"/>
                </a:cubicBezTo>
                <a:cubicBezTo>
                  <a:pt x="2139415" y="1303331"/>
                  <a:pt x="2139415" y="1303331"/>
                  <a:pt x="2032058" y="1316685"/>
                </a:cubicBezTo>
                <a:cubicBezTo>
                  <a:pt x="2021047" y="1316685"/>
                  <a:pt x="2010036" y="1324697"/>
                  <a:pt x="2007284" y="1335381"/>
                </a:cubicBezTo>
                <a:cubicBezTo>
                  <a:pt x="2007284" y="1335381"/>
                  <a:pt x="2007284" y="1335381"/>
                  <a:pt x="1988014" y="1388796"/>
                </a:cubicBezTo>
                <a:cubicBezTo>
                  <a:pt x="1985262" y="1396808"/>
                  <a:pt x="1988014" y="1410162"/>
                  <a:pt x="1996273" y="1418174"/>
                </a:cubicBezTo>
                <a:cubicBezTo>
                  <a:pt x="1996273" y="1418174"/>
                  <a:pt x="1996273" y="1418174"/>
                  <a:pt x="2073349" y="1490285"/>
                </a:cubicBezTo>
                <a:cubicBezTo>
                  <a:pt x="2081608" y="1498297"/>
                  <a:pt x="2084360" y="1508980"/>
                  <a:pt x="2078855" y="1519663"/>
                </a:cubicBezTo>
                <a:cubicBezTo>
                  <a:pt x="2078855" y="1519663"/>
                  <a:pt x="2078855" y="1519663"/>
                  <a:pt x="2045822" y="1581090"/>
                </a:cubicBezTo>
                <a:cubicBezTo>
                  <a:pt x="2040316" y="1589103"/>
                  <a:pt x="2029306" y="1594444"/>
                  <a:pt x="2021047" y="1594444"/>
                </a:cubicBezTo>
                <a:cubicBezTo>
                  <a:pt x="2021047" y="1594444"/>
                  <a:pt x="2021047" y="1594444"/>
                  <a:pt x="1910938" y="1573078"/>
                </a:cubicBezTo>
                <a:cubicBezTo>
                  <a:pt x="1902679" y="1570407"/>
                  <a:pt x="1888916" y="1575749"/>
                  <a:pt x="1883410" y="1583761"/>
                </a:cubicBezTo>
                <a:cubicBezTo>
                  <a:pt x="1883410" y="1583761"/>
                  <a:pt x="1883410" y="1583761"/>
                  <a:pt x="1850377" y="1629164"/>
                </a:cubicBezTo>
                <a:cubicBezTo>
                  <a:pt x="1842119" y="1637176"/>
                  <a:pt x="1842119" y="1650530"/>
                  <a:pt x="1847624" y="1658542"/>
                </a:cubicBezTo>
                <a:cubicBezTo>
                  <a:pt x="1847624" y="1658542"/>
                  <a:pt x="1847624" y="1658542"/>
                  <a:pt x="1899927" y="1752019"/>
                </a:cubicBezTo>
                <a:cubicBezTo>
                  <a:pt x="1905432" y="1760031"/>
                  <a:pt x="1902679" y="1773385"/>
                  <a:pt x="1897174" y="1781397"/>
                </a:cubicBezTo>
                <a:cubicBezTo>
                  <a:pt x="1897174" y="1781397"/>
                  <a:pt x="1897174" y="1781397"/>
                  <a:pt x="1844872" y="1829471"/>
                </a:cubicBezTo>
                <a:cubicBezTo>
                  <a:pt x="1839366" y="1837483"/>
                  <a:pt x="1825603" y="1840154"/>
                  <a:pt x="1817344" y="1834813"/>
                </a:cubicBezTo>
                <a:cubicBezTo>
                  <a:pt x="1817344" y="1834813"/>
                  <a:pt x="1817344" y="1834813"/>
                  <a:pt x="1720998" y="1784068"/>
                </a:cubicBezTo>
                <a:cubicBezTo>
                  <a:pt x="1712740" y="1778727"/>
                  <a:pt x="1698976" y="1781397"/>
                  <a:pt x="1690718" y="1786739"/>
                </a:cubicBezTo>
                <a:cubicBezTo>
                  <a:pt x="1690718" y="1786739"/>
                  <a:pt x="1690718" y="1786739"/>
                  <a:pt x="1643922" y="1821459"/>
                </a:cubicBezTo>
                <a:cubicBezTo>
                  <a:pt x="1635663" y="1826800"/>
                  <a:pt x="1630158" y="1840154"/>
                  <a:pt x="1632910" y="1848166"/>
                </a:cubicBezTo>
                <a:cubicBezTo>
                  <a:pt x="1632910" y="1848166"/>
                  <a:pt x="1632910" y="1848166"/>
                  <a:pt x="1654932" y="1952326"/>
                </a:cubicBezTo>
                <a:cubicBezTo>
                  <a:pt x="1657685" y="1963009"/>
                  <a:pt x="1652180" y="1973692"/>
                  <a:pt x="1641169" y="1979034"/>
                </a:cubicBezTo>
                <a:cubicBezTo>
                  <a:pt x="1641169" y="1979034"/>
                  <a:pt x="1641169" y="1979034"/>
                  <a:pt x="1577855" y="2011083"/>
                </a:cubicBezTo>
                <a:cubicBezTo>
                  <a:pt x="1569597" y="2016424"/>
                  <a:pt x="1555834" y="2013754"/>
                  <a:pt x="1550328" y="2008412"/>
                </a:cubicBezTo>
                <a:cubicBezTo>
                  <a:pt x="1550328" y="2008412"/>
                  <a:pt x="1550328" y="2008412"/>
                  <a:pt x="1473251" y="1930960"/>
                </a:cubicBezTo>
                <a:cubicBezTo>
                  <a:pt x="1464993" y="1925619"/>
                  <a:pt x="1451229" y="1922948"/>
                  <a:pt x="1442971" y="1925619"/>
                </a:cubicBezTo>
                <a:cubicBezTo>
                  <a:pt x="1442971" y="1925619"/>
                  <a:pt x="1442971" y="1925619"/>
                  <a:pt x="1387916" y="1944314"/>
                </a:cubicBezTo>
                <a:cubicBezTo>
                  <a:pt x="1376905" y="1946985"/>
                  <a:pt x="1368647" y="1957668"/>
                  <a:pt x="1368647" y="1968351"/>
                </a:cubicBezTo>
                <a:cubicBezTo>
                  <a:pt x="1368647" y="1968351"/>
                  <a:pt x="1368647" y="1968351"/>
                  <a:pt x="1360389" y="2072510"/>
                </a:cubicBezTo>
                <a:cubicBezTo>
                  <a:pt x="1357636" y="2083193"/>
                  <a:pt x="1349378" y="2093877"/>
                  <a:pt x="1338367" y="2093877"/>
                </a:cubicBezTo>
                <a:cubicBezTo>
                  <a:pt x="1338367" y="2093877"/>
                  <a:pt x="1338367" y="2093877"/>
                  <a:pt x="1269548" y="2107230"/>
                </a:cubicBezTo>
                <a:cubicBezTo>
                  <a:pt x="1258537" y="2109901"/>
                  <a:pt x="1247526" y="2104560"/>
                  <a:pt x="1242021" y="2096547"/>
                </a:cubicBezTo>
                <a:cubicBezTo>
                  <a:pt x="1242021" y="2096547"/>
                  <a:pt x="1242021" y="2096547"/>
                  <a:pt x="1192472" y="2003071"/>
                </a:cubicBezTo>
                <a:cubicBezTo>
                  <a:pt x="1186966" y="1992388"/>
                  <a:pt x="1175955" y="1987046"/>
                  <a:pt x="1164944" y="1987046"/>
                </a:cubicBezTo>
                <a:cubicBezTo>
                  <a:pt x="1164944" y="1987046"/>
                  <a:pt x="1164944" y="1987046"/>
                  <a:pt x="1107136" y="1989717"/>
                </a:cubicBezTo>
                <a:cubicBezTo>
                  <a:pt x="1096126" y="1989717"/>
                  <a:pt x="1085115" y="1997729"/>
                  <a:pt x="1082362" y="2005741"/>
                </a:cubicBezTo>
                <a:cubicBezTo>
                  <a:pt x="1082362" y="2005741"/>
                  <a:pt x="1082362" y="2005741"/>
                  <a:pt x="1038318" y="2104560"/>
                </a:cubicBezTo>
                <a:cubicBezTo>
                  <a:pt x="1035565" y="2115243"/>
                  <a:pt x="1024554" y="2120584"/>
                  <a:pt x="1013543" y="2120584"/>
                </a:cubicBezTo>
                <a:cubicBezTo>
                  <a:pt x="1013543" y="2120584"/>
                  <a:pt x="1013543" y="2120584"/>
                  <a:pt x="941972" y="2112572"/>
                </a:cubicBezTo>
                <a:cubicBezTo>
                  <a:pt x="933714" y="2109901"/>
                  <a:pt x="922703" y="2101889"/>
                  <a:pt x="919950" y="2093877"/>
                </a:cubicBezTo>
                <a:cubicBezTo>
                  <a:pt x="919950" y="2093877"/>
                  <a:pt x="919950" y="2093877"/>
                  <a:pt x="900681" y="1987046"/>
                </a:cubicBezTo>
                <a:cubicBezTo>
                  <a:pt x="900681" y="1979034"/>
                  <a:pt x="889670" y="1968351"/>
                  <a:pt x="881411" y="1965680"/>
                </a:cubicBezTo>
                <a:cubicBezTo>
                  <a:pt x="881411" y="1965680"/>
                  <a:pt x="881411" y="1965680"/>
                  <a:pt x="823604" y="1952326"/>
                </a:cubicBezTo>
                <a:cubicBezTo>
                  <a:pt x="812593" y="1949656"/>
                  <a:pt x="801582" y="1954997"/>
                  <a:pt x="793324" y="1960339"/>
                </a:cubicBezTo>
                <a:cubicBezTo>
                  <a:pt x="793324" y="1960339"/>
                  <a:pt x="793324" y="1960339"/>
                  <a:pt x="724505" y="2043132"/>
                </a:cubicBezTo>
                <a:cubicBezTo>
                  <a:pt x="719000" y="2051144"/>
                  <a:pt x="705236" y="2053815"/>
                  <a:pt x="696978" y="2051144"/>
                </a:cubicBezTo>
                <a:cubicBezTo>
                  <a:pt x="696978" y="2051144"/>
                  <a:pt x="696978" y="2051144"/>
                  <a:pt x="630912" y="2021766"/>
                </a:cubicBezTo>
                <a:cubicBezTo>
                  <a:pt x="619901" y="2019095"/>
                  <a:pt x="614395" y="2008412"/>
                  <a:pt x="614395" y="1997729"/>
                </a:cubicBezTo>
                <a:cubicBezTo>
                  <a:pt x="614395" y="1997729"/>
                  <a:pt x="614395" y="1997729"/>
                  <a:pt x="628159" y="1893570"/>
                </a:cubicBezTo>
                <a:cubicBezTo>
                  <a:pt x="630912" y="1882886"/>
                  <a:pt x="622654" y="1869533"/>
                  <a:pt x="614395" y="1866862"/>
                </a:cubicBezTo>
                <a:cubicBezTo>
                  <a:pt x="614395" y="1866862"/>
                  <a:pt x="614395" y="1866862"/>
                  <a:pt x="564846" y="1834813"/>
                </a:cubicBezTo>
                <a:cubicBezTo>
                  <a:pt x="556588" y="1829471"/>
                  <a:pt x="542824" y="1829471"/>
                  <a:pt x="534566" y="1834813"/>
                </a:cubicBezTo>
                <a:cubicBezTo>
                  <a:pt x="534566" y="1834813"/>
                  <a:pt x="534566" y="1834813"/>
                  <a:pt x="443725" y="1893570"/>
                </a:cubicBezTo>
                <a:cubicBezTo>
                  <a:pt x="435467" y="1898911"/>
                  <a:pt x="421703" y="1898911"/>
                  <a:pt x="413445" y="1893570"/>
                </a:cubicBezTo>
                <a:cubicBezTo>
                  <a:pt x="413445" y="1893570"/>
                  <a:pt x="413445" y="1893570"/>
                  <a:pt x="358390" y="1848166"/>
                </a:cubicBezTo>
                <a:cubicBezTo>
                  <a:pt x="350132" y="1840154"/>
                  <a:pt x="347379" y="1829471"/>
                  <a:pt x="352885" y="1818788"/>
                </a:cubicBezTo>
                <a:cubicBezTo>
                  <a:pt x="352885" y="1818788"/>
                  <a:pt x="352885" y="1818788"/>
                  <a:pt x="396928" y="1722641"/>
                </a:cubicBezTo>
                <a:cubicBezTo>
                  <a:pt x="399681" y="1714629"/>
                  <a:pt x="399681" y="1701275"/>
                  <a:pt x="391423" y="1693262"/>
                </a:cubicBezTo>
                <a:cubicBezTo>
                  <a:pt x="391423" y="1693262"/>
                  <a:pt x="391423" y="1693262"/>
                  <a:pt x="352885" y="1650530"/>
                </a:cubicBezTo>
                <a:cubicBezTo>
                  <a:pt x="347379" y="1642518"/>
                  <a:pt x="333615" y="1639847"/>
                  <a:pt x="322604" y="1642518"/>
                </a:cubicBezTo>
                <a:cubicBezTo>
                  <a:pt x="322604" y="1642518"/>
                  <a:pt x="322604" y="1642518"/>
                  <a:pt x="218000" y="1671896"/>
                </a:cubicBezTo>
                <a:cubicBezTo>
                  <a:pt x="209742" y="1674567"/>
                  <a:pt x="195978" y="1669225"/>
                  <a:pt x="190473" y="1661213"/>
                </a:cubicBezTo>
                <a:cubicBezTo>
                  <a:pt x="190473" y="1661213"/>
                  <a:pt x="190473" y="1661213"/>
                  <a:pt x="151934" y="1602456"/>
                </a:cubicBezTo>
                <a:cubicBezTo>
                  <a:pt x="146429" y="1594444"/>
                  <a:pt x="149182" y="1581090"/>
                  <a:pt x="154687" y="1573078"/>
                </a:cubicBezTo>
                <a:cubicBezTo>
                  <a:pt x="154687" y="1573078"/>
                  <a:pt x="154687" y="1573078"/>
                  <a:pt x="226258" y="1492955"/>
                </a:cubicBezTo>
                <a:cubicBezTo>
                  <a:pt x="234517" y="1487614"/>
                  <a:pt x="234517" y="1474260"/>
                  <a:pt x="231764" y="1463577"/>
                </a:cubicBezTo>
                <a:cubicBezTo>
                  <a:pt x="231764" y="1463577"/>
                  <a:pt x="231764" y="1463577"/>
                  <a:pt x="206989" y="1412832"/>
                </a:cubicBezTo>
                <a:cubicBezTo>
                  <a:pt x="204236" y="1404820"/>
                  <a:pt x="190473" y="1396808"/>
                  <a:pt x="182215" y="1396808"/>
                </a:cubicBezTo>
                <a:cubicBezTo>
                  <a:pt x="182215" y="1396808"/>
                  <a:pt x="182215" y="1396808"/>
                  <a:pt x="72105" y="1394137"/>
                </a:cubicBezTo>
                <a:cubicBezTo>
                  <a:pt x="61094" y="1394137"/>
                  <a:pt x="52836" y="1386125"/>
                  <a:pt x="50083" y="1378113"/>
                </a:cubicBezTo>
                <a:cubicBezTo>
                  <a:pt x="50083" y="1378113"/>
                  <a:pt x="50083" y="1378113"/>
                  <a:pt x="30814" y="1308673"/>
                </a:cubicBezTo>
                <a:cubicBezTo>
                  <a:pt x="28061" y="1300661"/>
                  <a:pt x="30814" y="1287307"/>
                  <a:pt x="39072" y="1281965"/>
                </a:cubicBezTo>
                <a:cubicBezTo>
                  <a:pt x="39072" y="1281965"/>
                  <a:pt x="39072" y="1281965"/>
                  <a:pt x="132665" y="1228550"/>
                </a:cubicBezTo>
                <a:cubicBezTo>
                  <a:pt x="140923" y="1223208"/>
                  <a:pt x="149182" y="1209854"/>
                  <a:pt x="146429" y="1199171"/>
                </a:cubicBezTo>
                <a:cubicBezTo>
                  <a:pt x="146429" y="1199171"/>
                  <a:pt x="146429" y="1199171"/>
                  <a:pt x="140923" y="1143086"/>
                </a:cubicBezTo>
                <a:cubicBezTo>
                  <a:pt x="138171" y="1135073"/>
                  <a:pt x="129912" y="1124390"/>
                  <a:pt x="121654" y="1121720"/>
                </a:cubicBezTo>
                <a:cubicBezTo>
                  <a:pt x="121654" y="1121720"/>
                  <a:pt x="121654" y="1121720"/>
                  <a:pt x="17050" y="1087000"/>
                </a:cubicBezTo>
                <a:cubicBezTo>
                  <a:pt x="6039" y="1084329"/>
                  <a:pt x="-2219" y="1073646"/>
                  <a:pt x="534" y="1065634"/>
                </a:cubicBezTo>
                <a:cubicBezTo>
                  <a:pt x="534" y="1065634"/>
                  <a:pt x="534" y="1065634"/>
                  <a:pt x="534" y="993523"/>
                </a:cubicBezTo>
                <a:cubicBezTo>
                  <a:pt x="534" y="985511"/>
                  <a:pt x="8792" y="974828"/>
                  <a:pt x="19803" y="972157"/>
                </a:cubicBezTo>
                <a:cubicBezTo>
                  <a:pt x="19803" y="972157"/>
                  <a:pt x="19803" y="972157"/>
                  <a:pt x="124407" y="945449"/>
                </a:cubicBezTo>
                <a:cubicBezTo>
                  <a:pt x="135418" y="942779"/>
                  <a:pt x="143676" y="932096"/>
                  <a:pt x="146429" y="924083"/>
                </a:cubicBezTo>
                <a:cubicBezTo>
                  <a:pt x="146429" y="924083"/>
                  <a:pt x="146429" y="924083"/>
                  <a:pt x="157440" y="867998"/>
                </a:cubicBezTo>
                <a:cubicBezTo>
                  <a:pt x="160193" y="857314"/>
                  <a:pt x="154687" y="846631"/>
                  <a:pt x="146429" y="838619"/>
                </a:cubicBezTo>
                <a:cubicBezTo>
                  <a:pt x="146429" y="838619"/>
                  <a:pt x="146429" y="838619"/>
                  <a:pt x="55588" y="779862"/>
                </a:cubicBezTo>
                <a:cubicBezTo>
                  <a:pt x="47330" y="774520"/>
                  <a:pt x="44577" y="761167"/>
                  <a:pt x="47330" y="753154"/>
                </a:cubicBezTo>
                <a:cubicBezTo>
                  <a:pt x="47330" y="753154"/>
                  <a:pt x="47330" y="753154"/>
                  <a:pt x="69352" y="686386"/>
                </a:cubicBezTo>
                <a:cubicBezTo>
                  <a:pt x="74858" y="675703"/>
                  <a:pt x="83116" y="667690"/>
                  <a:pt x="94127" y="670361"/>
                </a:cubicBezTo>
                <a:cubicBezTo>
                  <a:pt x="94127" y="670361"/>
                  <a:pt x="94127" y="670361"/>
                  <a:pt x="204236" y="673032"/>
                </a:cubicBezTo>
                <a:cubicBezTo>
                  <a:pt x="212495" y="675703"/>
                  <a:pt x="226258" y="667690"/>
                  <a:pt x="231764" y="659678"/>
                </a:cubicBezTo>
                <a:cubicBezTo>
                  <a:pt x="231764" y="659678"/>
                  <a:pt x="231764" y="659678"/>
                  <a:pt x="256539" y="608933"/>
                </a:cubicBezTo>
                <a:cubicBezTo>
                  <a:pt x="262044" y="600921"/>
                  <a:pt x="262044" y="587567"/>
                  <a:pt x="253786" y="579555"/>
                </a:cubicBezTo>
                <a:cubicBezTo>
                  <a:pt x="253786" y="579555"/>
                  <a:pt x="253786" y="579555"/>
                  <a:pt x="187720" y="494091"/>
                </a:cubicBezTo>
                <a:cubicBezTo>
                  <a:pt x="182215" y="486079"/>
                  <a:pt x="182215" y="475396"/>
                  <a:pt x="187720" y="467383"/>
                </a:cubicBezTo>
                <a:cubicBezTo>
                  <a:pt x="187720" y="467383"/>
                  <a:pt x="187720" y="467383"/>
                  <a:pt x="229011" y="408626"/>
                </a:cubicBezTo>
                <a:cubicBezTo>
                  <a:pt x="234517" y="400614"/>
                  <a:pt x="248281" y="397943"/>
                  <a:pt x="256539" y="400614"/>
                </a:cubicBezTo>
                <a:cubicBezTo>
                  <a:pt x="256539" y="400614"/>
                  <a:pt x="256539" y="400614"/>
                  <a:pt x="361143" y="438005"/>
                </a:cubicBezTo>
                <a:cubicBezTo>
                  <a:pt x="369401" y="440676"/>
                  <a:pt x="383165" y="438005"/>
                  <a:pt x="391423" y="429993"/>
                </a:cubicBezTo>
                <a:cubicBezTo>
                  <a:pt x="391423" y="429993"/>
                  <a:pt x="391423" y="429993"/>
                  <a:pt x="432714" y="389931"/>
                </a:cubicBezTo>
                <a:cubicBezTo>
                  <a:pt x="438220" y="381919"/>
                  <a:pt x="440973" y="368565"/>
                  <a:pt x="438220" y="360553"/>
                </a:cubicBezTo>
                <a:cubicBezTo>
                  <a:pt x="438220" y="360553"/>
                  <a:pt x="438220" y="360553"/>
                  <a:pt x="399681" y="261735"/>
                </a:cubicBezTo>
                <a:cubicBezTo>
                  <a:pt x="396928" y="251052"/>
                  <a:pt x="399681" y="240369"/>
                  <a:pt x="407939" y="235027"/>
                </a:cubicBezTo>
                <a:cubicBezTo>
                  <a:pt x="407939" y="235027"/>
                  <a:pt x="407939" y="235027"/>
                  <a:pt x="465747" y="192295"/>
                </a:cubicBezTo>
                <a:cubicBezTo>
                  <a:pt x="474005" y="186953"/>
                  <a:pt x="487769" y="186953"/>
                  <a:pt x="496027" y="192295"/>
                </a:cubicBezTo>
                <a:cubicBezTo>
                  <a:pt x="496027" y="192295"/>
                  <a:pt x="496027" y="192295"/>
                  <a:pt x="584115" y="256393"/>
                </a:cubicBezTo>
                <a:cubicBezTo>
                  <a:pt x="592373" y="261735"/>
                  <a:pt x="606137" y="261735"/>
                  <a:pt x="614395" y="259064"/>
                </a:cubicBezTo>
                <a:cubicBezTo>
                  <a:pt x="614395" y="259064"/>
                  <a:pt x="614395" y="259064"/>
                  <a:pt x="666697" y="229686"/>
                </a:cubicBezTo>
                <a:cubicBezTo>
                  <a:pt x="674955" y="227015"/>
                  <a:pt x="680461" y="213661"/>
                  <a:pt x="680461" y="205649"/>
                </a:cubicBezTo>
                <a:cubicBezTo>
                  <a:pt x="680461" y="205649"/>
                  <a:pt x="680461" y="205649"/>
                  <a:pt x="674955" y="98818"/>
                </a:cubicBezTo>
                <a:cubicBezTo>
                  <a:pt x="672203" y="88135"/>
                  <a:pt x="680461" y="77452"/>
                  <a:pt x="688719" y="74781"/>
                </a:cubicBezTo>
                <a:cubicBezTo>
                  <a:pt x="688719" y="74781"/>
                  <a:pt x="688719" y="74781"/>
                  <a:pt x="757538" y="50745"/>
                </a:cubicBezTo>
                <a:cubicBezTo>
                  <a:pt x="768549" y="48074"/>
                  <a:pt x="779560" y="50745"/>
                  <a:pt x="785065" y="58757"/>
                </a:cubicBezTo>
                <a:cubicBezTo>
                  <a:pt x="785065" y="58757"/>
                  <a:pt x="785065" y="58757"/>
                  <a:pt x="851131" y="146892"/>
                </a:cubicBezTo>
                <a:cubicBezTo>
                  <a:pt x="856637" y="152233"/>
                  <a:pt x="870400" y="157575"/>
                  <a:pt x="878659" y="157575"/>
                </a:cubicBezTo>
                <a:cubicBezTo>
                  <a:pt x="878659" y="157575"/>
                  <a:pt x="878659" y="157575"/>
                  <a:pt x="936466" y="144221"/>
                </a:cubicBezTo>
                <a:cubicBezTo>
                  <a:pt x="947477" y="144221"/>
                  <a:pt x="955735" y="133538"/>
                  <a:pt x="958488" y="125526"/>
                </a:cubicBezTo>
                <a:cubicBezTo>
                  <a:pt x="958488" y="125526"/>
                  <a:pt x="958488" y="125526"/>
                  <a:pt x="986016" y="21366"/>
                </a:cubicBezTo>
                <a:cubicBezTo>
                  <a:pt x="986016" y="13354"/>
                  <a:pt x="997027" y="5342"/>
                  <a:pt x="1008038" y="2671"/>
                </a:cubicBezTo>
                <a:cubicBezTo>
                  <a:pt x="1008038" y="2671"/>
                  <a:pt x="1008038" y="2671"/>
                  <a:pt x="1079609" y="0"/>
                </a:cubicBezTo>
                <a:close/>
              </a:path>
            </a:pathLst>
          </a:custGeom>
          <a:solidFill>
            <a:srgbClr val="A50021"/>
          </a:solidFill>
          <a:ln>
            <a:noFill/>
          </a:ln>
        </p:spPr>
        <p:txBody>
          <a:bodyPr vert="horz" wrap="square" lIns="68580" tIns="34290" rIns="68580" bIns="34290" numCol="1" anchor="t" anchorCtr="0"/>
          <a:lstStyle/>
          <a:p>
            <a:endParaRPr lang="zh-CN">
              <a:solidFill>
                <a:srgbClr val="000000"/>
              </a:solidFill>
            </a:endParaRPr>
          </a:p>
        </p:txBody>
      </p:sp>
      <p:sp>
        <p:nvSpPr>
          <p:cNvPr id="28" name="Freeform 5"/>
          <p:cNvSpPr>
            <a:spLocks noEditPoints="1"/>
          </p:cNvSpPr>
          <p:nvPr/>
        </p:nvSpPr>
        <p:spPr>
          <a:xfrm>
            <a:off x="5514133" y="2140966"/>
            <a:ext cx="947896" cy="948886"/>
          </a:xfrm>
          <a:custGeom>
            <a:avLst/>
            <a:gdLst/>
            <a:ahLst/>
            <a:cxnLst/>
            <a:rect l="0" t="0" r="r" b="b"/>
            <a:pathLst>
              <a:path w="947896" h="948886">
                <a:moveTo>
                  <a:pt x="947896" y="535313"/>
                </a:moveTo>
                <a:cubicBezTo>
                  <a:pt x="947896" y="420480"/>
                  <a:pt x="947896" y="420480"/>
                  <a:pt x="947896" y="420480"/>
                </a:cubicBezTo>
                <a:cubicBezTo>
                  <a:pt x="811496" y="385944"/>
                  <a:pt x="811496" y="385944"/>
                  <a:pt x="811496" y="385944"/>
                </a:cubicBezTo>
                <a:cubicBezTo>
                  <a:pt x="801999" y="351407"/>
                  <a:pt x="788187" y="319461"/>
                  <a:pt x="770058" y="289242"/>
                </a:cubicBezTo>
                <a:cubicBezTo>
                  <a:pt x="842574" y="182179"/>
                  <a:pt x="842574" y="182179"/>
                  <a:pt x="842574" y="182179"/>
                </a:cubicBezTo>
                <a:cubicBezTo>
                  <a:pt x="761425" y="101019"/>
                  <a:pt x="761425" y="101019"/>
                  <a:pt x="761425" y="101019"/>
                </a:cubicBezTo>
                <a:cubicBezTo>
                  <a:pt x="648333" y="169228"/>
                  <a:pt x="648333" y="169228"/>
                  <a:pt x="648333" y="169228"/>
                </a:cubicBezTo>
                <a:cubicBezTo>
                  <a:pt x="619845" y="152823"/>
                  <a:pt x="589629" y="139872"/>
                  <a:pt x="556824" y="131238"/>
                </a:cubicBezTo>
                <a:cubicBezTo>
                  <a:pt x="530925" y="0"/>
                  <a:pt x="530925" y="0"/>
                  <a:pt x="530925" y="0"/>
                </a:cubicBezTo>
                <a:cubicBezTo>
                  <a:pt x="416107" y="0"/>
                  <a:pt x="416107" y="0"/>
                  <a:pt x="416107" y="0"/>
                </a:cubicBezTo>
                <a:cubicBezTo>
                  <a:pt x="384166" y="129511"/>
                  <a:pt x="384166" y="129511"/>
                  <a:pt x="384166" y="129511"/>
                </a:cubicBezTo>
                <a:cubicBezTo>
                  <a:pt x="348770" y="137282"/>
                  <a:pt x="315102" y="151096"/>
                  <a:pt x="284023" y="170091"/>
                </a:cubicBezTo>
                <a:cubicBezTo>
                  <a:pt x="175249" y="96702"/>
                  <a:pt x="175249" y="96702"/>
                  <a:pt x="175249" y="96702"/>
                </a:cubicBezTo>
                <a:cubicBezTo>
                  <a:pt x="94099" y="177862"/>
                  <a:pt x="94099" y="177862"/>
                  <a:pt x="94099" y="177862"/>
                </a:cubicBezTo>
                <a:cubicBezTo>
                  <a:pt x="162299" y="290969"/>
                  <a:pt x="162299" y="290969"/>
                  <a:pt x="162299" y="290969"/>
                </a:cubicBezTo>
                <a:cubicBezTo>
                  <a:pt x="144170" y="321188"/>
                  <a:pt x="130357" y="354861"/>
                  <a:pt x="121724" y="390261"/>
                </a:cubicBezTo>
                <a:cubicBezTo>
                  <a:pt x="0" y="413573"/>
                  <a:pt x="0" y="413573"/>
                  <a:pt x="0" y="413573"/>
                </a:cubicBezTo>
                <a:cubicBezTo>
                  <a:pt x="0" y="528406"/>
                  <a:pt x="0" y="528406"/>
                  <a:pt x="0" y="528406"/>
                </a:cubicBezTo>
                <a:cubicBezTo>
                  <a:pt x="120861" y="558625"/>
                  <a:pt x="120861" y="558625"/>
                  <a:pt x="120861" y="558625"/>
                </a:cubicBezTo>
                <a:cubicBezTo>
                  <a:pt x="129494" y="594025"/>
                  <a:pt x="143307" y="626835"/>
                  <a:pt x="160573" y="656191"/>
                </a:cubicBezTo>
                <a:cubicBezTo>
                  <a:pt x="86329" y="766707"/>
                  <a:pt x="86329" y="766707"/>
                  <a:pt x="86329" y="766707"/>
                </a:cubicBezTo>
                <a:cubicBezTo>
                  <a:pt x="167479" y="847867"/>
                  <a:pt x="167479" y="847867"/>
                  <a:pt x="167479" y="847867"/>
                </a:cubicBezTo>
                <a:cubicBezTo>
                  <a:pt x="282297" y="778795"/>
                  <a:pt x="282297" y="778795"/>
                  <a:pt x="282297" y="778795"/>
                </a:cubicBezTo>
                <a:cubicBezTo>
                  <a:pt x="313375" y="798653"/>
                  <a:pt x="348770" y="812467"/>
                  <a:pt x="385029" y="821965"/>
                </a:cubicBezTo>
                <a:cubicBezTo>
                  <a:pt x="410064" y="948886"/>
                  <a:pt x="410064" y="948886"/>
                  <a:pt x="410064" y="948886"/>
                </a:cubicBezTo>
                <a:cubicBezTo>
                  <a:pt x="524882" y="948886"/>
                  <a:pt x="524882" y="948886"/>
                  <a:pt x="524882" y="948886"/>
                </a:cubicBezTo>
                <a:cubicBezTo>
                  <a:pt x="556824" y="819375"/>
                  <a:pt x="556824" y="819375"/>
                  <a:pt x="556824" y="819375"/>
                </a:cubicBezTo>
                <a:cubicBezTo>
                  <a:pt x="590493" y="810741"/>
                  <a:pt x="622434" y="796926"/>
                  <a:pt x="651786" y="779658"/>
                </a:cubicBezTo>
                <a:cubicBezTo>
                  <a:pt x="760561" y="852184"/>
                  <a:pt x="760561" y="852184"/>
                  <a:pt x="760561" y="852184"/>
                </a:cubicBezTo>
                <a:cubicBezTo>
                  <a:pt x="841711" y="771024"/>
                  <a:pt x="841711" y="771024"/>
                  <a:pt x="841711" y="771024"/>
                </a:cubicBezTo>
                <a:cubicBezTo>
                  <a:pt x="772647" y="657054"/>
                  <a:pt x="772647" y="657054"/>
                  <a:pt x="772647" y="657054"/>
                </a:cubicBezTo>
                <a:cubicBezTo>
                  <a:pt x="789913" y="627698"/>
                  <a:pt x="803726" y="595752"/>
                  <a:pt x="812359" y="561216"/>
                </a:cubicBezTo>
                <a:lnTo>
                  <a:pt x="947896" y="535313"/>
                </a:lnTo>
                <a:close/>
                <a:moveTo>
                  <a:pt x="471358" y="714902"/>
                </a:moveTo>
                <a:cubicBezTo>
                  <a:pt x="341864" y="714902"/>
                  <a:pt x="236542" y="609566"/>
                  <a:pt x="236542" y="480055"/>
                </a:cubicBezTo>
                <a:cubicBezTo>
                  <a:pt x="236542" y="350544"/>
                  <a:pt x="341864" y="245208"/>
                  <a:pt x="471358" y="245208"/>
                </a:cubicBezTo>
                <a:cubicBezTo>
                  <a:pt x="600852" y="245208"/>
                  <a:pt x="706174" y="350544"/>
                  <a:pt x="706174" y="480055"/>
                </a:cubicBezTo>
                <a:cubicBezTo>
                  <a:pt x="706174" y="609566"/>
                  <a:pt x="600852" y="714902"/>
                  <a:pt x="471358" y="714902"/>
                </a:cubicBezTo>
                <a:close/>
              </a:path>
            </a:pathLst>
          </a:custGeom>
          <a:solidFill>
            <a:srgbClr val="A50021"/>
          </a:solidFill>
          <a:ln>
            <a:noFill/>
          </a:ln>
        </p:spPr>
        <p:txBody>
          <a:bodyPr vert="horz" wrap="square" lIns="68580" tIns="34290" rIns="68580" bIns="34290" numCol="1" anchor="t" anchorCtr="0"/>
          <a:lstStyle/>
          <a:p>
            <a:endParaRPr lang="zh-CN"/>
          </a:p>
        </p:txBody>
      </p:sp>
      <p:sp>
        <p:nvSpPr>
          <p:cNvPr id="29" name="Freeform 5"/>
          <p:cNvSpPr>
            <a:spLocks noEditPoints="1"/>
          </p:cNvSpPr>
          <p:nvPr/>
        </p:nvSpPr>
        <p:spPr>
          <a:xfrm>
            <a:off x="5544513" y="4699741"/>
            <a:ext cx="774698" cy="775507"/>
          </a:xfrm>
          <a:custGeom>
            <a:avLst/>
            <a:gdLst/>
            <a:ahLst/>
            <a:cxnLst/>
            <a:rect l="0" t="0" r="r" b="b"/>
            <a:pathLst>
              <a:path w="774698" h="775507">
                <a:moveTo>
                  <a:pt x="774698" y="437502"/>
                </a:moveTo>
                <a:cubicBezTo>
                  <a:pt x="774698" y="343651"/>
                  <a:pt x="774698" y="343651"/>
                  <a:pt x="774698" y="343651"/>
                </a:cubicBezTo>
                <a:cubicBezTo>
                  <a:pt x="663221" y="315425"/>
                  <a:pt x="663221" y="315425"/>
                  <a:pt x="663221" y="315425"/>
                </a:cubicBezTo>
                <a:cubicBezTo>
                  <a:pt x="655459" y="287199"/>
                  <a:pt x="644171" y="261090"/>
                  <a:pt x="629354" y="236392"/>
                </a:cubicBezTo>
                <a:cubicBezTo>
                  <a:pt x="688620" y="148892"/>
                  <a:pt x="688620" y="148892"/>
                  <a:pt x="688620" y="148892"/>
                </a:cubicBezTo>
                <a:cubicBezTo>
                  <a:pt x="622298" y="82561"/>
                  <a:pt x="622298" y="82561"/>
                  <a:pt x="622298" y="82561"/>
                </a:cubicBezTo>
                <a:cubicBezTo>
                  <a:pt x="529871" y="138307"/>
                  <a:pt x="529871" y="138307"/>
                  <a:pt x="529871" y="138307"/>
                </a:cubicBezTo>
                <a:cubicBezTo>
                  <a:pt x="506588" y="124900"/>
                  <a:pt x="481893" y="114315"/>
                  <a:pt x="455082" y="107258"/>
                </a:cubicBezTo>
                <a:cubicBezTo>
                  <a:pt x="433916" y="0"/>
                  <a:pt x="433916" y="0"/>
                  <a:pt x="433916" y="0"/>
                </a:cubicBezTo>
                <a:cubicBezTo>
                  <a:pt x="340077" y="0"/>
                  <a:pt x="340077" y="0"/>
                  <a:pt x="340077" y="0"/>
                </a:cubicBezTo>
                <a:cubicBezTo>
                  <a:pt x="313971" y="105847"/>
                  <a:pt x="313971" y="105847"/>
                  <a:pt x="313971" y="105847"/>
                </a:cubicBezTo>
                <a:cubicBezTo>
                  <a:pt x="285044" y="112198"/>
                  <a:pt x="257527" y="123488"/>
                  <a:pt x="232127" y="139013"/>
                </a:cubicBezTo>
                <a:cubicBezTo>
                  <a:pt x="143227" y="79033"/>
                  <a:pt x="143227" y="79033"/>
                  <a:pt x="143227" y="79033"/>
                </a:cubicBezTo>
                <a:cubicBezTo>
                  <a:pt x="76905" y="145363"/>
                  <a:pt x="76905" y="145363"/>
                  <a:pt x="76905" y="145363"/>
                </a:cubicBezTo>
                <a:cubicBezTo>
                  <a:pt x="132644" y="237803"/>
                  <a:pt x="132644" y="237803"/>
                  <a:pt x="132644" y="237803"/>
                </a:cubicBezTo>
                <a:cubicBezTo>
                  <a:pt x="117827" y="262501"/>
                  <a:pt x="106539" y="290021"/>
                  <a:pt x="99483" y="318953"/>
                </a:cubicBezTo>
                <a:cubicBezTo>
                  <a:pt x="0" y="338005"/>
                  <a:pt x="0" y="338005"/>
                  <a:pt x="0" y="338005"/>
                </a:cubicBezTo>
                <a:cubicBezTo>
                  <a:pt x="0" y="431856"/>
                  <a:pt x="0" y="431856"/>
                  <a:pt x="0" y="431856"/>
                </a:cubicBezTo>
                <a:cubicBezTo>
                  <a:pt x="98778" y="456554"/>
                  <a:pt x="98778" y="456554"/>
                  <a:pt x="98778" y="456554"/>
                </a:cubicBezTo>
                <a:cubicBezTo>
                  <a:pt x="105833" y="485486"/>
                  <a:pt x="117122" y="512300"/>
                  <a:pt x="131233" y="536292"/>
                </a:cubicBezTo>
                <a:cubicBezTo>
                  <a:pt x="70555" y="626615"/>
                  <a:pt x="70555" y="626615"/>
                  <a:pt x="70555" y="626615"/>
                </a:cubicBezTo>
                <a:cubicBezTo>
                  <a:pt x="136877" y="692946"/>
                  <a:pt x="136877" y="692946"/>
                  <a:pt x="136877" y="692946"/>
                </a:cubicBezTo>
                <a:cubicBezTo>
                  <a:pt x="230716" y="636494"/>
                  <a:pt x="230716" y="636494"/>
                  <a:pt x="230716" y="636494"/>
                </a:cubicBezTo>
                <a:cubicBezTo>
                  <a:pt x="256116" y="652724"/>
                  <a:pt x="285044" y="664015"/>
                  <a:pt x="314677" y="671777"/>
                </a:cubicBezTo>
                <a:cubicBezTo>
                  <a:pt x="335138" y="775507"/>
                  <a:pt x="335138" y="775507"/>
                  <a:pt x="335138" y="775507"/>
                </a:cubicBezTo>
                <a:cubicBezTo>
                  <a:pt x="428977" y="775507"/>
                  <a:pt x="428977" y="775507"/>
                  <a:pt x="428977" y="775507"/>
                </a:cubicBezTo>
                <a:cubicBezTo>
                  <a:pt x="455082" y="669660"/>
                  <a:pt x="455082" y="669660"/>
                  <a:pt x="455082" y="669660"/>
                </a:cubicBezTo>
                <a:cubicBezTo>
                  <a:pt x="482599" y="662603"/>
                  <a:pt x="508704" y="651313"/>
                  <a:pt x="532693" y="637200"/>
                </a:cubicBezTo>
                <a:cubicBezTo>
                  <a:pt x="621593" y="696474"/>
                  <a:pt x="621593" y="696474"/>
                  <a:pt x="621593" y="696474"/>
                </a:cubicBezTo>
                <a:cubicBezTo>
                  <a:pt x="687915" y="630144"/>
                  <a:pt x="687915" y="630144"/>
                  <a:pt x="687915" y="630144"/>
                </a:cubicBezTo>
                <a:cubicBezTo>
                  <a:pt x="631471" y="536998"/>
                  <a:pt x="631471" y="536998"/>
                  <a:pt x="631471" y="536998"/>
                </a:cubicBezTo>
                <a:cubicBezTo>
                  <a:pt x="645582" y="513006"/>
                  <a:pt x="656871" y="486897"/>
                  <a:pt x="663926" y="458671"/>
                </a:cubicBezTo>
                <a:lnTo>
                  <a:pt x="774698" y="437502"/>
                </a:lnTo>
                <a:close/>
                <a:moveTo>
                  <a:pt x="385232" y="584276"/>
                </a:moveTo>
                <a:cubicBezTo>
                  <a:pt x="279399" y="584276"/>
                  <a:pt x="193322" y="498187"/>
                  <a:pt x="193322" y="392340"/>
                </a:cubicBezTo>
                <a:cubicBezTo>
                  <a:pt x="193322" y="286493"/>
                  <a:pt x="279399" y="200404"/>
                  <a:pt x="385232" y="200404"/>
                </a:cubicBezTo>
                <a:cubicBezTo>
                  <a:pt x="491065" y="200404"/>
                  <a:pt x="577143" y="286493"/>
                  <a:pt x="577143" y="392340"/>
                </a:cubicBezTo>
                <a:cubicBezTo>
                  <a:pt x="577143" y="498187"/>
                  <a:pt x="491065" y="584276"/>
                  <a:pt x="385232" y="584276"/>
                </a:cubicBezTo>
                <a:close/>
              </a:path>
            </a:pathLst>
          </a:custGeom>
          <a:solidFill>
            <a:schemeClr val="tx1">
              <a:lumMod val="75000"/>
              <a:lumOff val="25000"/>
            </a:schemeClr>
          </a:solidFill>
          <a:ln>
            <a:noFill/>
          </a:ln>
        </p:spPr>
        <p:txBody>
          <a:bodyPr vert="horz" wrap="square" lIns="68580" tIns="34290" rIns="68580" bIns="34290" numCol="1" anchor="t" anchorCtr="0"/>
          <a:lstStyle/>
          <a:p>
            <a:endParaRPr lang="zh-CN"/>
          </a:p>
        </p:txBody>
      </p:sp>
      <p:sp>
        <p:nvSpPr>
          <p:cNvPr id="30" name="Freeform 5"/>
          <p:cNvSpPr>
            <a:spLocks noEditPoints="1"/>
          </p:cNvSpPr>
          <p:nvPr/>
        </p:nvSpPr>
        <p:spPr>
          <a:xfrm>
            <a:off x="6386470" y="5149948"/>
            <a:ext cx="407312" cy="407738"/>
          </a:xfrm>
          <a:custGeom>
            <a:avLst/>
            <a:gdLst/>
            <a:ahLst/>
            <a:cxnLst/>
            <a:rect l="0" t="0" r="r" b="b"/>
            <a:pathLst>
              <a:path w="407312" h="407738">
                <a:moveTo>
                  <a:pt x="407312" y="230025"/>
                </a:moveTo>
                <a:cubicBezTo>
                  <a:pt x="407312" y="180681"/>
                  <a:pt x="407312" y="180681"/>
                  <a:pt x="407312" y="180681"/>
                </a:cubicBezTo>
                <a:cubicBezTo>
                  <a:pt x="348701" y="165841"/>
                  <a:pt x="348701" y="165841"/>
                  <a:pt x="348701" y="165841"/>
                </a:cubicBezTo>
                <a:cubicBezTo>
                  <a:pt x="344620" y="151000"/>
                  <a:pt x="338685" y="137273"/>
                  <a:pt x="330895" y="124288"/>
                </a:cubicBezTo>
                <a:cubicBezTo>
                  <a:pt x="362055" y="78283"/>
                  <a:pt x="362055" y="78283"/>
                  <a:pt x="362055" y="78283"/>
                </a:cubicBezTo>
                <a:cubicBezTo>
                  <a:pt x="327185" y="43408"/>
                  <a:pt x="327185" y="43408"/>
                  <a:pt x="327185" y="43408"/>
                </a:cubicBezTo>
                <a:cubicBezTo>
                  <a:pt x="278590" y="72718"/>
                  <a:pt x="278590" y="72718"/>
                  <a:pt x="278590" y="72718"/>
                </a:cubicBezTo>
                <a:cubicBezTo>
                  <a:pt x="266348" y="65668"/>
                  <a:pt x="253364" y="60103"/>
                  <a:pt x="239268" y="56393"/>
                </a:cubicBezTo>
                <a:cubicBezTo>
                  <a:pt x="228139" y="0"/>
                  <a:pt x="228139" y="0"/>
                  <a:pt x="228139" y="0"/>
                </a:cubicBezTo>
                <a:cubicBezTo>
                  <a:pt x="178802" y="0"/>
                  <a:pt x="178802" y="0"/>
                  <a:pt x="178802" y="0"/>
                </a:cubicBezTo>
                <a:cubicBezTo>
                  <a:pt x="165076" y="55651"/>
                  <a:pt x="165076" y="55651"/>
                  <a:pt x="165076" y="55651"/>
                </a:cubicBezTo>
                <a:cubicBezTo>
                  <a:pt x="149867" y="58990"/>
                  <a:pt x="135400" y="64926"/>
                  <a:pt x="122045" y="73089"/>
                </a:cubicBezTo>
                <a:cubicBezTo>
                  <a:pt x="75304" y="41553"/>
                  <a:pt x="75304" y="41553"/>
                  <a:pt x="75304" y="41553"/>
                </a:cubicBezTo>
                <a:cubicBezTo>
                  <a:pt x="40434" y="76428"/>
                  <a:pt x="40434" y="76428"/>
                  <a:pt x="40434" y="76428"/>
                </a:cubicBezTo>
                <a:cubicBezTo>
                  <a:pt x="69740" y="125030"/>
                  <a:pt x="69740" y="125030"/>
                  <a:pt x="69740" y="125030"/>
                </a:cubicBezTo>
                <a:cubicBezTo>
                  <a:pt x="61950" y="138015"/>
                  <a:pt x="56015" y="152484"/>
                  <a:pt x="52305" y="167696"/>
                </a:cubicBezTo>
                <a:cubicBezTo>
                  <a:pt x="0" y="177713"/>
                  <a:pt x="0" y="177713"/>
                  <a:pt x="0" y="177713"/>
                </a:cubicBezTo>
                <a:cubicBezTo>
                  <a:pt x="0" y="227057"/>
                  <a:pt x="0" y="227057"/>
                  <a:pt x="0" y="227057"/>
                </a:cubicBezTo>
                <a:cubicBezTo>
                  <a:pt x="51934" y="240042"/>
                  <a:pt x="51934" y="240042"/>
                  <a:pt x="51934" y="240042"/>
                </a:cubicBezTo>
                <a:cubicBezTo>
                  <a:pt x="55644" y="255254"/>
                  <a:pt x="61579" y="269352"/>
                  <a:pt x="68998" y="281966"/>
                </a:cubicBezTo>
                <a:cubicBezTo>
                  <a:pt x="37096" y="329455"/>
                  <a:pt x="37096" y="329455"/>
                  <a:pt x="37096" y="329455"/>
                </a:cubicBezTo>
                <a:cubicBezTo>
                  <a:pt x="71966" y="364330"/>
                  <a:pt x="71966" y="364330"/>
                  <a:pt x="71966" y="364330"/>
                </a:cubicBezTo>
                <a:cubicBezTo>
                  <a:pt x="121303" y="334649"/>
                  <a:pt x="121303" y="334649"/>
                  <a:pt x="121303" y="334649"/>
                </a:cubicBezTo>
                <a:cubicBezTo>
                  <a:pt x="134658" y="343183"/>
                  <a:pt x="149867" y="349119"/>
                  <a:pt x="165447" y="353200"/>
                </a:cubicBezTo>
                <a:cubicBezTo>
                  <a:pt x="176205" y="407738"/>
                  <a:pt x="176205" y="407738"/>
                  <a:pt x="176205" y="407738"/>
                </a:cubicBezTo>
                <a:cubicBezTo>
                  <a:pt x="225543" y="407738"/>
                  <a:pt x="225543" y="407738"/>
                  <a:pt x="225543" y="407738"/>
                </a:cubicBezTo>
                <a:cubicBezTo>
                  <a:pt x="239268" y="352087"/>
                  <a:pt x="239268" y="352087"/>
                  <a:pt x="239268" y="352087"/>
                </a:cubicBezTo>
                <a:cubicBezTo>
                  <a:pt x="253735" y="348377"/>
                  <a:pt x="267461" y="342441"/>
                  <a:pt x="280073" y="335020"/>
                </a:cubicBezTo>
                <a:cubicBezTo>
                  <a:pt x="326814" y="366185"/>
                  <a:pt x="326814" y="366185"/>
                  <a:pt x="326814" y="366185"/>
                </a:cubicBezTo>
                <a:cubicBezTo>
                  <a:pt x="361684" y="331310"/>
                  <a:pt x="361684" y="331310"/>
                  <a:pt x="361684" y="331310"/>
                </a:cubicBezTo>
                <a:cubicBezTo>
                  <a:pt x="332008" y="282337"/>
                  <a:pt x="332008" y="282337"/>
                  <a:pt x="332008" y="282337"/>
                </a:cubicBezTo>
                <a:cubicBezTo>
                  <a:pt x="339427" y="269723"/>
                  <a:pt x="345362" y="255996"/>
                  <a:pt x="349072" y="241155"/>
                </a:cubicBezTo>
                <a:lnTo>
                  <a:pt x="407312" y="230025"/>
                </a:lnTo>
                <a:close/>
                <a:moveTo>
                  <a:pt x="202543" y="307195"/>
                </a:moveTo>
                <a:cubicBezTo>
                  <a:pt x="146899" y="307195"/>
                  <a:pt x="101643" y="261932"/>
                  <a:pt x="101643" y="206281"/>
                </a:cubicBezTo>
                <a:cubicBezTo>
                  <a:pt x="101643" y="150629"/>
                  <a:pt x="146899" y="105366"/>
                  <a:pt x="202543" y="105366"/>
                </a:cubicBezTo>
                <a:cubicBezTo>
                  <a:pt x="258187" y="105366"/>
                  <a:pt x="303444" y="150629"/>
                  <a:pt x="303444" y="206281"/>
                </a:cubicBezTo>
                <a:cubicBezTo>
                  <a:pt x="303444" y="261932"/>
                  <a:pt x="258187" y="307195"/>
                  <a:pt x="202543" y="307195"/>
                </a:cubicBezTo>
                <a:close/>
              </a:path>
            </a:pathLst>
          </a:custGeom>
          <a:solidFill>
            <a:schemeClr val="accent3"/>
          </a:solidFill>
          <a:ln>
            <a:noFill/>
          </a:ln>
        </p:spPr>
        <p:txBody>
          <a:bodyPr vert="horz" wrap="square" lIns="68580" tIns="34290" rIns="68580" bIns="34290" numCol="1" anchor="t" anchorCtr="0"/>
          <a:lstStyle/>
          <a:p>
            <a:endParaRPr lang="zh-CN"/>
          </a:p>
        </p:txBody>
      </p:sp>
      <p:sp>
        <p:nvSpPr>
          <p:cNvPr id="32" name="TextBox 19"/>
          <p:cNvSpPr txBox="1"/>
          <p:nvPr/>
        </p:nvSpPr>
        <p:spPr>
          <a:xfrm>
            <a:off x="3899358" y="3623313"/>
            <a:ext cx="1903325" cy="430887"/>
          </a:xfrm>
          <a:prstGeom prst="rect">
            <a:avLst/>
          </a:prstGeom>
          <a:noFill/>
        </p:spPr>
        <p:txBody>
          <a:bodyPr wrap="square" lIns="0" tIns="0" rIns="0" bIns="0">
            <a:spAutoFit/>
          </a:bodyPr>
          <a:lstStyle/>
          <a:p>
            <a:pPr algn="ctr"/>
            <a:r>
              <a:rPr lang="zh-CN" sz="2800" b="1">
                <a:solidFill>
                  <a:srgbClr val="A50021"/>
                </a:solidFill>
                <a:latin typeface="微软雅黑"/>
                <a:ea typeface="微软雅黑"/>
              </a:rPr>
              <a:t>培养方案</a:t>
            </a:r>
          </a:p>
        </p:txBody>
      </p:sp>
      <p:sp>
        <p:nvSpPr>
          <p:cNvPr id="33" name="TextBox 19"/>
          <p:cNvSpPr txBox="1"/>
          <p:nvPr/>
        </p:nvSpPr>
        <p:spPr>
          <a:xfrm>
            <a:off x="6128281" y="3623312"/>
            <a:ext cx="1903325" cy="430887"/>
          </a:xfrm>
          <a:prstGeom prst="rect">
            <a:avLst/>
          </a:prstGeom>
          <a:noFill/>
        </p:spPr>
        <p:txBody>
          <a:bodyPr wrap="square" lIns="0" tIns="0" rIns="0" bIns="0">
            <a:spAutoFit/>
          </a:bodyPr>
          <a:lstStyle/>
          <a:p>
            <a:pPr algn="ctr"/>
            <a:r>
              <a:rPr lang="zh-CN" sz="2800" b="1">
                <a:solidFill>
                  <a:srgbClr val="404040"/>
                </a:solidFill>
                <a:latin typeface="微软雅黑"/>
                <a:ea typeface="微软雅黑"/>
              </a:rPr>
              <a:t>教学环节</a:t>
            </a:r>
          </a:p>
        </p:txBody>
      </p:sp>
      <p:sp>
        <p:nvSpPr>
          <p:cNvPr id="35" name="文本框 34"/>
          <p:cNvSpPr txBox="1"/>
          <p:nvPr/>
        </p:nvSpPr>
        <p:spPr>
          <a:xfrm>
            <a:off x="368149" y="1804914"/>
            <a:ext cx="3298313" cy="4247317"/>
          </a:xfrm>
          <a:prstGeom prst="rect">
            <a:avLst/>
          </a:prstGeom>
          <a:noFill/>
        </p:spPr>
        <p:txBody>
          <a:bodyPr wrap="square">
            <a:spAutoFit/>
          </a:bodyPr>
          <a:lstStyle/>
          <a:p>
            <a:pPr>
              <a:lnSpc>
                <a:spcPct val="125000"/>
              </a:lnSpc>
              <a:spcBef>
                <a:spcPts val="600"/>
              </a:spcBef>
            </a:pPr>
            <a:r>
              <a:rPr lang="zh-CN" sz="1600" b="1">
                <a:solidFill>
                  <a:srgbClr val="000000"/>
                </a:solidFill>
                <a:latin typeface="微软雅黑"/>
                <a:ea typeface="微软雅黑"/>
              </a:rPr>
              <a:t>不仅具备非专业人员不能比拟的</a:t>
            </a:r>
            <a:r>
              <a:rPr lang="zh-CN" sz="1600" b="1">
                <a:solidFill>
                  <a:srgbClr val="C00000"/>
                </a:solidFill>
                <a:latin typeface="微软雅黑"/>
                <a:ea typeface="微软雅黑"/>
              </a:rPr>
              <a:t>外语技能</a:t>
            </a:r>
            <a:r>
              <a:rPr lang="zh-CN" sz="1600" b="1">
                <a:solidFill>
                  <a:srgbClr val="000000"/>
                </a:solidFill>
                <a:latin typeface="微软雅黑"/>
                <a:ea typeface="微软雅黑"/>
              </a:rPr>
              <a:t>，包括口语交流和书面表达的能力等；</a:t>
            </a:r>
            <a:endParaRPr lang="en-US" sz="1600" b="1">
              <a:solidFill>
                <a:srgbClr val="000000"/>
              </a:solidFill>
              <a:latin typeface="微软雅黑"/>
              <a:ea typeface="微软雅黑"/>
            </a:endParaRPr>
          </a:p>
          <a:p>
            <a:pPr>
              <a:lnSpc>
                <a:spcPct val="125000"/>
              </a:lnSpc>
              <a:spcBef>
                <a:spcPts val="600"/>
              </a:spcBef>
            </a:pPr>
            <a:r>
              <a:rPr lang="zh-CN" sz="1600" b="1">
                <a:solidFill>
                  <a:srgbClr val="000000"/>
                </a:solidFill>
                <a:latin typeface="微软雅黑"/>
                <a:ea typeface="微软雅黑"/>
              </a:rPr>
              <a:t>更重要的是，借助于</a:t>
            </a:r>
            <a:r>
              <a:rPr lang="zh-CN" sz="1600" b="1">
                <a:solidFill>
                  <a:srgbClr val="C00000"/>
                </a:solidFill>
                <a:latin typeface="微软雅黑"/>
                <a:ea typeface="微软雅黑"/>
              </a:rPr>
              <a:t>语言、文学、国别研究</a:t>
            </a:r>
            <a:r>
              <a:rPr lang="zh-CN" sz="1600" b="1">
                <a:solidFill>
                  <a:srgbClr val="000000"/>
                </a:solidFill>
                <a:latin typeface="微软雅黑"/>
                <a:ea typeface="微软雅黑"/>
              </a:rPr>
              <a:t>等方向的专业训练，他们能够完全进入外语的世界，从而完全进入</a:t>
            </a:r>
            <a:r>
              <a:rPr lang="zh-CN" sz="1600" b="1">
                <a:solidFill>
                  <a:srgbClr val="C00000"/>
                </a:solidFill>
                <a:latin typeface="微软雅黑"/>
                <a:ea typeface="微软雅黑"/>
              </a:rPr>
              <a:t>外国文化的世界</a:t>
            </a:r>
            <a:r>
              <a:rPr lang="zh-CN" sz="1600" b="1">
                <a:solidFill>
                  <a:srgbClr val="000000"/>
                </a:solidFill>
                <a:latin typeface="微软雅黑"/>
                <a:ea typeface="微软雅黑"/>
              </a:rPr>
              <a:t>。</a:t>
            </a:r>
            <a:endParaRPr lang="en-US" sz="1600" b="1">
              <a:solidFill>
                <a:srgbClr val="000000"/>
              </a:solidFill>
              <a:latin typeface="微软雅黑"/>
              <a:ea typeface="微软雅黑"/>
            </a:endParaRPr>
          </a:p>
          <a:p>
            <a:pPr>
              <a:lnSpc>
                <a:spcPct val="125000"/>
              </a:lnSpc>
              <a:spcBef>
                <a:spcPts val="600"/>
              </a:spcBef>
            </a:pPr>
            <a:r>
              <a:rPr lang="zh-CN" sz="1600" b="1">
                <a:solidFill>
                  <a:srgbClr val="000000"/>
                </a:solidFill>
                <a:latin typeface="微软雅黑"/>
                <a:ea typeface="微软雅黑"/>
              </a:rPr>
              <a:t>这样的“</a:t>
            </a:r>
            <a:r>
              <a:rPr lang="zh-CN" sz="1600" b="1">
                <a:solidFill>
                  <a:srgbClr val="C00000"/>
                </a:solidFill>
                <a:latin typeface="微软雅黑"/>
                <a:ea typeface="微软雅黑"/>
              </a:rPr>
              <a:t>外语人才</a:t>
            </a:r>
            <a:r>
              <a:rPr lang="zh-CN" sz="1600" b="1">
                <a:solidFill>
                  <a:srgbClr val="000000"/>
                </a:solidFill>
                <a:latin typeface="微软雅黑"/>
                <a:ea typeface="微软雅黑"/>
              </a:rPr>
              <a:t>”不仅能在外语专业之内出类拔萃，而且一旦进入其他专业领域，也将凭借自己受过的严格的、系统的、正规的理论和技能训练，迅速进入角色，成为各个领域的</a:t>
            </a:r>
            <a:r>
              <a:rPr lang="zh-CN" sz="1600" b="1">
                <a:solidFill>
                  <a:srgbClr val="C00000"/>
                </a:solidFill>
                <a:latin typeface="微软雅黑"/>
                <a:ea typeface="微软雅黑"/>
              </a:rPr>
              <a:t>专家</a:t>
            </a:r>
            <a:r>
              <a:rPr lang="zh-CN" sz="1600" b="1">
                <a:solidFill>
                  <a:srgbClr val="000000"/>
                </a:solidFill>
                <a:latin typeface="微软雅黑"/>
                <a:ea typeface="微软雅黑"/>
              </a:rPr>
              <a:t>。</a:t>
            </a:r>
            <a:endParaRPr lang="zh-CN" sz="1600" b="1">
              <a:solidFill>
                <a:srgbClr val="404040"/>
              </a:solidFill>
              <a:latin typeface="微软雅黑"/>
              <a:ea typeface="微软雅黑"/>
            </a:endParaRPr>
          </a:p>
        </p:txBody>
      </p:sp>
      <p:sp>
        <p:nvSpPr>
          <p:cNvPr id="36" name="文本框 35"/>
          <p:cNvSpPr txBox="1"/>
          <p:nvPr/>
        </p:nvSpPr>
        <p:spPr>
          <a:xfrm>
            <a:off x="8569929" y="1668304"/>
            <a:ext cx="3024640" cy="4506170"/>
          </a:xfrm>
          <a:prstGeom prst="rect">
            <a:avLst/>
          </a:prstGeom>
          <a:noFill/>
        </p:spPr>
        <p:txBody>
          <a:bodyPr wrap="square">
            <a:spAutoFit/>
          </a:bodyPr>
          <a:lstStyle/>
          <a:p>
            <a:pPr>
              <a:lnSpc>
                <a:spcPct val="150000"/>
              </a:lnSpc>
              <a:spcAft>
                <a:spcPts val="1200"/>
              </a:spcAft>
              <a:buClr>
                <a:srgbClr val="FFC000"/>
              </a:buClr>
            </a:pPr>
            <a:r>
              <a:rPr lang="zh-CN" b="1">
                <a:solidFill>
                  <a:srgbClr val="000000"/>
                </a:solidFill>
                <a:latin typeface="微软雅黑"/>
                <a:ea typeface="微软雅黑"/>
              </a:rPr>
              <a:t>本学科的</a:t>
            </a:r>
            <a:r>
              <a:rPr lang="zh-CN" b="1">
                <a:solidFill>
                  <a:srgbClr val="C00000"/>
                </a:solidFill>
                <a:latin typeface="微软雅黑"/>
                <a:ea typeface="微软雅黑"/>
              </a:rPr>
              <a:t>学者</a:t>
            </a:r>
            <a:r>
              <a:rPr lang="zh-CN" b="1">
                <a:solidFill>
                  <a:srgbClr val="000000"/>
                </a:solidFill>
                <a:latin typeface="微软雅黑"/>
                <a:ea typeface="微软雅黑"/>
              </a:rPr>
              <a:t>，往往需要运用</a:t>
            </a:r>
            <a:r>
              <a:rPr lang="zh-CN" b="1">
                <a:solidFill>
                  <a:srgbClr val="C00000"/>
                </a:solidFill>
                <a:latin typeface="微软雅黑"/>
                <a:ea typeface="微软雅黑"/>
              </a:rPr>
              <a:t>两门以上外语</a:t>
            </a:r>
            <a:r>
              <a:rPr lang="zh-CN" b="1">
                <a:solidFill>
                  <a:srgbClr val="000000"/>
                </a:solidFill>
                <a:latin typeface="微软雅黑"/>
                <a:ea typeface="微软雅黑"/>
              </a:rPr>
              <a:t>和</a:t>
            </a:r>
            <a:r>
              <a:rPr lang="zh-CN" b="1">
                <a:solidFill>
                  <a:srgbClr val="C00000"/>
                </a:solidFill>
                <a:latin typeface="微软雅黑"/>
                <a:ea typeface="微软雅黑"/>
              </a:rPr>
              <a:t>跨学科知识</a:t>
            </a:r>
            <a:r>
              <a:rPr lang="zh-CN" b="1">
                <a:solidFill>
                  <a:srgbClr val="000000"/>
                </a:solidFill>
                <a:latin typeface="微软雅黑"/>
                <a:ea typeface="微软雅黑"/>
              </a:rPr>
              <a:t>来进行研究。</a:t>
            </a:r>
            <a:endParaRPr lang="en-US" b="1">
              <a:solidFill>
                <a:srgbClr val="000000"/>
              </a:solidFill>
              <a:latin typeface="微软雅黑"/>
              <a:ea typeface="微软雅黑"/>
            </a:endParaRPr>
          </a:p>
          <a:p>
            <a:pPr>
              <a:lnSpc>
                <a:spcPct val="150000"/>
              </a:lnSpc>
              <a:spcAft>
                <a:spcPts val="1200"/>
              </a:spcAft>
              <a:buClr>
                <a:srgbClr val="FFC000"/>
              </a:buClr>
            </a:pPr>
            <a:r>
              <a:rPr lang="zh-CN" b="1">
                <a:solidFill>
                  <a:srgbClr val="000000"/>
                </a:solidFill>
                <a:latin typeface="微软雅黑"/>
                <a:ea typeface="微软雅黑"/>
              </a:rPr>
              <a:t>有了语言工具和各学科知识的支撑，就可以全方位地、深入地研究和介绍中国以外的世界，也可以将中国实实在在地介绍给世界；</a:t>
            </a:r>
            <a:endParaRPr lang="en-US" b="1">
              <a:solidFill>
                <a:srgbClr val="000000"/>
              </a:solidFill>
              <a:latin typeface="微软雅黑"/>
              <a:ea typeface="微软雅黑"/>
            </a:endParaRPr>
          </a:p>
          <a:p>
            <a:pPr>
              <a:lnSpc>
                <a:spcPct val="150000"/>
              </a:lnSpc>
              <a:spcAft>
                <a:spcPts val="1200"/>
              </a:spcAft>
              <a:buClr>
                <a:srgbClr val="FFC000"/>
              </a:buClr>
            </a:pPr>
            <a:r>
              <a:rPr lang="zh-CN" b="1">
                <a:solidFill>
                  <a:srgbClr val="C00000"/>
                </a:solidFill>
                <a:latin typeface="微软雅黑"/>
                <a:ea typeface="微软雅黑"/>
              </a:rPr>
              <a:t>使中国真正地了解世界，也使世界真正地了解中国。</a:t>
            </a:r>
            <a:endParaRPr lang="en-US" b="1">
              <a:solidFill>
                <a:srgbClr val="C00000"/>
              </a:solidFill>
              <a:latin typeface="微软雅黑"/>
              <a:ea typeface="微软雅黑"/>
            </a:endParaRPr>
          </a:p>
        </p:txBody>
      </p:sp>
      <p:sp>
        <p:nvSpPr>
          <p:cNvPr id="42" name="矩形 41"/>
          <p:cNvSpPr/>
          <p:nvPr/>
        </p:nvSpPr>
        <p:spPr>
          <a:xfrm>
            <a:off x="0" y="1247355"/>
            <a:ext cx="4705004" cy="46840"/>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3" name="矩形 42"/>
          <p:cNvSpPr/>
          <p:nvPr/>
        </p:nvSpPr>
        <p:spPr>
          <a:xfrm flipH="1" flipV="1">
            <a:off x="6822999" y="1230846"/>
            <a:ext cx="5369001" cy="4681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34" name="图片 33"/>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4" name="组合 53"/>
          <p:cNvGrpSpPr/>
          <p:nvPr/>
        </p:nvGrpSpPr>
        <p:grpSpPr>
          <a:xfrm>
            <a:off x="1" y="0"/>
            <a:ext cx="1388224" cy="1046128"/>
            <a:chOff x="0" y="0"/>
            <a:chExt cx="6897954" cy="4536440"/>
          </a:xfrm>
        </p:grpSpPr>
        <p:sp>
          <p:nvSpPr>
            <p:cNvPr id="55" name="直角三角形 5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6" name="直角三角形 5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7" name="直角三角形 5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2" name="矩形 7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024770" y="1058928"/>
            <a:ext cx="5926622"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机构建制（</a:t>
            </a:r>
            <a:r>
              <a:rPr lang="en-US" sz="3200" b="1">
                <a:solidFill>
                  <a:srgbClr val="8A0000"/>
                </a:solidFill>
                <a:latin typeface="微软雅黑"/>
                <a:ea typeface="微软雅黑"/>
              </a:rPr>
              <a:t>12</a:t>
            </a:r>
            <a:r>
              <a:rPr lang="zh-CN" sz="3200" b="1">
                <a:solidFill>
                  <a:srgbClr val="8A0000"/>
                </a:solidFill>
                <a:latin typeface="微软雅黑"/>
                <a:ea typeface="微软雅黑"/>
              </a:rPr>
              <a:t>系</a:t>
            </a:r>
            <a:r>
              <a:rPr lang="en-US" sz="3200" b="1">
                <a:solidFill>
                  <a:srgbClr val="8A0000"/>
                </a:solidFill>
                <a:latin typeface="微软雅黑"/>
                <a:ea typeface="微软雅黑"/>
              </a:rPr>
              <a:t>+2</a:t>
            </a:r>
            <a:r>
              <a:rPr lang="zh-CN" sz="3200" b="1">
                <a:solidFill>
                  <a:srgbClr val="8A0000"/>
                </a:solidFill>
                <a:latin typeface="微软雅黑"/>
                <a:ea typeface="微软雅黑"/>
              </a:rPr>
              <a:t>所</a:t>
            </a:r>
            <a:r>
              <a:rPr lang="en-US" sz="3200" b="1">
                <a:solidFill>
                  <a:srgbClr val="8A0000"/>
                </a:solidFill>
                <a:latin typeface="微软雅黑"/>
                <a:ea typeface="微软雅黑"/>
              </a:rPr>
              <a:t>+2</a:t>
            </a:r>
            <a:r>
              <a:rPr lang="zh-CN" sz="3200" b="1">
                <a:solidFill>
                  <a:srgbClr val="8A0000"/>
                </a:solidFill>
                <a:latin typeface="微软雅黑"/>
                <a:ea typeface="微软雅黑"/>
              </a:rPr>
              <a:t>中心）</a:t>
            </a:r>
          </a:p>
        </p:txBody>
      </p:sp>
      <p:grpSp>
        <p:nvGrpSpPr>
          <p:cNvPr id="31" name="组合 40"/>
          <p:cNvGrpSpPr/>
          <p:nvPr/>
        </p:nvGrpSpPr>
        <p:grpSpPr>
          <a:xfrm>
            <a:off x="2933877" y="1868105"/>
            <a:ext cx="8105431" cy="1911295"/>
            <a:chOff x="428596" y="1714488"/>
            <a:chExt cx="4214842" cy="2214578"/>
          </a:xfrm>
          <a:solidFill>
            <a:srgbClr val="8A0000"/>
          </a:solidFill>
        </p:grpSpPr>
        <p:sp>
          <p:nvSpPr>
            <p:cNvPr id="34" name="矩形 33"/>
            <p:cNvSpPr/>
            <p:nvPr/>
          </p:nvSpPr>
          <p:spPr>
            <a:xfrm>
              <a:off x="400049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亚非系</a:t>
              </a:r>
            </a:p>
          </p:txBody>
        </p:sp>
        <p:grpSp>
          <p:nvGrpSpPr>
            <p:cNvPr id="38" name="组合 39"/>
            <p:cNvGrpSpPr/>
            <p:nvPr/>
          </p:nvGrpSpPr>
          <p:grpSpPr>
            <a:xfrm>
              <a:off x="428596" y="1714488"/>
              <a:ext cx="2071702" cy="2214578"/>
              <a:chOff x="428596" y="1714488"/>
              <a:chExt cx="2071702" cy="2214578"/>
            </a:xfrm>
            <a:grpFill/>
          </p:grpSpPr>
          <p:sp>
            <p:nvSpPr>
              <p:cNvPr id="44" name="矩形 43"/>
              <p:cNvSpPr/>
              <p:nvPr/>
            </p:nvSpPr>
            <p:spPr>
              <a:xfrm>
                <a:off x="42859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阿拉伯语系</a:t>
                </a:r>
              </a:p>
            </p:txBody>
          </p:sp>
          <p:sp>
            <p:nvSpPr>
              <p:cNvPr id="45" name="矩形 44"/>
              <p:cNvSpPr/>
              <p:nvPr/>
            </p:nvSpPr>
            <p:spPr>
              <a:xfrm>
                <a:off x="78578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朝韩语系</a:t>
                </a:r>
              </a:p>
            </p:txBody>
          </p:sp>
          <p:sp>
            <p:nvSpPr>
              <p:cNvPr id="46" name="矩形 45"/>
              <p:cNvSpPr/>
              <p:nvPr/>
            </p:nvSpPr>
            <p:spPr>
              <a:xfrm>
                <a:off x="114297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德语系</a:t>
                </a:r>
              </a:p>
            </p:txBody>
          </p:sp>
          <p:sp>
            <p:nvSpPr>
              <p:cNvPr id="47" name="矩形 46"/>
              <p:cNvSpPr/>
              <p:nvPr/>
            </p:nvSpPr>
            <p:spPr>
              <a:xfrm>
                <a:off x="150016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东南亚系</a:t>
                </a:r>
              </a:p>
            </p:txBody>
          </p:sp>
          <p:sp>
            <p:nvSpPr>
              <p:cNvPr id="48" name="矩形 47"/>
              <p:cNvSpPr/>
              <p:nvPr/>
            </p:nvSpPr>
            <p:spPr>
              <a:xfrm>
                <a:off x="185735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俄语系</a:t>
                </a:r>
              </a:p>
            </p:txBody>
          </p:sp>
          <p:sp>
            <p:nvSpPr>
              <p:cNvPr id="49" name="矩形 48"/>
              <p:cNvSpPr/>
              <p:nvPr/>
            </p:nvSpPr>
            <p:spPr>
              <a:xfrm>
                <a:off x="221454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法语系</a:t>
                </a:r>
              </a:p>
            </p:txBody>
          </p:sp>
        </p:grpSp>
        <p:sp>
          <p:nvSpPr>
            <p:cNvPr id="39" name="矩形 38"/>
            <p:cNvSpPr/>
            <p:nvPr/>
          </p:nvSpPr>
          <p:spPr>
            <a:xfrm>
              <a:off x="257173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南亚系</a:t>
              </a:r>
            </a:p>
          </p:txBody>
        </p:sp>
        <p:sp>
          <p:nvSpPr>
            <p:cNvPr id="40" name="矩形 39"/>
            <p:cNvSpPr/>
            <p:nvPr/>
          </p:nvSpPr>
          <p:spPr>
            <a:xfrm>
              <a:off x="292892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日语系</a:t>
              </a:r>
            </a:p>
          </p:txBody>
        </p:sp>
        <p:sp>
          <p:nvSpPr>
            <p:cNvPr id="41" name="矩形 40"/>
            <p:cNvSpPr/>
            <p:nvPr/>
          </p:nvSpPr>
          <p:spPr>
            <a:xfrm>
              <a:off x="328611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西葡意语系</a:t>
              </a:r>
            </a:p>
          </p:txBody>
        </p:sp>
        <p:sp>
          <p:nvSpPr>
            <p:cNvPr id="42" name="矩形 41"/>
            <p:cNvSpPr/>
            <p:nvPr/>
          </p:nvSpPr>
          <p:spPr>
            <a:xfrm>
              <a:off x="364330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西亚系</a:t>
              </a:r>
            </a:p>
          </p:txBody>
        </p:sp>
        <p:sp>
          <p:nvSpPr>
            <p:cNvPr id="43" name="矩形 42"/>
            <p:cNvSpPr/>
            <p:nvPr/>
          </p:nvSpPr>
          <p:spPr>
            <a:xfrm>
              <a:off x="4357686" y="1714488"/>
              <a:ext cx="285752" cy="2214578"/>
            </a:xfrm>
            <a:prstGeom prst="rect">
              <a:avLst/>
            </a:prstGeom>
            <a:grpFill/>
            <a:ln>
              <a:noFill/>
            </a:ln>
          </p:spPr>
          <p:txBody>
            <a:bodyPr anchor="ctr"/>
            <a:lstStyle/>
            <a:p>
              <a:pPr marL="0" lvl="0" indent="0" algn="ctr" defTabSz="914400">
                <a:lnSpc>
                  <a:spcPct val="100000"/>
                </a:lnSpc>
                <a:spcBef>
                  <a:spcPts val="0"/>
                </a:spcBef>
                <a:spcAft>
                  <a:spcPts val="0"/>
                </a:spcAft>
                <a:buClrTx/>
                <a:buSzTx/>
                <a:buFontTx/>
                <a:buNone/>
              </a:pPr>
              <a:r>
                <a:rPr lang="zh-CN" b="1" i="0" u="none" strike="noStrike" kern="0" spc="0" baseline="0">
                  <a:ln>
                    <a:noFill/>
                  </a:ln>
                  <a:solidFill>
                    <a:srgbClr val="FFFFFF"/>
                  </a:solidFill>
                  <a:effectLst>
                    <a:outerShdw blurRad="38100" dist="38100" dir="2700000" algn="tl">
                      <a:srgbClr val="000000">
                        <a:alpha val="43137"/>
                      </a:srgbClr>
                    </a:outerShdw>
                  </a:effectLst>
                  <a:latin typeface="微软雅黑"/>
                  <a:ea typeface="微软雅黑"/>
                </a:rPr>
                <a:t>英语系</a:t>
              </a:r>
            </a:p>
          </p:txBody>
        </p:sp>
      </p:grpSp>
      <p:sp>
        <p:nvSpPr>
          <p:cNvPr id="50" name="矩形 49"/>
          <p:cNvSpPr/>
          <p:nvPr/>
        </p:nvSpPr>
        <p:spPr>
          <a:xfrm>
            <a:off x="2933882" y="4072496"/>
            <a:ext cx="2610219" cy="1127337"/>
          </a:xfrm>
          <a:prstGeom prst="rect">
            <a:avLst/>
          </a:prstGeom>
          <a:solidFill>
            <a:srgbClr val="002060"/>
          </a:solidFill>
          <a:ln>
            <a:noFill/>
          </a:ln>
        </p:spPr>
        <p:txBody>
          <a:bodyPr anchor="ctr"/>
          <a:lstStyle/>
          <a:p>
            <a:pPr marL="0" lvl="0" indent="0" algn="ctr" defTabSz="914400">
              <a:lnSpc>
                <a:spcPct val="100000"/>
              </a:lnSpc>
              <a:spcBef>
                <a:spcPts val="0"/>
              </a:spcBef>
              <a:spcAft>
                <a:spcPts val="0"/>
              </a:spcAft>
              <a:buClrTx/>
              <a:buSzTx/>
              <a:buFontTx/>
              <a:buNone/>
            </a:pPr>
            <a:r>
              <a:rPr lang="zh-CN" b="1" kern="0">
                <a:solidFill>
                  <a:srgbClr val="FFFFFF"/>
                </a:solidFill>
                <a:effectLst>
                  <a:outerShdw blurRad="38100" dist="38100" dir="2700000" algn="tl">
                    <a:srgbClr val="000000">
                      <a:alpha val="43137"/>
                    </a:srgbClr>
                  </a:outerShdw>
                </a:effectLst>
                <a:latin typeface="微软雅黑"/>
                <a:ea typeface="微软雅黑"/>
              </a:rPr>
              <a:t>外国语言学及应用语言学研究所</a:t>
            </a:r>
          </a:p>
        </p:txBody>
      </p:sp>
      <p:sp>
        <p:nvSpPr>
          <p:cNvPr id="51" name="TextBox 49"/>
          <p:cNvSpPr txBox="1"/>
          <p:nvPr/>
        </p:nvSpPr>
        <p:spPr>
          <a:xfrm>
            <a:off x="862161" y="2035049"/>
            <a:ext cx="1693319" cy="1614059"/>
          </a:xfrm>
          <a:prstGeom prst="rightArrow">
            <a:avLst>
              <a:gd name="adj1" fmla="val 50000"/>
              <a:gd name="adj2" fmla="val 34191"/>
            </a:avLst>
          </a:prstGeom>
          <a:solidFill>
            <a:schemeClr val="bg1">
              <a:lumMod val="75000"/>
            </a:schemeClr>
          </a:solidFill>
          <a:ln>
            <a:noFill/>
          </a:ln>
        </p:spPr>
        <p:txBody>
          <a:bodyPr wrap="square">
            <a:spAutoFit/>
          </a:bodyPr>
          <a:lstStyle/>
          <a:p>
            <a:pPr marL="0" lvl="0" indent="0" defTabSz="914400">
              <a:lnSpc>
                <a:spcPct val="130000"/>
              </a:lnSpc>
              <a:spcBef>
                <a:spcPts val="1200"/>
              </a:spcBef>
              <a:spcAft>
                <a:spcPts val="1200"/>
              </a:spcAft>
              <a:buClrTx/>
              <a:buSzTx/>
              <a:buFontTx/>
              <a:buNone/>
            </a:pPr>
            <a:r>
              <a:rPr lang="zh-CN" sz="1800" b="1" i="0" u="none" strike="noStrike" kern="0" baseline="0">
                <a:solidFill>
                  <a:schemeClr val="accent1">
                    <a:lumMod val="50000"/>
                  </a:schemeClr>
                </a:solidFill>
                <a:latin typeface="微软雅黑"/>
                <a:ea typeface="微软雅黑"/>
              </a:rPr>
              <a:t>招收本科生与研究生</a:t>
            </a:r>
          </a:p>
        </p:txBody>
      </p:sp>
      <p:sp>
        <p:nvSpPr>
          <p:cNvPr id="52" name="矩形 51"/>
          <p:cNvSpPr/>
          <p:nvPr/>
        </p:nvSpPr>
        <p:spPr>
          <a:xfrm>
            <a:off x="5681480" y="4072496"/>
            <a:ext cx="2610226" cy="1127337"/>
          </a:xfrm>
          <a:prstGeom prst="rect">
            <a:avLst/>
          </a:prstGeom>
          <a:solidFill>
            <a:srgbClr val="002060"/>
          </a:solidFill>
          <a:ln>
            <a:noFill/>
          </a:ln>
        </p:spPr>
        <p:txBody>
          <a:bodyPr anchor="ctr"/>
          <a:lstStyle/>
          <a:p>
            <a:pPr algn="ctr"/>
            <a:r>
              <a:rPr lang="zh-CN" b="1" kern="0">
                <a:solidFill>
                  <a:srgbClr val="FFFFFF"/>
                </a:solidFill>
                <a:effectLst>
                  <a:outerShdw blurRad="38100" dist="38100" dir="2700000" algn="tl">
                    <a:srgbClr val="000000">
                      <a:alpha val="43137"/>
                    </a:srgbClr>
                  </a:outerShdw>
                </a:effectLst>
                <a:latin typeface="微软雅黑"/>
                <a:ea typeface="微软雅黑"/>
              </a:rPr>
              <a:t>世界文学研究所</a:t>
            </a:r>
          </a:p>
        </p:txBody>
      </p:sp>
      <p:sp>
        <p:nvSpPr>
          <p:cNvPr id="53" name="矩形 52"/>
          <p:cNvSpPr/>
          <p:nvPr/>
        </p:nvSpPr>
        <p:spPr>
          <a:xfrm>
            <a:off x="8429084" y="4072496"/>
            <a:ext cx="2630027" cy="1127337"/>
          </a:xfrm>
          <a:prstGeom prst="rect">
            <a:avLst/>
          </a:prstGeom>
          <a:solidFill>
            <a:srgbClr val="002060"/>
          </a:solidFill>
          <a:ln>
            <a:noFill/>
          </a:ln>
        </p:spPr>
        <p:txBody>
          <a:bodyPr anchor="ctr"/>
          <a:lstStyle/>
          <a:p>
            <a:pPr algn="ctr"/>
            <a:r>
              <a:rPr lang="en-US" b="1" kern="0">
                <a:solidFill>
                  <a:srgbClr val="FFFFFF"/>
                </a:solidFill>
                <a:effectLst>
                  <a:outerShdw blurRad="38100" dist="38100" dir="2700000" algn="tl">
                    <a:srgbClr val="000000">
                      <a:alpha val="43137"/>
                    </a:srgbClr>
                  </a:outerShdw>
                </a:effectLst>
                <a:latin typeface="微软雅黑"/>
                <a:ea typeface="微软雅黑"/>
              </a:rPr>
              <a:t>MTI</a:t>
            </a:r>
            <a:r>
              <a:rPr lang="zh-CN" b="1" kern="0">
                <a:solidFill>
                  <a:srgbClr val="FFFFFF"/>
                </a:solidFill>
                <a:effectLst>
                  <a:outerShdw blurRad="38100" dist="38100" dir="2700000" algn="tl">
                    <a:srgbClr val="000000">
                      <a:alpha val="43137"/>
                    </a:srgbClr>
                  </a:outerShdw>
                </a:effectLst>
                <a:latin typeface="微软雅黑"/>
                <a:ea typeface="微软雅黑"/>
              </a:rPr>
              <a:t>翻译硕士教育中心</a:t>
            </a:r>
          </a:p>
        </p:txBody>
      </p:sp>
      <p:sp>
        <p:nvSpPr>
          <p:cNvPr id="54" name="TextBox 56"/>
          <p:cNvSpPr txBox="1"/>
          <p:nvPr/>
        </p:nvSpPr>
        <p:spPr>
          <a:xfrm>
            <a:off x="850476" y="4193028"/>
            <a:ext cx="1705004" cy="898737"/>
          </a:xfrm>
          <a:prstGeom prst="rightArrow">
            <a:avLst>
              <a:gd name="adj1" fmla="val 50000"/>
              <a:gd name="adj2" fmla="val 48580"/>
            </a:avLst>
          </a:prstGeom>
          <a:solidFill>
            <a:schemeClr val="bg1">
              <a:lumMod val="75000"/>
            </a:schemeClr>
          </a:solidFill>
          <a:ln>
            <a:noFill/>
          </a:ln>
        </p:spPr>
        <p:txBody>
          <a:bodyPr wrap="square">
            <a:spAutoFit/>
          </a:bodyPr>
          <a:lstStyle/>
          <a:p>
            <a:pPr marL="0" lvl="0" indent="0" defTabSz="914400">
              <a:lnSpc>
                <a:spcPct val="130000"/>
              </a:lnSpc>
              <a:spcBef>
                <a:spcPts val="1200"/>
              </a:spcBef>
              <a:spcAft>
                <a:spcPts val="1200"/>
              </a:spcAft>
              <a:buClrTx/>
              <a:buSzTx/>
              <a:buFontTx/>
              <a:buNone/>
            </a:pPr>
            <a:r>
              <a:rPr lang="zh-CN" sz="1800" b="1" i="0" u="none" strike="noStrike" kern="0" baseline="0">
                <a:solidFill>
                  <a:schemeClr val="accent1">
                    <a:lumMod val="50000"/>
                  </a:schemeClr>
                </a:solidFill>
                <a:latin typeface="微软雅黑"/>
                <a:ea typeface="微软雅黑"/>
              </a:rPr>
              <a:t>招收研究生</a:t>
            </a:r>
          </a:p>
        </p:txBody>
      </p:sp>
      <p:sp>
        <p:nvSpPr>
          <p:cNvPr id="55" name="TextBox 56"/>
          <p:cNvSpPr txBox="1"/>
          <p:nvPr/>
        </p:nvSpPr>
        <p:spPr>
          <a:xfrm>
            <a:off x="865279" y="5359324"/>
            <a:ext cx="1705004" cy="829066"/>
          </a:xfrm>
          <a:prstGeom prst="rightArrow">
            <a:avLst>
              <a:gd name="adj1" fmla="val 50000"/>
              <a:gd name="adj2" fmla="val 35709"/>
            </a:avLst>
          </a:prstGeom>
          <a:solidFill>
            <a:schemeClr val="bg1">
              <a:lumMod val="75000"/>
            </a:schemeClr>
          </a:solidFill>
          <a:ln>
            <a:noFill/>
          </a:ln>
        </p:spPr>
        <p:txBody>
          <a:bodyPr wrap="square">
            <a:spAutoFit/>
          </a:bodyPr>
          <a:lstStyle/>
          <a:p>
            <a:pPr marL="0" lvl="0" indent="0" defTabSz="914400">
              <a:lnSpc>
                <a:spcPct val="130000"/>
              </a:lnSpc>
              <a:spcBef>
                <a:spcPts val="1200"/>
              </a:spcBef>
              <a:spcAft>
                <a:spcPts val="1200"/>
              </a:spcAft>
              <a:buClrTx/>
              <a:buSzTx/>
              <a:buFontTx/>
              <a:buNone/>
            </a:pPr>
            <a:r>
              <a:rPr lang="zh-CN" sz="1800" b="1" i="0" u="none" strike="noStrike" kern="0" baseline="0">
                <a:solidFill>
                  <a:schemeClr val="accent1">
                    <a:lumMod val="50000"/>
                  </a:schemeClr>
                </a:solidFill>
                <a:latin typeface="微软雅黑"/>
                <a:ea typeface="微软雅黑"/>
              </a:rPr>
              <a:t>服务全校教学</a:t>
            </a:r>
          </a:p>
        </p:txBody>
      </p:sp>
      <p:sp>
        <p:nvSpPr>
          <p:cNvPr id="56" name="矩形 55"/>
          <p:cNvSpPr/>
          <p:nvPr/>
        </p:nvSpPr>
        <p:spPr>
          <a:xfrm>
            <a:off x="2933884" y="5514260"/>
            <a:ext cx="8105424" cy="423862"/>
          </a:xfrm>
          <a:prstGeom prst="rect">
            <a:avLst/>
          </a:prstGeom>
          <a:gradFill rotWithShape="1">
            <a:gsLst>
              <a:gs pos="0">
                <a:schemeClr val="accent2">
                  <a:lumMod val="102000"/>
                  <a:tint val="94000"/>
                </a:schemeClr>
              </a:gs>
              <a:gs pos="50000">
                <a:schemeClr val="accent2">
                  <a:shade val="100000"/>
                  <a:lumMod val="100000"/>
                </a:schemeClr>
              </a:gs>
              <a:gs pos="100000">
                <a:schemeClr val="accent2">
                  <a:shade val="78000"/>
                  <a:lumMod val="99000"/>
                </a:schemeClr>
              </a:gs>
            </a:gsLst>
            <a:lin ang="5400000" scaled="0"/>
          </a:gradFill>
          <a:ln w="6350">
            <a:solidFill>
              <a:schemeClr val="accent2"/>
            </a:solidFill>
            <a:prstDash val="solid"/>
            <a:miter/>
          </a:ln>
        </p:spPr>
        <p:txBody>
          <a:bodyPr anchor="ctr"/>
          <a:lstStyle/>
          <a:p>
            <a:pPr marL="0" lvl="0" indent="0" algn="ctr" defTabSz="914400">
              <a:lnSpc>
                <a:spcPct val="100000"/>
              </a:lnSpc>
              <a:spcBef>
                <a:spcPts val="0"/>
              </a:spcBef>
              <a:spcAft>
                <a:spcPts val="0"/>
              </a:spcAft>
              <a:buClrTx/>
              <a:buSzTx/>
              <a:buFontTx/>
              <a:buNone/>
            </a:pPr>
            <a:r>
              <a:rPr lang="zh-CN" b="1" kern="0">
                <a:solidFill>
                  <a:srgbClr val="FFFFFF"/>
                </a:solidFill>
                <a:effectLst>
                  <a:outerShdw blurRad="38100" dist="38100" dir="2700000" algn="tl">
                    <a:srgbClr val="000000">
                      <a:alpha val="43137"/>
                    </a:srgbClr>
                  </a:outerShdw>
                </a:effectLst>
                <a:latin typeface="微软雅黑"/>
                <a:ea typeface="微软雅黑"/>
              </a:rPr>
              <a:t>语言中心</a:t>
            </a:r>
          </a:p>
        </p:txBody>
      </p:sp>
      <p:sp>
        <p:nvSpPr>
          <p:cNvPr id="57" name="矩形 56"/>
          <p:cNvSpPr/>
          <p:nvPr/>
        </p:nvSpPr>
        <p:spPr>
          <a:xfrm>
            <a:off x="0" y="1247356"/>
            <a:ext cx="2890943" cy="45744"/>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8" name="矩形 57"/>
          <p:cNvSpPr/>
          <p:nvPr/>
        </p:nvSpPr>
        <p:spPr>
          <a:xfrm flipH="1" flipV="1">
            <a:off x="8824588" y="1247380"/>
            <a:ext cx="3367410" cy="45719"/>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59" name="图片 5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74" name="组合 73"/>
          <p:cNvGrpSpPr/>
          <p:nvPr/>
        </p:nvGrpSpPr>
        <p:grpSpPr>
          <a:xfrm>
            <a:off x="1" y="0"/>
            <a:ext cx="1388224" cy="1046128"/>
            <a:chOff x="0" y="0"/>
            <a:chExt cx="6897954" cy="4536440"/>
          </a:xfrm>
        </p:grpSpPr>
        <p:sp>
          <p:nvSpPr>
            <p:cNvPr id="75" name="直角三角形 7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6" name="直角三角形 7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7" name="直角三角形 7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92" name="矩形 9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p:blipFill>
        <p:spPr>
          <a:xfrm>
            <a:off x="4798790" y="188"/>
            <a:ext cx="7393210" cy="6857624"/>
          </a:xfrm>
          <a:prstGeom prst="rect">
            <a:avLst/>
          </a:prstGeom>
        </p:spPr>
      </p:pic>
      <p:sp>
        <p:nvSpPr>
          <p:cNvPr id="2" name="矩形 1"/>
          <p:cNvSpPr/>
          <p:nvPr/>
        </p:nvSpPr>
        <p:spPr>
          <a:xfrm>
            <a:off x="4798790" y="2200064"/>
            <a:ext cx="7384847" cy="2286401"/>
          </a:xfrm>
          <a:prstGeom prst="rect">
            <a:avLst/>
          </a:prstGeom>
          <a:solidFill>
            <a:srgbClr val="8A0000">
              <a:alpha val="72157"/>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01</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6160129" y="2914188"/>
            <a:ext cx="4988166" cy="787908"/>
          </a:xfrm>
          <a:prstGeom prst="rect">
            <a:avLst/>
          </a:prstGeom>
        </p:spPr>
        <p:txBody>
          <a:bodyPr wrap="square" lIns="0" tIns="0" rIns="0" bIns="0">
            <a:spAutoFit/>
          </a:bodyPr>
          <a:lstStyle/>
          <a:p>
            <a:pPr algn="ctr"/>
            <a:r>
              <a:rPr lang="zh-CN" sz="5120" b="1" spc="948">
                <a:solidFill>
                  <a:schemeClr val="bg1"/>
                </a:solidFill>
                <a:latin typeface="Arial"/>
                <a:ea typeface="微软雅黑"/>
              </a:rPr>
              <a:t>学院历史</a:t>
            </a:r>
          </a:p>
        </p:txBody>
      </p:sp>
      <p:pic>
        <p:nvPicPr>
          <p:cNvPr id="7" name="图片 6"/>
          <p:cNvPicPr>
            <a:picLocks noChangeAspect="1"/>
          </p:cNvPicPr>
          <p:nvPr/>
        </p:nvPicPr>
        <p:blipFill rotWithShape="1">
          <a:blip r:embed="rId4"/>
          <a:srcRect l="6223" t="12451" r="30611" b="63912"/>
          <a:stretch/>
        </p:blipFill>
        <p:spPr>
          <a:xfrm>
            <a:off x="324983" y="221690"/>
            <a:ext cx="2623559" cy="63238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024770" y="1058928"/>
            <a:ext cx="5926622"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机构建制（</a:t>
            </a:r>
            <a:r>
              <a:rPr lang="en-US" sz="3200" b="1">
                <a:solidFill>
                  <a:srgbClr val="8A0000"/>
                </a:solidFill>
                <a:latin typeface="微软雅黑"/>
                <a:ea typeface="微软雅黑"/>
              </a:rPr>
              <a:t>12</a:t>
            </a:r>
            <a:r>
              <a:rPr lang="zh-CN" sz="3200" b="1">
                <a:solidFill>
                  <a:srgbClr val="8A0000"/>
                </a:solidFill>
                <a:latin typeface="微软雅黑"/>
                <a:ea typeface="微软雅黑"/>
              </a:rPr>
              <a:t>系</a:t>
            </a:r>
            <a:r>
              <a:rPr lang="en-US" sz="3200" b="1">
                <a:solidFill>
                  <a:srgbClr val="8A0000"/>
                </a:solidFill>
                <a:latin typeface="微软雅黑"/>
                <a:ea typeface="微软雅黑"/>
              </a:rPr>
              <a:t>+2</a:t>
            </a:r>
            <a:r>
              <a:rPr lang="zh-CN" sz="3200" b="1">
                <a:solidFill>
                  <a:srgbClr val="8A0000"/>
                </a:solidFill>
                <a:latin typeface="微软雅黑"/>
                <a:ea typeface="微软雅黑"/>
              </a:rPr>
              <a:t>所</a:t>
            </a:r>
            <a:r>
              <a:rPr lang="en-US" sz="3200" b="1">
                <a:solidFill>
                  <a:srgbClr val="8A0000"/>
                </a:solidFill>
                <a:latin typeface="微软雅黑"/>
                <a:ea typeface="微软雅黑"/>
              </a:rPr>
              <a:t>+2</a:t>
            </a:r>
            <a:r>
              <a:rPr lang="zh-CN" sz="3200" b="1">
                <a:solidFill>
                  <a:srgbClr val="8A0000"/>
                </a:solidFill>
                <a:latin typeface="微软雅黑"/>
                <a:ea typeface="微软雅黑"/>
              </a:rPr>
              <a:t>中心）</a:t>
            </a:r>
          </a:p>
        </p:txBody>
      </p:sp>
      <p:sp>
        <p:nvSpPr>
          <p:cNvPr id="57" name="任意多边形 56"/>
          <p:cNvSpPr/>
          <p:nvPr/>
        </p:nvSpPr>
        <p:spPr>
          <a:xfrm flipV="1">
            <a:off x="1283643" y="2513642"/>
            <a:ext cx="9443435" cy="45719"/>
          </a:xfrm>
          <a:custGeom>
            <a:avLst/>
            <a:gdLst/>
            <a:ahLst/>
            <a:cxnLst/>
            <a:rect l="l" t="t" r="r" b="b"/>
            <a:pathLst>
              <a:path w="9443435" h="45719">
                <a:moveTo>
                  <a:pt x="0" y="0"/>
                </a:moveTo>
                <a:lnTo>
                  <a:pt x="0" y="45719"/>
                </a:lnTo>
                <a:lnTo>
                  <a:pt x="9443435" y="45719"/>
                </a:lnTo>
              </a:path>
            </a:pathLst>
          </a:custGeom>
          <a:noFill/>
          <a:ln w="25400" cap="flat" cmpd="sng">
            <a:solidFill>
              <a:srgbClr val="333F50"/>
            </a:solidFill>
            <a:prstDash val="solid"/>
            <a:headEnd type="oval" w="med" len="med"/>
            <a:tailEnd type="oval" w="med" len="med"/>
          </a:ln>
        </p:spPr>
        <p:txBody>
          <a:bodyPr anchor="ctr"/>
          <a:lstStyle/>
          <a:p>
            <a:pPr algn="ctr"/>
            <a:endParaRPr lang="en-US" sz="1349" kern="0">
              <a:solidFill>
                <a:srgbClr val="FFFFFF"/>
              </a:solidFill>
              <a:latin typeface="Calibri"/>
            </a:endParaRPr>
          </a:p>
        </p:txBody>
      </p:sp>
      <p:grpSp>
        <p:nvGrpSpPr>
          <p:cNvPr id="58" name="组合 57"/>
          <p:cNvGrpSpPr/>
          <p:nvPr/>
        </p:nvGrpSpPr>
        <p:grpSpPr>
          <a:xfrm>
            <a:off x="1835806" y="1686768"/>
            <a:ext cx="1773901" cy="3752484"/>
            <a:chOff x="2071688" y="1844675"/>
            <a:chExt cx="1774825" cy="3754438"/>
          </a:xfrm>
          <a:solidFill>
            <a:srgbClr val="333F50"/>
          </a:solidFill>
        </p:grpSpPr>
        <p:sp>
          <p:nvSpPr>
            <p:cNvPr id="59" name="椭圆 58"/>
            <p:cNvSpPr/>
            <p:nvPr/>
          </p:nvSpPr>
          <p:spPr>
            <a:xfrm>
              <a:off x="3127375" y="2595563"/>
              <a:ext cx="179388" cy="177800"/>
            </a:xfrm>
            <a:prstGeom prst="ellipse">
              <a:avLst/>
            </a:prstGeom>
            <a:grpFill/>
            <a:ln w="25400" cap="flat" cmpd="sng">
              <a:solidFill>
                <a:srgbClr val="FFFFFF"/>
              </a:solidFill>
              <a:prstDash val="solid"/>
            </a:ln>
          </p:spPr>
          <p:txBody>
            <a:bodyPr anchor="ctr"/>
            <a:lstStyle/>
            <a:p>
              <a:pPr algn="ctr"/>
              <a:endParaRPr lang="en-US" sz="1349" kern="0">
                <a:solidFill>
                  <a:srgbClr val="FFFFFF"/>
                </a:solidFill>
                <a:latin typeface="Calibri"/>
              </a:endParaRPr>
            </a:p>
          </p:txBody>
        </p:sp>
        <p:sp>
          <p:nvSpPr>
            <p:cNvPr id="60" name="椭圆形标注 59"/>
            <p:cNvSpPr/>
            <p:nvPr/>
          </p:nvSpPr>
          <p:spPr>
            <a:xfrm flipH="1">
              <a:off x="2598738" y="1844675"/>
              <a:ext cx="720725" cy="493713"/>
            </a:xfrm>
            <a:prstGeom prst="wedgeEllipseCallout">
              <a:avLst>
                <a:gd name="adj1" fmla="val -27061"/>
                <a:gd name="adj2" fmla="val 71627"/>
              </a:avLst>
            </a:prstGeom>
            <a:grpFill/>
            <a:ln>
              <a:noFill/>
            </a:ln>
          </p:spPr>
          <p:txBody>
            <a:bodyPr lIns="0" tIns="0" rIns="0" bIns="0" anchor="ctr"/>
            <a:lstStyle/>
            <a:p>
              <a:pPr algn="ctr"/>
              <a:r>
                <a:rPr lang="en-US" sz="2399" b="1" kern="0">
                  <a:ln>
                    <a:noFill/>
                  </a:ln>
                  <a:solidFill>
                    <a:srgbClr val="FFFFFF"/>
                  </a:solidFill>
                  <a:latin typeface="Agency FB"/>
                  <a:ea typeface="微软雅黑"/>
                </a:rPr>
                <a:t>01</a:t>
              </a:r>
            </a:p>
          </p:txBody>
        </p:sp>
        <p:sp>
          <p:nvSpPr>
            <p:cNvPr id="61" name="任意多边形 60"/>
            <p:cNvSpPr/>
            <p:nvPr/>
          </p:nvSpPr>
          <p:spPr>
            <a:xfrm>
              <a:off x="2071688" y="2851150"/>
              <a:ext cx="1774825" cy="2747963"/>
            </a:xfrm>
            <a:custGeom>
              <a:avLst/>
              <a:gdLst/>
              <a:ahLst/>
              <a:cxnLst/>
              <a:rect l="l" t="t" r="r" b="b"/>
              <a:pathLst>
                <a:path w="1774825" h="2747963">
                  <a:moveTo>
                    <a:pt x="1144303" y="0"/>
                  </a:moveTo>
                  <a:lnTo>
                    <a:pt x="1248747" y="180192"/>
                  </a:lnTo>
                  <a:lnTo>
                    <a:pt x="1594999" y="180192"/>
                  </a:lnTo>
                  <a:cubicBezTo>
                    <a:pt x="1694314" y="180192"/>
                    <a:pt x="1774825" y="260755"/>
                    <a:pt x="1774825" y="360133"/>
                  </a:cubicBezTo>
                  <a:lnTo>
                    <a:pt x="1774825" y="2568022"/>
                  </a:lnTo>
                  <a:cubicBezTo>
                    <a:pt x="1774825" y="2667400"/>
                    <a:pt x="1694314" y="2747963"/>
                    <a:pt x="1594999" y="2747963"/>
                  </a:cubicBezTo>
                  <a:lnTo>
                    <a:pt x="179826" y="2747963"/>
                  </a:lnTo>
                  <a:cubicBezTo>
                    <a:pt x="80511" y="2747963"/>
                    <a:pt x="0" y="2667400"/>
                    <a:pt x="0" y="2568022"/>
                  </a:cubicBezTo>
                  <a:lnTo>
                    <a:pt x="0" y="360133"/>
                  </a:lnTo>
                  <a:cubicBezTo>
                    <a:pt x="0" y="260755"/>
                    <a:pt x="80511" y="180192"/>
                    <a:pt x="179826" y="180192"/>
                  </a:cubicBezTo>
                  <a:lnTo>
                    <a:pt x="1039857" y="180192"/>
                  </a:lnTo>
                  <a:close/>
                </a:path>
              </a:pathLst>
            </a:custGeom>
            <a:grpFill/>
            <a:ln w="3175">
              <a:solidFill>
                <a:schemeClr val="bg1"/>
              </a:solidFill>
              <a:prstDash val="solid"/>
              <a:miter/>
            </a:ln>
            <a:effectLst>
              <a:outerShdw blurRad="50800" dist="38100" dir="2700000" algn="tl" rotWithShape="0">
                <a:srgbClr val="000000">
                  <a:alpha val="20000"/>
                </a:srgbClr>
              </a:outerShdw>
            </a:effectLst>
          </p:spPr>
          <p:txBody>
            <a:bodyPr anchor="ctr"/>
            <a:lstStyle/>
            <a:p>
              <a:pPr algn="ctr">
                <a:lnSpc>
                  <a:spcPts val="2200"/>
                </a:lnSpc>
              </a:pPr>
              <a:endParaRPr lang="zh-CN" sz="1200">
                <a:solidFill>
                  <a:schemeClr val="bg1"/>
                </a:solidFill>
                <a:latin typeface="微软雅黑"/>
                <a:ea typeface="微软雅黑"/>
              </a:endParaRPr>
            </a:p>
          </p:txBody>
        </p:sp>
      </p:grpSp>
      <p:grpSp>
        <p:nvGrpSpPr>
          <p:cNvPr id="62" name="组合 61"/>
          <p:cNvGrpSpPr/>
          <p:nvPr/>
        </p:nvGrpSpPr>
        <p:grpSpPr>
          <a:xfrm>
            <a:off x="3985748" y="1686768"/>
            <a:ext cx="1773901" cy="3752484"/>
            <a:chOff x="4222750" y="1844675"/>
            <a:chExt cx="1774825" cy="3754438"/>
          </a:xfrm>
          <a:solidFill>
            <a:srgbClr val="C80000"/>
          </a:solidFill>
        </p:grpSpPr>
        <p:sp>
          <p:nvSpPr>
            <p:cNvPr id="63" name="椭圆 62"/>
            <p:cNvSpPr/>
            <p:nvPr/>
          </p:nvSpPr>
          <p:spPr>
            <a:xfrm>
              <a:off x="5233988" y="2595563"/>
              <a:ext cx="179387" cy="177800"/>
            </a:xfrm>
            <a:prstGeom prst="ellipse">
              <a:avLst/>
            </a:prstGeom>
            <a:solidFill>
              <a:srgbClr val="960000"/>
            </a:solidFill>
            <a:ln w="25400" cap="flat" cmpd="sng">
              <a:solidFill>
                <a:srgbClr val="FFFFFF"/>
              </a:solidFill>
              <a:prstDash val="solid"/>
            </a:ln>
          </p:spPr>
          <p:txBody>
            <a:bodyPr anchor="ctr"/>
            <a:lstStyle/>
            <a:p>
              <a:pPr algn="ctr"/>
              <a:endParaRPr lang="en-US" sz="1349" kern="0">
                <a:solidFill>
                  <a:srgbClr val="FFFFFF"/>
                </a:solidFill>
                <a:latin typeface="Calibri"/>
              </a:endParaRPr>
            </a:p>
          </p:txBody>
        </p:sp>
        <p:sp>
          <p:nvSpPr>
            <p:cNvPr id="64" name="椭圆形标注 63"/>
            <p:cNvSpPr/>
            <p:nvPr/>
          </p:nvSpPr>
          <p:spPr>
            <a:xfrm flipH="1">
              <a:off x="4749800" y="1844675"/>
              <a:ext cx="720725" cy="493713"/>
            </a:xfrm>
            <a:prstGeom prst="wedgeEllipseCallout">
              <a:avLst>
                <a:gd name="adj1" fmla="val -27061"/>
                <a:gd name="adj2" fmla="val 71627"/>
              </a:avLst>
            </a:prstGeom>
            <a:solidFill>
              <a:srgbClr val="960000"/>
            </a:solidFill>
            <a:ln>
              <a:noFill/>
            </a:ln>
          </p:spPr>
          <p:txBody>
            <a:bodyPr lIns="0" tIns="0" rIns="0" bIns="0" anchor="ctr"/>
            <a:lstStyle/>
            <a:p>
              <a:pPr algn="ctr"/>
              <a:r>
                <a:rPr lang="en-US" sz="2399" b="1" kern="0">
                  <a:ln>
                    <a:noFill/>
                  </a:ln>
                  <a:solidFill>
                    <a:srgbClr val="FFFFFF"/>
                  </a:solidFill>
                  <a:latin typeface="Agency FB"/>
                  <a:ea typeface="微软雅黑"/>
                </a:rPr>
                <a:t>02</a:t>
              </a:r>
            </a:p>
          </p:txBody>
        </p:sp>
        <p:sp>
          <p:nvSpPr>
            <p:cNvPr id="65" name="任意多边形 64"/>
            <p:cNvSpPr/>
            <p:nvPr/>
          </p:nvSpPr>
          <p:spPr>
            <a:xfrm>
              <a:off x="4222750" y="2851150"/>
              <a:ext cx="1774825" cy="2747963"/>
            </a:xfrm>
            <a:custGeom>
              <a:avLst/>
              <a:gdLst/>
              <a:ahLst/>
              <a:cxnLst/>
              <a:rect l="l" t="t" r="r" b="b"/>
              <a:pathLst>
                <a:path w="1774825" h="2747963">
                  <a:moveTo>
                    <a:pt x="1144303" y="0"/>
                  </a:moveTo>
                  <a:lnTo>
                    <a:pt x="1248747" y="180192"/>
                  </a:lnTo>
                  <a:lnTo>
                    <a:pt x="1594999" y="180192"/>
                  </a:lnTo>
                  <a:cubicBezTo>
                    <a:pt x="1694314" y="180192"/>
                    <a:pt x="1774825" y="260755"/>
                    <a:pt x="1774825" y="360133"/>
                  </a:cubicBezTo>
                  <a:lnTo>
                    <a:pt x="1774825" y="2568022"/>
                  </a:lnTo>
                  <a:cubicBezTo>
                    <a:pt x="1774825" y="2667400"/>
                    <a:pt x="1694314" y="2747963"/>
                    <a:pt x="1594999" y="2747963"/>
                  </a:cubicBezTo>
                  <a:lnTo>
                    <a:pt x="179826" y="2747963"/>
                  </a:lnTo>
                  <a:cubicBezTo>
                    <a:pt x="80511" y="2747963"/>
                    <a:pt x="0" y="2667400"/>
                    <a:pt x="0" y="2568022"/>
                  </a:cubicBezTo>
                  <a:lnTo>
                    <a:pt x="0" y="360133"/>
                  </a:lnTo>
                  <a:cubicBezTo>
                    <a:pt x="0" y="260755"/>
                    <a:pt x="80511" y="180192"/>
                    <a:pt x="179826" y="180192"/>
                  </a:cubicBezTo>
                  <a:lnTo>
                    <a:pt x="1039857" y="180192"/>
                  </a:lnTo>
                  <a:close/>
                </a:path>
              </a:pathLst>
            </a:custGeom>
            <a:solidFill>
              <a:srgbClr val="960000"/>
            </a:solidFill>
            <a:ln w="3175">
              <a:solidFill>
                <a:schemeClr val="bg1"/>
              </a:solidFill>
              <a:prstDash val="solid"/>
              <a:miter/>
            </a:ln>
            <a:effectLst>
              <a:outerShdw blurRad="50800" dist="38100" dir="2700000" algn="tl" rotWithShape="0">
                <a:srgbClr val="000000">
                  <a:alpha val="20000"/>
                </a:srgbClr>
              </a:outerShdw>
            </a:effectLst>
          </p:spPr>
          <p:txBody>
            <a:bodyPr anchor="ctr"/>
            <a:lstStyle/>
            <a:p>
              <a:pPr algn="ctr">
                <a:lnSpc>
                  <a:spcPts val="2200"/>
                </a:lnSpc>
              </a:pPr>
              <a:endParaRPr lang="en-US" sz="1200">
                <a:solidFill>
                  <a:schemeClr val="bg1"/>
                </a:solidFill>
                <a:latin typeface="等线"/>
              </a:endParaRPr>
            </a:p>
          </p:txBody>
        </p:sp>
      </p:grpSp>
      <p:grpSp>
        <p:nvGrpSpPr>
          <p:cNvPr id="66" name="组合 65"/>
          <p:cNvGrpSpPr/>
          <p:nvPr/>
        </p:nvGrpSpPr>
        <p:grpSpPr>
          <a:xfrm>
            <a:off x="6115064" y="1686768"/>
            <a:ext cx="1775488" cy="3752484"/>
            <a:chOff x="6353175" y="1844675"/>
            <a:chExt cx="1776413" cy="3754438"/>
          </a:xfrm>
          <a:solidFill>
            <a:srgbClr val="333F50"/>
          </a:solidFill>
        </p:grpSpPr>
        <p:sp>
          <p:nvSpPr>
            <p:cNvPr id="67" name="椭圆 66"/>
            <p:cNvSpPr/>
            <p:nvPr/>
          </p:nvSpPr>
          <p:spPr>
            <a:xfrm>
              <a:off x="7361238" y="2595563"/>
              <a:ext cx="179387" cy="177800"/>
            </a:xfrm>
            <a:prstGeom prst="ellipse">
              <a:avLst/>
            </a:prstGeom>
            <a:grpFill/>
            <a:ln w="25400" cap="flat" cmpd="sng">
              <a:solidFill>
                <a:srgbClr val="FFFFFF"/>
              </a:solidFill>
              <a:prstDash val="solid"/>
            </a:ln>
          </p:spPr>
          <p:txBody>
            <a:bodyPr anchor="ctr"/>
            <a:lstStyle/>
            <a:p>
              <a:pPr algn="ctr"/>
              <a:endParaRPr lang="en-US" sz="1349" kern="0">
                <a:solidFill>
                  <a:srgbClr val="FFFFFF"/>
                </a:solidFill>
                <a:latin typeface="Calibri"/>
              </a:endParaRPr>
            </a:p>
          </p:txBody>
        </p:sp>
        <p:sp>
          <p:nvSpPr>
            <p:cNvPr id="68" name="椭圆形标注 67"/>
            <p:cNvSpPr/>
            <p:nvPr/>
          </p:nvSpPr>
          <p:spPr>
            <a:xfrm flipH="1">
              <a:off x="6881813" y="1844675"/>
              <a:ext cx="719137" cy="493713"/>
            </a:xfrm>
            <a:prstGeom prst="wedgeEllipseCallout">
              <a:avLst>
                <a:gd name="adj1" fmla="val -27061"/>
                <a:gd name="adj2" fmla="val 71627"/>
              </a:avLst>
            </a:prstGeom>
            <a:grpFill/>
            <a:ln>
              <a:noFill/>
            </a:ln>
          </p:spPr>
          <p:txBody>
            <a:bodyPr lIns="0" tIns="0" rIns="0" bIns="0" anchor="ctr"/>
            <a:lstStyle/>
            <a:p>
              <a:pPr algn="ctr"/>
              <a:r>
                <a:rPr lang="en-US" sz="2399" b="1" kern="0">
                  <a:ln>
                    <a:noFill/>
                  </a:ln>
                  <a:solidFill>
                    <a:srgbClr val="FFFFFF"/>
                  </a:solidFill>
                  <a:latin typeface="Agency FB"/>
                  <a:ea typeface="微软雅黑"/>
                </a:rPr>
                <a:t>03</a:t>
              </a:r>
            </a:p>
          </p:txBody>
        </p:sp>
        <p:sp>
          <p:nvSpPr>
            <p:cNvPr id="69" name="任意多边形 68"/>
            <p:cNvSpPr/>
            <p:nvPr/>
          </p:nvSpPr>
          <p:spPr>
            <a:xfrm>
              <a:off x="6353175" y="2851150"/>
              <a:ext cx="1776413" cy="2747963"/>
            </a:xfrm>
            <a:custGeom>
              <a:avLst/>
              <a:gdLst/>
              <a:ahLst/>
              <a:cxnLst/>
              <a:rect l="l" t="t" r="r" b="b"/>
              <a:pathLst>
                <a:path w="1776413" h="2747963">
                  <a:moveTo>
                    <a:pt x="1145327" y="0"/>
                  </a:moveTo>
                  <a:lnTo>
                    <a:pt x="1249864" y="180192"/>
                  </a:lnTo>
                  <a:lnTo>
                    <a:pt x="1596426" y="180192"/>
                  </a:lnTo>
                  <a:cubicBezTo>
                    <a:pt x="1695830" y="180192"/>
                    <a:pt x="1776413" y="260755"/>
                    <a:pt x="1776413" y="360133"/>
                  </a:cubicBezTo>
                  <a:lnTo>
                    <a:pt x="1776413" y="2568022"/>
                  </a:lnTo>
                  <a:cubicBezTo>
                    <a:pt x="1776413" y="2667400"/>
                    <a:pt x="1695830" y="2747963"/>
                    <a:pt x="1596426" y="2747963"/>
                  </a:cubicBezTo>
                  <a:lnTo>
                    <a:pt x="179987" y="2747963"/>
                  </a:lnTo>
                  <a:cubicBezTo>
                    <a:pt x="80583" y="2747963"/>
                    <a:pt x="0" y="2667400"/>
                    <a:pt x="0" y="2568022"/>
                  </a:cubicBezTo>
                  <a:lnTo>
                    <a:pt x="0" y="360133"/>
                  </a:lnTo>
                  <a:cubicBezTo>
                    <a:pt x="0" y="260755"/>
                    <a:pt x="80583" y="180192"/>
                    <a:pt x="179987" y="180192"/>
                  </a:cubicBezTo>
                  <a:lnTo>
                    <a:pt x="1040788" y="180192"/>
                  </a:lnTo>
                  <a:close/>
                </a:path>
              </a:pathLst>
            </a:custGeom>
            <a:grpFill/>
            <a:ln w="3175">
              <a:solidFill>
                <a:schemeClr val="bg1"/>
              </a:solidFill>
              <a:prstDash val="solid"/>
              <a:miter/>
            </a:ln>
            <a:effectLst>
              <a:outerShdw blurRad="50800" dist="38100" dir="2700000" algn="tl" rotWithShape="0">
                <a:srgbClr val="000000">
                  <a:alpha val="20000"/>
                </a:srgbClr>
              </a:outerShdw>
            </a:effectLst>
          </p:spPr>
          <p:txBody>
            <a:bodyPr anchor="ctr"/>
            <a:lstStyle/>
            <a:p>
              <a:pPr algn="ctr">
                <a:lnSpc>
                  <a:spcPts val="2200"/>
                </a:lnSpc>
              </a:pPr>
              <a:endParaRPr lang="en-US" sz="1200">
                <a:solidFill>
                  <a:schemeClr val="bg1"/>
                </a:solidFill>
                <a:latin typeface="等线"/>
              </a:endParaRPr>
            </a:p>
          </p:txBody>
        </p:sp>
      </p:grpSp>
      <p:grpSp>
        <p:nvGrpSpPr>
          <p:cNvPr id="70" name="组合 69"/>
          <p:cNvGrpSpPr/>
          <p:nvPr/>
        </p:nvGrpSpPr>
        <p:grpSpPr>
          <a:xfrm>
            <a:off x="8245967" y="1686768"/>
            <a:ext cx="1925296" cy="3752484"/>
            <a:chOff x="8485188" y="1844675"/>
            <a:chExt cx="1774825" cy="3754438"/>
          </a:xfrm>
          <a:solidFill>
            <a:srgbClr val="333F50"/>
          </a:solidFill>
        </p:grpSpPr>
        <p:sp>
          <p:nvSpPr>
            <p:cNvPr id="71" name="椭圆 70"/>
            <p:cNvSpPr/>
            <p:nvPr/>
          </p:nvSpPr>
          <p:spPr>
            <a:xfrm>
              <a:off x="9491663" y="2595563"/>
              <a:ext cx="179387" cy="177800"/>
            </a:xfrm>
            <a:prstGeom prst="ellipse">
              <a:avLst/>
            </a:prstGeom>
            <a:solidFill>
              <a:srgbClr val="960000"/>
            </a:solidFill>
            <a:ln w="25400" cap="flat" cmpd="sng">
              <a:solidFill>
                <a:srgbClr val="FFFFFF"/>
              </a:solidFill>
              <a:prstDash val="solid"/>
            </a:ln>
          </p:spPr>
          <p:txBody>
            <a:bodyPr anchor="ctr"/>
            <a:lstStyle/>
            <a:p>
              <a:pPr algn="ctr"/>
              <a:endParaRPr lang="en-US" sz="1349" kern="0">
                <a:solidFill>
                  <a:srgbClr val="FFFFFF"/>
                </a:solidFill>
                <a:latin typeface="Calibri"/>
              </a:endParaRPr>
            </a:p>
          </p:txBody>
        </p:sp>
        <p:sp>
          <p:nvSpPr>
            <p:cNvPr id="72" name="椭圆形标注 71"/>
            <p:cNvSpPr/>
            <p:nvPr/>
          </p:nvSpPr>
          <p:spPr>
            <a:xfrm flipH="1">
              <a:off x="9018588" y="1844675"/>
              <a:ext cx="720725" cy="493713"/>
            </a:xfrm>
            <a:prstGeom prst="wedgeEllipseCallout">
              <a:avLst>
                <a:gd name="adj1" fmla="val -27061"/>
                <a:gd name="adj2" fmla="val 71627"/>
              </a:avLst>
            </a:prstGeom>
            <a:solidFill>
              <a:srgbClr val="960000"/>
            </a:solidFill>
            <a:ln>
              <a:noFill/>
            </a:ln>
          </p:spPr>
          <p:txBody>
            <a:bodyPr lIns="0" tIns="0" rIns="0" bIns="0" anchor="ctr"/>
            <a:lstStyle/>
            <a:p>
              <a:pPr algn="ctr"/>
              <a:r>
                <a:rPr lang="en-US" sz="2399" b="1" kern="0">
                  <a:ln>
                    <a:noFill/>
                  </a:ln>
                  <a:solidFill>
                    <a:srgbClr val="FFFFFF"/>
                  </a:solidFill>
                  <a:latin typeface="Agency FB"/>
                  <a:ea typeface="微软雅黑"/>
                </a:rPr>
                <a:t>04</a:t>
              </a:r>
            </a:p>
          </p:txBody>
        </p:sp>
        <p:sp>
          <p:nvSpPr>
            <p:cNvPr id="73" name="任意多边形 72"/>
            <p:cNvSpPr/>
            <p:nvPr/>
          </p:nvSpPr>
          <p:spPr>
            <a:xfrm>
              <a:off x="8485188" y="2851150"/>
              <a:ext cx="1774825" cy="2747963"/>
            </a:xfrm>
            <a:custGeom>
              <a:avLst/>
              <a:gdLst/>
              <a:ahLst/>
              <a:cxnLst/>
              <a:rect l="l" t="t" r="r" b="b"/>
              <a:pathLst>
                <a:path w="1774825" h="2747963">
                  <a:moveTo>
                    <a:pt x="1144303" y="0"/>
                  </a:moveTo>
                  <a:lnTo>
                    <a:pt x="1248747" y="180192"/>
                  </a:lnTo>
                  <a:lnTo>
                    <a:pt x="1594999" y="180192"/>
                  </a:lnTo>
                  <a:cubicBezTo>
                    <a:pt x="1694314" y="180192"/>
                    <a:pt x="1774825" y="260755"/>
                    <a:pt x="1774825" y="360133"/>
                  </a:cubicBezTo>
                  <a:lnTo>
                    <a:pt x="1774825" y="2568022"/>
                  </a:lnTo>
                  <a:cubicBezTo>
                    <a:pt x="1774825" y="2667400"/>
                    <a:pt x="1694314" y="2747963"/>
                    <a:pt x="1594999" y="2747963"/>
                  </a:cubicBezTo>
                  <a:lnTo>
                    <a:pt x="179826" y="2747963"/>
                  </a:lnTo>
                  <a:cubicBezTo>
                    <a:pt x="80511" y="2747963"/>
                    <a:pt x="0" y="2667400"/>
                    <a:pt x="0" y="2568022"/>
                  </a:cubicBezTo>
                  <a:lnTo>
                    <a:pt x="0" y="360133"/>
                  </a:lnTo>
                  <a:cubicBezTo>
                    <a:pt x="0" y="260755"/>
                    <a:pt x="80511" y="180192"/>
                    <a:pt x="179826" y="180192"/>
                  </a:cubicBezTo>
                  <a:lnTo>
                    <a:pt x="1039857" y="180192"/>
                  </a:lnTo>
                  <a:close/>
                </a:path>
              </a:pathLst>
            </a:custGeom>
            <a:solidFill>
              <a:srgbClr val="960000"/>
            </a:solidFill>
            <a:ln w="3175">
              <a:solidFill>
                <a:schemeClr val="bg1"/>
              </a:solidFill>
              <a:prstDash val="solid"/>
              <a:miter/>
            </a:ln>
            <a:effectLst>
              <a:outerShdw blurRad="50800" dist="38100" dir="2700000" algn="tl" rotWithShape="0">
                <a:srgbClr val="000000">
                  <a:alpha val="20000"/>
                </a:srgbClr>
              </a:outerShdw>
            </a:effectLst>
          </p:spPr>
          <p:txBody>
            <a:bodyPr anchor="ctr"/>
            <a:lstStyle/>
            <a:p>
              <a:pPr algn="ctr">
                <a:lnSpc>
                  <a:spcPts val="2200"/>
                </a:lnSpc>
              </a:pPr>
              <a:endParaRPr lang="en-US" sz="1200">
                <a:solidFill>
                  <a:schemeClr val="bg1"/>
                </a:solidFill>
                <a:latin typeface="等线"/>
              </a:endParaRPr>
            </a:p>
          </p:txBody>
        </p:sp>
      </p:grpSp>
      <p:sp>
        <p:nvSpPr>
          <p:cNvPr id="74" name="文本框 73"/>
          <p:cNvSpPr txBox="1"/>
          <p:nvPr/>
        </p:nvSpPr>
        <p:spPr>
          <a:xfrm>
            <a:off x="1893624" y="3522291"/>
            <a:ext cx="1658264" cy="1823576"/>
          </a:xfrm>
          <a:prstGeom prst="rect">
            <a:avLst/>
          </a:prstGeom>
          <a:noFill/>
        </p:spPr>
        <p:txBody>
          <a:bodyPr wrap="square">
            <a:spAutoFit/>
          </a:bodyPr>
          <a:lstStyle/>
          <a:p>
            <a:pPr marL="114300" lvl="1" indent="-114300" defTabSz="666750">
              <a:lnSpc>
                <a:spcPct val="90000"/>
              </a:lnSpc>
              <a:spcAft>
                <a:spcPct val="15000"/>
              </a:spcAft>
              <a:buFontTx/>
              <a:buChar char="••"/>
            </a:pPr>
            <a:r>
              <a:rPr lang="zh-CN" sz="1500" b="1">
                <a:solidFill>
                  <a:schemeClr val="bg1"/>
                </a:solidFill>
                <a:latin typeface="微软雅黑"/>
                <a:ea typeface="微软雅黑"/>
              </a:rPr>
              <a:t>保持北大重视基础和教学科研结合的特色</a:t>
            </a:r>
          </a:p>
          <a:p>
            <a:pPr marL="114300" lvl="1" indent="-114300" defTabSz="666750">
              <a:lnSpc>
                <a:spcPct val="90000"/>
              </a:lnSpc>
              <a:spcAft>
                <a:spcPct val="15000"/>
              </a:spcAft>
              <a:buFontTx/>
              <a:buChar char="••"/>
            </a:pPr>
            <a:r>
              <a:rPr lang="zh-CN" sz="1500" b="1">
                <a:solidFill>
                  <a:schemeClr val="bg1"/>
                </a:solidFill>
                <a:latin typeface="微软雅黑"/>
                <a:ea typeface="微软雅黑"/>
              </a:rPr>
              <a:t>承认外语学习的特殊性、专业性</a:t>
            </a:r>
          </a:p>
          <a:p>
            <a:pPr marL="114300" lvl="1" indent="-114300" defTabSz="666750">
              <a:lnSpc>
                <a:spcPct val="90000"/>
              </a:lnSpc>
              <a:spcAft>
                <a:spcPct val="15000"/>
              </a:spcAft>
              <a:buFontTx/>
              <a:buChar char="••"/>
            </a:pPr>
            <a:r>
              <a:rPr lang="zh-CN" sz="1500" b="1">
                <a:solidFill>
                  <a:schemeClr val="bg1"/>
                </a:solidFill>
                <a:latin typeface="微软雅黑"/>
                <a:ea typeface="微软雅黑"/>
              </a:rPr>
              <a:t>强调跨学科人才培养必要性（元培培养模式）</a:t>
            </a:r>
          </a:p>
        </p:txBody>
      </p:sp>
      <p:sp>
        <p:nvSpPr>
          <p:cNvPr id="78" name="文本框 77"/>
          <p:cNvSpPr txBox="1"/>
          <p:nvPr/>
        </p:nvSpPr>
        <p:spPr>
          <a:xfrm>
            <a:off x="1893624" y="3103392"/>
            <a:ext cx="1658264" cy="341632"/>
          </a:xfrm>
          <a:prstGeom prst="rect">
            <a:avLst/>
          </a:prstGeom>
          <a:noFill/>
        </p:spPr>
        <p:txBody>
          <a:bodyPr wrap="square">
            <a:spAutoFit/>
          </a:bodyPr>
          <a:lstStyle/>
          <a:p>
            <a:pPr algn="ctr" defTabSz="666750">
              <a:lnSpc>
                <a:spcPct val="90000"/>
              </a:lnSpc>
              <a:spcAft>
                <a:spcPct val="35000"/>
              </a:spcAft>
            </a:pPr>
            <a:r>
              <a:rPr lang="zh-CN" b="1">
                <a:solidFill>
                  <a:schemeClr val="bg1"/>
                </a:solidFill>
                <a:effectLst>
                  <a:outerShdw blurRad="38100" dist="38100" dir="2700000" algn="tl">
                    <a:srgbClr val="000000">
                      <a:alpha val="43137"/>
                    </a:srgbClr>
                  </a:outerShdw>
                </a:effectLst>
                <a:latin typeface="微软雅黑"/>
                <a:ea typeface="微软雅黑"/>
              </a:rPr>
              <a:t>教研并重化</a:t>
            </a:r>
          </a:p>
        </p:txBody>
      </p:sp>
      <p:sp>
        <p:nvSpPr>
          <p:cNvPr id="79" name="文本框 78"/>
          <p:cNvSpPr txBox="1"/>
          <p:nvPr/>
        </p:nvSpPr>
        <p:spPr>
          <a:xfrm>
            <a:off x="4013040" y="3522291"/>
            <a:ext cx="1658264" cy="1231106"/>
          </a:xfrm>
          <a:prstGeom prst="rect">
            <a:avLst/>
          </a:prstGeom>
          <a:noFill/>
        </p:spPr>
        <p:txBody>
          <a:bodyPr wrap="square">
            <a:spAutoFit/>
          </a:bodyPr>
          <a:lstStyle/>
          <a:p>
            <a:pPr marL="114300" lvl="1" indent="-114300" defTabSz="666750">
              <a:lnSpc>
                <a:spcPct val="90000"/>
              </a:lnSpc>
              <a:spcAft>
                <a:spcPts val="1200"/>
              </a:spcAft>
              <a:buFontTx/>
              <a:buChar char="••"/>
            </a:pPr>
            <a:r>
              <a:rPr lang="zh-CN" sz="1500" b="1">
                <a:solidFill>
                  <a:schemeClr val="bg1"/>
                </a:solidFill>
                <a:latin typeface="微软雅黑"/>
                <a:ea typeface="微软雅黑"/>
              </a:rPr>
              <a:t>各专业均开放辅修申请</a:t>
            </a:r>
          </a:p>
          <a:p>
            <a:pPr marL="114300" lvl="1" indent="-114300" defTabSz="666750">
              <a:lnSpc>
                <a:spcPct val="90000"/>
              </a:lnSpc>
              <a:spcAft>
                <a:spcPts val="1200"/>
              </a:spcAft>
              <a:buFontTx/>
              <a:buChar char="••"/>
            </a:pPr>
            <a:r>
              <a:rPr lang="zh-CN" sz="1500" b="1">
                <a:solidFill>
                  <a:schemeClr val="bg1"/>
                </a:solidFill>
                <a:latin typeface="微软雅黑"/>
                <a:ea typeface="微软雅黑"/>
              </a:rPr>
              <a:t>供学生自由选课</a:t>
            </a:r>
          </a:p>
          <a:p>
            <a:pPr marL="114300" lvl="1" indent="-114300" defTabSz="666750">
              <a:lnSpc>
                <a:spcPct val="90000"/>
              </a:lnSpc>
              <a:spcAft>
                <a:spcPts val="1200"/>
              </a:spcAft>
              <a:buFontTx/>
              <a:buChar char="••"/>
            </a:pPr>
            <a:r>
              <a:rPr lang="zh-CN" sz="1500" b="1">
                <a:solidFill>
                  <a:schemeClr val="bg1"/>
                </a:solidFill>
                <a:latin typeface="微软雅黑"/>
                <a:ea typeface="微软雅黑"/>
              </a:rPr>
              <a:t>达到学分要求</a:t>
            </a:r>
          </a:p>
        </p:txBody>
      </p:sp>
      <p:sp>
        <p:nvSpPr>
          <p:cNvPr id="80" name="文本框 79"/>
          <p:cNvSpPr txBox="1"/>
          <p:nvPr/>
        </p:nvSpPr>
        <p:spPr>
          <a:xfrm>
            <a:off x="4013040" y="3103392"/>
            <a:ext cx="1658264" cy="341632"/>
          </a:xfrm>
          <a:prstGeom prst="rect">
            <a:avLst/>
          </a:prstGeom>
          <a:noFill/>
        </p:spPr>
        <p:txBody>
          <a:bodyPr wrap="square">
            <a:spAutoFit/>
          </a:bodyPr>
          <a:lstStyle/>
          <a:p>
            <a:pPr algn="ctr" defTabSz="666750">
              <a:lnSpc>
                <a:spcPct val="90000"/>
              </a:lnSpc>
              <a:spcAft>
                <a:spcPct val="35000"/>
              </a:spcAft>
            </a:pPr>
            <a:r>
              <a:rPr lang="zh-CN" b="1">
                <a:solidFill>
                  <a:schemeClr val="bg1"/>
                </a:solidFill>
                <a:effectLst>
                  <a:outerShdw blurRad="38100" dist="38100" dir="2700000" algn="tl">
                    <a:srgbClr val="000000">
                      <a:alpha val="43137"/>
                    </a:srgbClr>
                  </a:outerShdw>
                </a:effectLst>
                <a:latin typeface="微软雅黑"/>
                <a:ea typeface="微软雅黑"/>
              </a:rPr>
              <a:t>辅修专业化</a:t>
            </a:r>
          </a:p>
        </p:txBody>
      </p:sp>
      <p:sp>
        <p:nvSpPr>
          <p:cNvPr id="81" name="文本框 80"/>
          <p:cNvSpPr txBox="1"/>
          <p:nvPr/>
        </p:nvSpPr>
        <p:spPr>
          <a:xfrm>
            <a:off x="6167294" y="3501516"/>
            <a:ext cx="1658264" cy="1700466"/>
          </a:xfrm>
          <a:prstGeom prst="rect">
            <a:avLst/>
          </a:prstGeom>
          <a:noFill/>
        </p:spPr>
        <p:txBody>
          <a:bodyPr wrap="square">
            <a:spAutoFit/>
          </a:bodyPr>
          <a:lstStyle/>
          <a:p>
            <a:pPr marL="114300" lvl="1" indent="-114300" defTabSz="666750">
              <a:lnSpc>
                <a:spcPct val="90000"/>
              </a:lnSpc>
              <a:spcAft>
                <a:spcPts val="1200"/>
              </a:spcAft>
              <a:buFontTx/>
              <a:buChar char="••"/>
            </a:pPr>
            <a:r>
              <a:rPr lang="zh-CN" sz="1500" b="1">
                <a:solidFill>
                  <a:schemeClr val="bg1"/>
                </a:solidFill>
                <a:latin typeface="微软雅黑"/>
                <a:ea typeface="微软雅黑"/>
              </a:rPr>
              <a:t>外国语言和外国历史、古典语文学</a:t>
            </a:r>
          </a:p>
          <a:p>
            <a:pPr marL="114300" lvl="1" indent="-114300" defTabSz="666750">
              <a:lnSpc>
                <a:spcPct val="90000"/>
              </a:lnSpc>
              <a:spcAft>
                <a:spcPts val="1200"/>
              </a:spcAft>
              <a:buFontTx/>
              <a:buChar char="••"/>
            </a:pPr>
            <a:r>
              <a:rPr lang="zh-CN" sz="1500" b="1">
                <a:solidFill>
                  <a:schemeClr val="bg1"/>
                </a:solidFill>
                <a:latin typeface="微软雅黑"/>
                <a:ea typeface="微软雅黑"/>
              </a:rPr>
              <a:t>单独设置专业学习计划，专门设计个人培养方案，效果明显</a:t>
            </a:r>
          </a:p>
        </p:txBody>
      </p:sp>
      <p:sp>
        <p:nvSpPr>
          <p:cNvPr id="82" name="文本框 81"/>
          <p:cNvSpPr txBox="1"/>
          <p:nvPr/>
        </p:nvSpPr>
        <p:spPr>
          <a:xfrm>
            <a:off x="6167294" y="3082617"/>
            <a:ext cx="1658264" cy="341632"/>
          </a:xfrm>
          <a:prstGeom prst="rect">
            <a:avLst/>
          </a:prstGeom>
          <a:noFill/>
        </p:spPr>
        <p:txBody>
          <a:bodyPr wrap="square">
            <a:spAutoFit/>
          </a:bodyPr>
          <a:lstStyle/>
          <a:p>
            <a:pPr algn="ctr" defTabSz="666750">
              <a:lnSpc>
                <a:spcPct val="90000"/>
              </a:lnSpc>
              <a:spcAft>
                <a:spcPct val="35000"/>
              </a:spcAft>
            </a:pPr>
            <a:r>
              <a:rPr lang="zh-CN" b="1">
                <a:solidFill>
                  <a:schemeClr val="bg1"/>
                </a:solidFill>
                <a:effectLst>
                  <a:outerShdw blurRad="38100" dist="38100" dir="2700000" algn="tl">
                    <a:srgbClr val="000000">
                      <a:alpha val="43137"/>
                    </a:srgbClr>
                  </a:outerShdw>
                </a:effectLst>
                <a:latin typeface="微软雅黑"/>
                <a:ea typeface="微软雅黑"/>
              </a:rPr>
              <a:t>设计个性化</a:t>
            </a:r>
          </a:p>
        </p:txBody>
      </p:sp>
      <p:sp>
        <p:nvSpPr>
          <p:cNvPr id="83" name="文本框 82"/>
          <p:cNvSpPr txBox="1"/>
          <p:nvPr/>
        </p:nvSpPr>
        <p:spPr>
          <a:xfrm>
            <a:off x="8379483" y="3424249"/>
            <a:ext cx="1658264" cy="1782796"/>
          </a:xfrm>
          <a:prstGeom prst="rect">
            <a:avLst/>
          </a:prstGeom>
          <a:noFill/>
        </p:spPr>
        <p:txBody>
          <a:bodyPr wrap="square">
            <a:spAutoFit/>
          </a:bodyPr>
          <a:lstStyle/>
          <a:p>
            <a:pPr marL="114300" lvl="1" indent="-114300" defTabSz="666750">
              <a:lnSpc>
                <a:spcPct val="150000"/>
              </a:lnSpc>
              <a:spcAft>
                <a:spcPct val="15000"/>
              </a:spcAft>
              <a:buFontTx/>
              <a:buChar char="••"/>
            </a:pPr>
            <a:r>
              <a:rPr lang="zh-CN" sz="1500" b="1">
                <a:solidFill>
                  <a:schemeClr val="bg1"/>
                </a:solidFill>
                <a:latin typeface="微软雅黑"/>
                <a:ea typeface="微软雅黑"/>
              </a:rPr>
              <a:t>为北京大学区域国别研究高水平人材培养提供本科人材基础及保障</a:t>
            </a:r>
          </a:p>
        </p:txBody>
      </p:sp>
      <p:sp>
        <p:nvSpPr>
          <p:cNvPr id="84" name="文本框 83"/>
          <p:cNvSpPr txBox="1"/>
          <p:nvPr/>
        </p:nvSpPr>
        <p:spPr>
          <a:xfrm>
            <a:off x="8413573" y="3082617"/>
            <a:ext cx="1658264" cy="341632"/>
          </a:xfrm>
          <a:prstGeom prst="rect">
            <a:avLst/>
          </a:prstGeom>
          <a:noFill/>
        </p:spPr>
        <p:txBody>
          <a:bodyPr wrap="square">
            <a:spAutoFit/>
          </a:bodyPr>
          <a:lstStyle/>
          <a:p>
            <a:pPr algn="ctr" defTabSz="666750">
              <a:lnSpc>
                <a:spcPct val="90000"/>
              </a:lnSpc>
              <a:spcAft>
                <a:spcPct val="35000"/>
              </a:spcAft>
            </a:pPr>
            <a:r>
              <a:rPr lang="zh-CN" b="1">
                <a:solidFill>
                  <a:schemeClr val="bg1"/>
                </a:solidFill>
                <a:effectLst>
                  <a:outerShdw blurRad="38100" dist="38100" dir="2700000" algn="tl">
                    <a:srgbClr val="000000">
                      <a:alpha val="43137"/>
                    </a:srgbClr>
                  </a:outerShdw>
                </a:effectLst>
                <a:latin typeface="微软雅黑"/>
                <a:ea typeface="微软雅黑"/>
              </a:rPr>
              <a:t>研究国际化</a:t>
            </a:r>
          </a:p>
        </p:txBody>
      </p:sp>
      <p:sp>
        <p:nvSpPr>
          <p:cNvPr id="86" name="矩形 85"/>
          <p:cNvSpPr/>
          <p:nvPr/>
        </p:nvSpPr>
        <p:spPr>
          <a:xfrm>
            <a:off x="3961903" y="5734024"/>
            <a:ext cx="7671616" cy="677108"/>
          </a:xfrm>
          <a:prstGeom prst="rect">
            <a:avLst/>
          </a:prstGeom>
        </p:spPr>
        <p:txBody>
          <a:bodyPr wrap="square">
            <a:spAutoFit/>
          </a:bodyPr>
          <a:lstStyle/>
          <a:p>
            <a:pPr algn="ctr">
              <a:buClr>
                <a:srgbClr val="FFC000"/>
              </a:buClr>
            </a:pPr>
            <a:r>
              <a:rPr lang="zh-CN" sz="2000" b="1">
                <a:effectLst>
                  <a:outerShdw blurRad="38100" dist="38100" dir="2700000" algn="tl">
                    <a:srgbClr val="000000">
                      <a:alpha val="43137"/>
                    </a:srgbClr>
                  </a:outerShdw>
                </a:effectLst>
                <a:latin typeface="微软雅黑"/>
                <a:ea typeface="微软雅黑"/>
              </a:rPr>
              <a:t>专业教育</a:t>
            </a:r>
            <a:r>
              <a:rPr lang="en-US" sz="2000" b="1">
                <a:effectLst>
                  <a:outerShdw blurRad="38100" dist="38100" dir="2700000" algn="tl">
                    <a:srgbClr val="000000">
                      <a:alpha val="43137"/>
                    </a:srgbClr>
                  </a:outerShdw>
                </a:effectLst>
                <a:latin typeface="微软雅黑"/>
                <a:ea typeface="微软雅黑"/>
              </a:rPr>
              <a:t>+</a:t>
            </a:r>
            <a:r>
              <a:rPr lang="zh-CN" sz="2000" b="1">
                <a:effectLst>
                  <a:outerShdw blurRad="38100" dist="38100" dir="2700000" algn="tl">
                    <a:srgbClr val="000000">
                      <a:alpha val="43137"/>
                    </a:srgbClr>
                  </a:outerShdw>
                </a:effectLst>
                <a:latin typeface="微软雅黑"/>
                <a:ea typeface="微软雅黑"/>
              </a:rPr>
              <a:t>通识教育</a:t>
            </a:r>
            <a:r>
              <a:rPr lang="zh-CN" sz="2000" b="1">
                <a:solidFill>
                  <a:srgbClr val="000000"/>
                </a:solidFill>
                <a:effectLst>
                  <a:outerShdw blurRad="38100" dist="38100" dir="2700000" algn="tl">
                    <a:srgbClr val="000000">
                      <a:alpha val="43137"/>
                    </a:srgbClr>
                  </a:outerShdw>
                </a:effectLst>
                <a:latin typeface="微软雅黑"/>
                <a:ea typeface="微软雅黑"/>
              </a:rPr>
              <a:t>教学体系</a:t>
            </a:r>
            <a:endParaRPr lang="en-US" sz="2000" b="1">
              <a:solidFill>
                <a:srgbClr val="000000"/>
              </a:solidFill>
              <a:effectLst>
                <a:outerShdw blurRad="38100" dist="38100" dir="2700000" algn="tl">
                  <a:srgbClr val="000000">
                    <a:alpha val="43137"/>
                  </a:srgbClr>
                </a:outerShdw>
              </a:effectLst>
              <a:latin typeface="微软雅黑"/>
              <a:ea typeface="微软雅黑"/>
            </a:endParaRPr>
          </a:p>
          <a:p>
            <a:pPr lvl="1">
              <a:buClr>
                <a:srgbClr val="FFC000"/>
              </a:buClr>
            </a:pPr>
            <a:r>
              <a:rPr lang="zh-CN" b="1">
                <a:effectLst>
                  <a:outerShdw blurRad="38100" dist="38100" dir="2700000" algn="tl">
                    <a:srgbClr val="000000">
                      <a:alpha val="43137"/>
                    </a:srgbClr>
                  </a:outerShdw>
                </a:effectLst>
                <a:latin typeface="微软雅黑"/>
                <a:ea typeface="微软雅黑"/>
              </a:rPr>
              <a:t> </a:t>
            </a:r>
            <a:r>
              <a:rPr lang="zh-CN" b="1">
                <a:solidFill>
                  <a:srgbClr val="C00000"/>
                </a:solidFill>
                <a:effectLst>
                  <a:outerShdw blurRad="38100" dist="38100" dir="2700000" algn="tl">
                    <a:srgbClr val="000000">
                      <a:alpha val="43137"/>
                    </a:srgbClr>
                  </a:outerShdw>
                </a:effectLst>
                <a:latin typeface="微软雅黑"/>
                <a:ea typeface="微软雅黑"/>
              </a:rPr>
              <a:t>√</a:t>
            </a:r>
            <a:r>
              <a:rPr lang="zh-CN" b="1">
                <a:effectLst>
                  <a:outerShdw blurRad="38100" dist="38100" dir="2700000" algn="tl">
                    <a:srgbClr val="000000">
                      <a:alpha val="43137"/>
                    </a:srgbClr>
                  </a:outerShdw>
                </a:effectLst>
                <a:latin typeface="微软雅黑"/>
                <a:ea typeface="微软雅黑"/>
              </a:rPr>
              <a:t>专业外语教育扎实   </a:t>
            </a:r>
            <a:r>
              <a:rPr lang="zh-CN" b="1">
                <a:solidFill>
                  <a:srgbClr val="C00000"/>
                </a:solidFill>
                <a:effectLst>
                  <a:outerShdw blurRad="38100" dist="38100" dir="2700000" algn="tl">
                    <a:srgbClr val="000000">
                      <a:alpha val="43137"/>
                    </a:srgbClr>
                  </a:outerShdw>
                </a:effectLst>
                <a:latin typeface="微软雅黑"/>
                <a:ea typeface="微软雅黑"/>
              </a:rPr>
              <a:t>√ </a:t>
            </a:r>
            <a:r>
              <a:rPr lang="zh-CN" b="1">
                <a:effectLst>
                  <a:outerShdw blurRad="38100" dist="38100" dir="2700000" algn="tl">
                    <a:srgbClr val="000000">
                      <a:alpha val="43137"/>
                    </a:srgbClr>
                  </a:outerShdw>
                </a:effectLst>
                <a:latin typeface="微软雅黑"/>
                <a:ea typeface="微软雅黑"/>
              </a:rPr>
              <a:t>多学科知识丰富   </a:t>
            </a:r>
            <a:r>
              <a:rPr lang="zh-CN" b="1">
                <a:solidFill>
                  <a:srgbClr val="C00000"/>
                </a:solidFill>
                <a:effectLst>
                  <a:outerShdw blurRad="38100" dist="38100" dir="2700000" algn="tl">
                    <a:srgbClr val="000000">
                      <a:alpha val="43137"/>
                    </a:srgbClr>
                  </a:outerShdw>
                </a:effectLst>
                <a:latin typeface="微软雅黑"/>
                <a:ea typeface="微软雅黑"/>
              </a:rPr>
              <a:t>√ </a:t>
            </a:r>
            <a:r>
              <a:rPr lang="zh-CN" b="1">
                <a:effectLst>
                  <a:outerShdw blurRad="38100" dist="38100" dir="2700000" algn="tl">
                    <a:srgbClr val="000000">
                      <a:alpha val="43137"/>
                    </a:srgbClr>
                  </a:outerShdw>
                </a:effectLst>
                <a:latin typeface="微软雅黑"/>
                <a:ea typeface="微软雅黑"/>
              </a:rPr>
              <a:t>跨学科平台共同培养</a:t>
            </a:r>
            <a:endParaRPr lang="en-US" b="1">
              <a:effectLst>
                <a:outerShdw blurRad="38100" dist="38100" dir="2700000" algn="tl">
                  <a:srgbClr val="000000">
                    <a:alpha val="43137"/>
                  </a:srgbClr>
                </a:outerShdw>
              </a:effectLst>
              <a:latin typeface="微软雅黑"/>
              <a:ea typeface="微软雅黑"/>
            </a:endParaRPr>
          </a:p>
        </p:txBody>
      </p:sp>
      <p:sp>
        <p:nvSpPr>
          <p:cNvPr id="3" name="矩形 2"/>
          <p:cNvSpPr/>
          <p:nvPr/>
        </p:nvSpPr>
        <p:spPr>
          <a:xfrm>
            <a:off x="1037268" y="5610913"/>
            <a:ext cx="6096000" cy="923330"/>
          </a:xfrm>
          <a:prstGeom prst="rect">
            <a:avLst/>
          </a:prstGeom>
        </p:spPr>
        <p:txBody>
          <a:bodyPr>
            <a:spAutoFit/>
          </a:bodyPr>
          <a:lstStyle/>
          <a:p>
            <a:pPr marL="342900" indent="-342900">
              <a:buClr>
                <a:srgbClr val="8A0000"/>
              </a:buClr>
              <a:buFont typeface="Wingdings" charset="2"/>
              <a:buChar char="l"/>
            </a:pPr>
            <a:r>
              <a:rPr lang="zh-CN" b="1">
                <a:solidFill>
                  <a:srgbClr val="000000"/>
                </a:solidFill>
                <a:latin typeface="微软雅黑"/>
                <a:ea typeface="微软雅黑"/>
              </a:rPr>
              <a:t>“</a:t>
            </a:r>
            <a:r>
              <a:rPr lang="zh-CN" b="1">
                <a:effectLst>
                  <a:outerShdw blurRad="38100" dist="38100" dir="2700000" algn="tl">
                    <a:srgbClr val="000000">
                      <a:alpha val="43137"/>
                    </a:srgbClr>
                  </a:outerShdw>
                </a:effectLst>
                <a:latin typeface="微软雅黑"/>
                <a:ea typeface="微软雅黑"/>
              </a:rPr>
              <a:t>以学生为本</a:t>
            </a:r>
            <a:r>
              <a:rPr lang="zh-CN" b="1">
                <a:solidFill>
                  <a:srgbClr val="000000"/>
                </a:solidFill>
                <a:latin typeface="微软雅黑"/>
                <a:ea typeface="微软雅黑"/>
              </a:rPr>
              <a:t>”</a:t>
            </a:r>
            <a:endParaRPr lang="en-US" b="1">
              <a:solidFill>
                <a:srgbClr val="000000"/>
              </a:solidFill>
              <a:latin typeface="微软雅黑"/>
              <a:ea typeface="微软雅黑"/>
            </a:endParaRPr>
          </a:p>
          <a:p>
            <a:pPr marL="342900" indent="-342900">
              <a:buClr>
                <a:srgbClr val="8A0000"/>
              </a:buClr>
              <a:buFont typeface="Wingdings" charset="2"/>
              <a:buChar char="l"/>
            </a:pPr>
            <a:r>
              <a:rPr lang="zh-CN" b="1">
                <a:effectLst>
                  <a:outerShdw blurRad="38100" dist="38100" dir="2700000" algn="tl">
                    <a:srgbClr val="000000">
                      <a:alpha val="43137"/>
                    </a:srgbClr>
                  </a:outerShdw>
                </a:effectLst>
                <a:latin typeface="微软雅黑"/>
                <a:ea typeface="微软雅黑"/>
              </a:rPr>
              <a:t>多样化</a:t>
            </a:r>
            <a:r>
              <a:rPr lang="zh-CN" b="1">
                <a:solidFill>
                  <a:srgbClr val="000000"/>
                </a:solidFill>
                <a:latin typeface="微软雅黑"/>
                <a:ea typeface="微软雅黑"/>
              </a:rPr>
              <a:t>人才培养</a:t>
            </a:r>
            <a:endParaRPr lang="en-US" b="1">
              <a:solidFill>
                <a:srgbClr val="000000"/>
              </a:solidFill>
              <a:latin typeface="微软雅黑"/>
              <a:ea typeface="微软雅黑"/>
            </a:endParaRPr>
          </a:p>
          <a:p>
            <a:pPr marL="342900" indent="-342900">
              <a:buClr>
                <a:srgbClr val="8A0000"/>
              </a:buClr>
              <a:buFont typeface="Wingdings" charset="2"/>
              <a:buChar char="l"/>
            </a:pPr>
            <a:r>
              <a:rPr lang="zh-CN" b="1">
                <a:effectLst>
                  <a:outerShdw blurRad="38100" dist="38100" dir="2700000" algn="tl">
                    <a:srgbClr val="000000">
                      <a:alpha val="43137"/>
                    </a:srgbClr>
                  </a:outerShdw>
                </a:effectLst>
                <a:latin typeface="微软雅黑"/>
                <a:ea typeface="微软雅黑"/>
              </a:rPr>
              <a:t>专业</a:t>
            </a:r>
            <a:r>
              <a:rPr lang="zh-CN" b="1">
                <a:solidFill>
                  <a:srgbClr val="000000"/>
                </a:solidFill>
                <a:latin typeface="微软雅黑"/>
                <a:ea typeface="微软雅黑"/>
              </a:rPr>
              <a:t>人才培养</a:t>
            </a:r>
            <a:endParaRPr lang="en-US" b="1">
              <a:solidFill>
                <a:srgbClr val="000000"/>
              </a:solidFill>
              <a:latin typeface="微软雅黑"/>
              <a:ea typeface="微软雅黑"/>
            </a:endParaRPr>
          </a:p>
        </p:txBody>
      </p:sp>
      <p:sp>
        <p:nvSpPr>
          <p:cNvPr id="87" name="矩形 86"/>
          <p:cNvSpPr/>
          <p:nvPr/>
        </p:nvSpPr>
        <p:spPr>
          <a:xfrm>
            <a:off x="0" y="1247356"/>
            <a:ext cx="2890943" cy="45744"/>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88" name="矩形 87"/>
          <p:cNvSpPr/>
          <p:nvPr/>
        </p:nvSpPr>
        <p:spPr>
          <a:xfrm flipH="1" flipV="1">
            <a:off x="8824588" y="1247380"/>
            <a:ext cx="3367410" cy="45719"/>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51" name="图片 5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94" name="组合 93"/>
          <p:cNvGrpSpPr/>
          <p:nvPr/>
        </p:nvGrpSpPr>
        <p:grpSpPr>
          <a:xfrm>
            <a:off x="1" y="0"/>
            <a:ext cx="1388224" cy="1046128"/>
            <a:chOff x="0" y="0"/>
            <a:chExt cx="6897954" cy="4536440"/>
          </a:xfrm>
        </p:grpSpPr>
        <p:sp>
          <p:nvSpPr>
            <p:cNvPr id="95" name="直角三角形 9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96" name="直角三角形 9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97" name="直角三角形 9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12" name="矩形 11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6B9AF9EF-39C0-486C-9BCE-28D33A39AB0A}"/>
              </a:ext>
            </a:extLst>
          </p:cNvPr>
          <p:cNvGrpSpPr/>
          <p:nvPr/>
        </p:nvGrpSpPr>
        <p:grpSpPr>
          <a:xfrm>
            <a:off x="0" y="6705904"/>
            <a:ext cx="12192000" cy="150435"/>
            <a:chOff x="0" y="2714172"/>
            <a:chExt cx="3686629" cy="1429658"/>
          </a:xfrm>
        </p:grpSpPr>
        <p:sp>
          <p:nvSpPr>
            <p:cNvPr id="34" name="矩形 33">
              <a:extLst>
                <a:ext uri="{FF2B5EF4-FFF2-40B4-BE49-F238E27FC236}">
                  <a16:creationId xmlns:a16="http://schemas.microsoft.com/office/drawing/2014/main" id="{4A5DF445-E993-42AA-A6A3-E8942A5BD3EA}"/>
                </a:ext>
              </a:extLst>
            </p:cNvPr>
            <p:cNvSpPr/>
            <p:nvPr/>
          </p:nvSpPr>
          <p:spPr>
            <a:xfrm>
              <a:off x="0" y="2714172"/>
              <a:ext cx="3686629" cy="14296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5" name="矩形 34">
              <a:extLst>
                <a:ext uri="{FF2B5EF4-FFF2-40B4-BE49-F238E27FC236}">
                  <a16:creationId xmlns:a16="http://schemas.microsoft.com/office/drawing/2014/main" id="{C269B1FB-6388-4617-937B-E5A3EB4F103E}"/>
                </a:ext>
              </a:extLst>
            </p:cNvPr>
            <p:cNvSpPr/>
            <p:nvPr/>
          </p:nvSpPr>
          <p:spPr>
            <a:xfrm>
              <a:off x="0" y="3429001"/>
              <a:ext cx="3686629" cy="714829"/>
            </a:xfrm>
            <a:prstGeom prst="rect">
              <a:avLst/>
            </a:prstGeom>
            <a:solidFill>
              <a:srgbClr val="8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38" name="矩形 37">
            <a:extLst>
              <a:ext uri="{FF2B5EF4-FFF2-40B4-BE49-F238E27FC236}">
                <a16:creationId xmlns:a16="http://schemas.microsoft.com/office/drawing/2014/main" id="{9E723346-56F5-4175-A385-F697D9AEC016}"/>
              </a:ext>
            </a:extLst>
          </p:cNvPr>
          <p:cNvSpPr/>
          <p:nvPr/>
        </p:nvSpPr>
        <p:spPr>
          <a:xfrm>
            <a:off x="4229021" y="990208"/>
            <a:ext cx="3057247" cy="535531"/>
          </a:xfrm>
          <a:prstGeom prst="rect">
            <a:avLst/>
          </a:prstGeom>
        </p:spPr>
        <p:txBody>
          <a:bodyPr wrap="none">
            <a:spAutoFit/>
          </a:bodyPr>
          <a:lstStyle/>
          <a:p>
            <a:pPr marL="0" lvl="1" defTabSz="889000">
              <a:lnSpc>
                <a:spcPct val="90000"/>
              </a:lnSpc>
              <a:spcAft>
                <a:spcPct val="15000"/>
              </a:spcAft>
            </a:pPr>
            <a:r>
              <a:rPr lang="zh-CN" altLang="en-US" sz="3200" b="1" dirty="0">
                <a:solidFill>
                  <a:srgbClr val="8A0000"/>
                </a:solidFill>
                <a:latin typeface="微软雅黑" panose="020B0503020204020204" pitchFamily="34" charset="-122"/>
                <a:ea typeface="微软雅黑" panose="020B0503020204020204" pitchFamily="34" charset="-122"/>
              </a:rPr>
              <a:t>本科生人才培养</a:t>
            </a:r>
          </a:p>
        </p:txBody>
      </p:sp>
      <p:sp>
        <p:nvSpPr>
          <p:cNvPr id="39" name="矩形 38">
            <a:extLst>
              <a:ext uri="{FF2B5EF4-FFF2-40B4-BE49-F238E27FC236}">
                <a16:creationId xmlns:a16="http://schemas.microsoft.com/office/drawing/2014/main" id="{015EDB20-D4CD-4F2E-8193-4B49CB1D51F3}"/>
              </a:ext>
            </a:extLst>
          </p:cNvPr>
          <p:cNvSpPr/>
          <p:nvPr/>
        </p:nvSpPr>
        <p:spPr>
          <a:xfrm>
            <a:off x="694113" y="1392712"/>
            <a:ext cx="11404491" cy="1631216"/>
          </a:xfrm>
          <a:prstGeom prst="rect">
            <a:avLst/>
          </a:prstGeom>
          <a:noFill/>
          <a:scene3d>
            <a:camera prst="orthographicFront"/>
            <a:lightRig rig="threePt" dir="t"/>
          </a:scene3d>
          <a:sp3d extrusionH="6350"/>
        </p:spPr>
        <p:txBody>
          <a:bodyPr wrap="square" numCol="5">
            <a:spAutoFit/>
            <a:sp3d extrusionH="6350"/>
          </a:bodyPr>
          <a:lstStyle/>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英语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俄语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法语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德语 </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西班牙语</a:t>
            </a:r>
            <a:endParaRPr lang="en-US" altLang="zh-CN"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葡萄牙语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日语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阿拉伯语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蒙古语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朝鲜语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越南语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泰国语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缅甸语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印尼语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菲律宾语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印地语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梵巴语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乌尔都语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波斯语</a:t>
            </a: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希伯来语</a:t>
            </a:r>
            <a:endParaRPr lang="en-US" altLang="zh-CN"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pPr marL="285750" indent="-285750">
              <a:lnSpc>
                <a:spcPct val="125000"/>
              </a:lnSpc>
              <a:spcAft>
                <a:spcPts val="0"/>
              </a:spcAft>
              <a:buClr>
                <a:srgbClr val="890200"/>
              </a:buClr>
              <a:buSzPct val="75000"/>
              <a:buFont typeface="Wingdings" pitchFamily="2" charset="2"/>
              <a:buChar char="u"/>
              <a:defRPr/>
            </a:pPr>
            <a:r>
              <a:rPr lang="zh-CN" altLang="en-US" sz="1600" b="1" dirty="0">
                <a:ln w="1905"/>
                <a:solidFill>
                  <a:schemeClr val="tx2">
                    <a:lumMod val="50000"/>
                  </a:schemeClr>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意大利语</a:t>
            </a:r>
          </a:p>
        </p:txBody>
      </p:sp>
      <p:sp>
        <p:nvSpPr>
          <p:cNvPr id="50" name="矩形 49">
            <a:extLst>
              <a:ext uri="{FF2B5EF4-FFF2-40B4-BE49-F238E27FC236}">
                <a16:creationId xmlns:a16="http://schemas.microsoft.com/office/drawing/2014/main" id="{4CB8ACD9-7005-46B6-9A62-E631EBBAF65F}"/>
              </a:ext>
            </a:extLst>
          </p:cNvPr>
          <p:cNvSpPr/>
          <p:nvPr/>
        </p:nvSpPr>
        <p:spPr>
          <a:xfrm>
            <a:off x="481429" y="3406792"/>
            <a:ext cx="10682564" cy="1026178"/>
          </a:xfrm>
          <a:prstGeom prst="rect">
            <a:avLst/>
          </a:prstGeom>
        </p:spPr>
        <p:txBody>
          <a:bodyPr wrap="square">
            <a:spAutoFit/>
          </a:bodyPr>
          <a:lstStyle/>
          <a:p>
            <a:pPr marL="342900" indent="-342900">
              <a:lnSpc>
                <a:spcPct val="130000"/>
              </a:lnSpc>
              <a:spcAft>
                <a:spcPts val="600"/>
              </a:spcAft>
              <a:buFont typeface="Wingdings" panose="05000000000000000000" pitchFamily="2" charset="2"/>
              <a:buChar char="l"/>
            </a:pPr>
            <a:r>
              <a:rPr lang="zh-CN" altLang="en-US"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rPr>
              <a:t>加强学科交叉和</a:t>
            </a:r>
            <a:r>
              <a:rPr lang="zh-CN" altLang="en-US" sz="1600" b="1" dirty="0">
                <a:ln w="1905"/>
                <a:solidFill>
                  <a:schemeClr val="tx2">
                    <a:lumMod val="50000"/>
                  </a:schemeClr>
                </a:solidFill>
                <a:effectLst>
                  <a:innerShdw blurRad="69850" dist="43180" dir="5400000">
                    <a:srgbClr val="000000">
                      <a:alpha val="65000"/>
                    </a:srgbClr>
                  </a:innerShdw>
                </a:effectLst>
                <a:latin typeface="微软雅黑"/>
                <a:ea typeface="微软雅黑"/>
                <a:cs typeface="微软雅黑"/>
              </a:rPr>
              <a:t>融合，</a:t>
            </a:r>
            <a:r>
              <a:rPr lang="zh-CN" altLang="zh-CN" sz="1600" b="1" dirty="0">
                <a:latin typeface="微软雅黑"/>
                <a:ea typeface="微软雅黑"/>
                <a:cs typeface="微软雅黑"/>
              </a:rPr>
              <a:t>不断拓展“外外专业”</a:t>
            </a:r>
            <a:r>
              <a:rPr lang="zh-CN" altLang="en-US" sz="1600" b="1" dirty="0">
                <a:latin typeface="微软雅黑"/>
                <a:ea typeface="微软雅黑"/>
                <a:cs typeface="微软雅黑"/>
              </a:rPr>
              <a:t>覆盖学科</a:t>
            </a:r>
            <a:r>
              <a:rPr lang="zh-CN" altLang="zh-CN" sz="1600" b="1" dirty="0">
                <a:latin typeface="微软雅黑"/>
                <a:ea typeface="微软雅黑"/>
                <a:cs typeface="微软雅黑"/>
              </a:rPr>
              <a:t> </a:t>
            </a:r>
            <a:endParaRPr lang="en-US" altLang="zh-CN" sz="1600" b="1" dirty="0">
              <a:ln w="1905"/>
              <a:solidFill>
                <a:schemeClr val="tx2">
                  <a:lumMod val="50000"/>
                </a:schemeClr>
              </a:solidFill>
              <a:effectLst>
                <a:innerShdw blurRad="69850" dist="43180" dir="5400000">
                  <a:srgbClr val="000000">
                    <a:alpha val="65000"/>
                  </a:srgbClr>
                </a:innerShdw>
              </a:effectLst>
              <a:latin typeface="微软雅黑"/>
              <a:ea typeface="微软雅黑"/>
              <a:cs typeface="微软雅黑"/>
            </a:endParaRPr>
          </a:p>
          <a:p>
            <a:pPr marL="800100" lvl="1" indent="-342900">
              <a:lnSpc>
                <a:spcPct val="130000"/>
              </a:lnSpc>
              <a:spcAft>
                <a:spcPts val="600"/>
              </a:spcAft>
              <a:buFont typeface="Wingdings" panose="05000000000000000000" pitchFamily="2" charset="2"/>
              <a:buChar char="l"/>
            </a:pPr>
            <a:r>
              <a:rPr lang="zh-CN" altLang="en-US" sz="1200" b="1" dirty="0">
                <a:solidFill>
                  <a:srgbClr val="8A0000"/>
                </a:solidFill>
                <a:latin typeface="17" charset="0"/>
                <a:ea typeface="微软雅黑" panose="020B0503020204020204" pitchFamily="34" charset="-122"/>
              </a:rPr>
              <a:t>新开设外国语言与外国历史（考古学方向）专业</a:t>
            </a:r>
            <a:endParaRPr lang="en-US" altLang="zh-CN" sz="1200" b="1" dirty="0">
              <a:solidFill>
                <a:srgbClr val="8A0000"/>
              </a:solidFill>
              <a:latin typeface="17" charset="0"/>
              <a:ea typeface="微软雅黑" panose="020B0503020204020204" pitchFamily="34" charset="-122"/>
            </a:endParaRPr>
          </a:p>
          <a:p>
            <a:pPr marL="800100" lvl="1" indent="-342900">
              <a:lnSpc>
                <a:spcPct val="130000"/>
              </a:lnSpc>
              <a:spcAft>
                <a:spcPts val="600"/>
              </a:spcAft>
              <a:buFont typeface="Wingdings" panose="05000000000000000000" pitchFamily="2" charset="2"/>
              <a:buChar char="l"/>
            </a:pPr>
            <a:r>
              <a:rPr lang="zh-CN" altLang="en-US" sz="1200" b="1" dirty="0">
                <a:solidFill>
                  <a:srgbClr val="8A0000"/>
                </a:solidFill>
                <a:latin typeface="17" charset="0"/>
                <a:ea typeface="微软雅黑" panose="020B0503020204020204" pitchFamily="34" charset="-122"/>
              </a:rPr>
              <a:t>以语种为导向的专业人才培养向以区域为导向的专业人才培养模式转变</a:t>
            </a:r>
            <a:endParaRPr lang="en-US" altLang="zh-CN" sz="1200" b="1" dirty="0">
              <a:solidFill>
                <a:srgbClr val="8A0000"/>
              </a:solidFill>
              <a:latin typeface="17" charset="0"/>
              <a:ea typeface="微软雅黑" panose="020B0503020204020204" pitchFamily="34" charset="-122"/>
            </a:endParaRPr>
          </a:p>
        </p:txBody>
      </p:sp>
      <p:sp>
        <p:nvSpPr>
          <p:cNvPr id="53" name="矩形 52">
            <a:extLst>
              <a:ext uri="{FF2B5EF4-FFF2-40B4-BE49-F238E27FC236}">
                <a16:creationId xmlns:a16="http://schemas.microsoft.com/office/drawing/2014/main" id="{115C9B64-0A15-416C-A3C4-F52464E5E1BD}"/>
              </a:ext>
            </a:extLst>
          </p:cNvPr>
          <p:cNvSpPr/>
          <p:nvPr/>
        </p:nvSpPr>
        <p:spPr>
          <a:xfrm>
            <a:off x="928363" y="4598276"/>
            <a:ext cx="6035749" cy="625108"/>
          </a:xfrm>
          <a:prstGeom prst="rect">
            <a:avLst/>
          </a:prstGeom>
        </p:spPr>
        <p:txBody>
          <a:bodyPr wrap="square">
            <a:spAutoFit/>
            <a:scene3d>
              <a:camera prst="orthographicFront"/>
              <a:lightRig rig="threePt" dir="t"/>
            </a:scene3d>
            <a:sp3d extrusionH="12700"/>
          </a:bodyPr>
          <a:lstStyle/>
          <a:p>
            <a:pPr marL="342900" indent="-342900">
              <a:lnSpc>
                <a:spcPct val="130000"/>
              </a:lnSpc>
              <a:spcBef>
                <a:spcPts val="600"/>
              </a:spcBef>
              <a:buFont typeface="Wingdings" panose="05000000000000000000" pitchFamily="2" charset="2"/>
              <a:buChar char="l"/>
            </a:pPr>
            <a:r>
              <a:rPr lang="en-US" altLang="zh-CN" sz="1200" b="1" dirty="0">
                <a:solidFill>
                  <a:srgbClr val="890200"/>
                </a:solidFill>
                <a:latin typeface="Impact" panose="020B0806030902050204" pitchFamily="34" charset="0"/>
                <a:ea typeface="微软雅黑" pitchFamily="34" charset="-122"/>
              </a:rPr>
              <a:t>4</a:t>
            </a:r>
            <a:r>
              <a:rPr lang="zh-CN" altLang="en-US" sz="1200" b="1" dirty="0">
                <a:solidFill>
                  <a:srgbClr val="890200"/>
                </a:solidFill>
                <a:latin typeface="Impact" panose="020B0806030902050204" pitchFamily="34" charset="0"/>
                <a:ea typeface="微软雅黑" pitchFamily="34" charset="-122"/>
              </a:rPr>
              <a:t>个高等学校特色专业（</a:t>
            </a:r>
            <a:r>
              <a:rPr lang="en-US" altLang="zh-CN" sz="1200" b="1" dirty="0">
                <a:solidFill>
                  <a:srgbClr val="890200"/>
                </a:solidFill>
                <a:latin typeface="Impact" panose="020B0806030902050204" pitchFamily="34" charset="0"/>
                <a:ea typeface="微软雅黑" pitchFamily="34" charset="-122"/>
              </a:rPr>
              <a:t>2008</a:t>
            </a:r>
            <a:r>
              <a:rPr lang="zh-CN" altLang="en-US" sz="1200" b="1" dirty="0">
                <a:solidFill>
                  <a:srgbClr val="890200"/>
                </a:solidFill>
                <a:latin typeface="Impact" panose="020B0806030902050204" pitchFamily="34" charset="0"/>
                <a:ea typeface="微软雅黑" pitchFamily="34" charset="-122"/>
              </a:rPr>
              <a:t>年）：</a:t>
            </a:r>
            <a:endParaRPr lang="en-US" altLang="zh-CN" sz="1200" b="1" dirty="0">
              <a:solidFill>
                <a:srgbClr val="890200"/>
              </a:solidFill>
              <a:latin typeface="Impact" panose="020B0806030902050204" pitchFamily="34" charset="0"/>
              <a:ea typeface="微软雅黑" pitchFamily="34" charset="-122"/>
            </a:endParaRPr>
          </a:p>
          <a:p>
            <a:pPr>
              <a:lnSpc>
                <a:spcPct val="130000"/>
              </a:lnSpc>
              <a:spcBef>
                <a:spcPts val="600"/>
              </a:spcBef>
            </a:pPr>
            <a:r>
              <a:rPr lang="en-US" altLang="zh-CN" sz="1200" b="1" dirty="0">
                <a:solidFill>
                  <a:srgbClr val="890200"/>
                </a:solidFill>
                <a:latin typeface="Impact" panose="020B0806030902050204" pitchFamily="34" charset="0"/>
                <a:ea typeface="微软雅黑" pitchFamily="34" charset="-122"/>
              </a:rPr>
              <a:t>       </a:t>
            </a:r>
            <a:r>
              <a:rPr lang="zh-CN" altLang="en-US" sz="1200" b="1" dirty="0">
                <a:solidFill>
                  <a:srgbClr val="890200"/>
                </a:solidFill>
                <a:latin typeface="Impact" panose="020B0806030902050204" pitchFamily="34" charset="0"/>
                <a:ea typeface="微软雅黑" pitchFamily="34" charset="-122"/>
              </a:rPr>
              <a:t>西班牙语、阿拉伯语、</a:t>
            </a:r>
            <a:r>
              <a:rPr lang="zh-CN" altLang="zh-CN" sz="1200" b="1" dirty="0">
                <a:solidFill>
                  <a:srgbClr val="890200"/>
                </a:solidFill>
                <a:latin typeface="Impact" panose="020B0806030902050204" pitchFamily="34" charset="0"/>
                <a:ea typeface="微软雅黑" pitchFamily="34" charset="-122"/>
              </a:rPr>
              <a:t>非通用语种群</a:t>
            </a:r>
            <a:r>
              <a:rPr lang="zh-CN" altLang="en-US" sz="1200" b="1" dirty="0">
                <a:solidFill>
                  <a:srgbClr val="890200"/>
                </a:solidFill>
                <a:latin typeface="Impact" panose="020B0806030902050204" pitchFamily="34" charset="0"/>
                <a:ea typeface="微软雅黑" pitchFamily="34" charset="-122"/>
              </a:rPr>
              <a:t>、</a:t>
            </a:r>
            <a:r>
              <a:rPr lang="zh-CN" altLang="zh-CN" sz="1200" b="1" dirty="0">
                <a:solidFill>
                  <a:srgbClr val="890200"/>
                </a:solidFill>
                <a:latin typeface="Impact" panose="020B0806030902050204" pitchFamily="34" charset="0"/>
                <a:ea typeface="微软雅黑" pitchFamily="34" charset="-122"/>
              </a:rPr>
              <a:t>非通用语种群</a:t>
            </a:r>
            <a:endParaRPr lang="en-US" altLang="zh-CN" sz="1200" b="1" dirty="0">
              <a:solidFill>
                <a:srgbClr val="890200"/>
              </a:solidFill>
              <a:latin typeface="Impact" panose="020B0806030902050204" pitchFamily="34" charset="0"/>
              <a:ea typeface="微软雅黑" pitchFamily="34" charset="-122"/>
            </a:endParaRPr>
          </a:p>
        </p:txBody>
      </p:sp>
      <p:sp>
        <p:nvSpPr>
          <p:cNvPr id="54" name="矩形 53">
            <a:extLst>
              <a:ext uri="{FF2B5EF4-FFF2-40B4-BE49-F238E27FC236}">
                <a16:creationId xmlns:a16="http://schemas.microsoft.com/office/drawing/2014/main" id="{29FB54CA-0F55-46BF-A804-1FDCCD5BA771}"/>
              </a:ext>
            </a:extLst>
          </p:cNvPr>
          <p:cNvSpPr/>
          <p:nvPr/>
        </p:nvSpPr>
        <p:spPr>
          <a:xfrm>
            <a:off x="694113" y="2897069"/>
            <a:ext cx="4460389" cy="400110"/>
          </a:xfrm>
          <a:prstGeom prst="rect">
            <a:avLst/>
          </a:prstGeom>
        </p:spPr>
        <p:txBody>
          <a:bodyPr wrap="square">
            <a:spAutoFit/>
          </a:bodyPr>
          <a:lstStyle/>
          <a:p>
            <a:pPr marL="285750" indent="-285750">
              <a:lnSpc>
                <a:spcPct val="125000"/>
              </a:lnSpc>
              <a:buClr>
                <a:srgbClr val="890200"/>
              </a:buClr>
              <a:buSzPct val="75000"/>
              <a:buFont typeface="Wingdings" pitchFamily="2" charset="2"/>
              <a:buChar char="u"/>
              <a:defRPr/>
            </a:pPr>
            <a:r>
              <a:rPr lang="zh-CN" altLang="en-US" sz="1600" b="1" dirty="0">
                <a:ln w="1905"/>
                <a:solidFill>
                  <a:srgbClr val="8A0000"/>
                </a:solidFill>
                <a:effectLst>
                  <a:innerShdw blurRad="69850" dist="43180" dir="5400000">
                    <a:srgbClr val="000000">
                      <a:alpha val="65000"/>
                    </a:srgbClr>
                  </a:innerShdw>
                </a:effectLst>
                <a:latin typeface="Arial Unicode MS" pitchFamily="34" charset="-122"/>
                <a:ea typeface="微软雅黑" pitchFamily="34" charset="-122"/>
              </a:rPr>
              <a:t>外国语言与外国历史（</a:t>
            </a:r>
            <a:r>
              <a:rPr lang="en-US" altLang="zh-CN" sz="1600" b="1" dirty="0">
                <a:ln w="1905"/>
                <a:solidFill>
                  <a:srgbClr val="8A0000"/>
                </a:solidFill>
                <a:effectLst>
                  <a:innerShdw blurRad="69850" dist="43180" dir="5400000">
                    <a:srgbClr val="000000">
                      <a:alpha val="65000"/>
                    </a:srgbClr>
                  </a:innerShdw>
                </a:effectLst>
                <a:latin typeface="Arial Unicode MS" pitchFamily="34" charset="-122"/>
                <a:ea typeface="微软雅黑" pitchFamily="34" charset="-122"/>
              </a:rPr>
              <a:t>2011</a:t>
            </a:r>
            <a:r>
              <a:rPr lang="zh-CN" altLang="en-US" sz="1600" b="1" dirty="0">
                <a:ln w="1905"/>
                <a:solidFill>
                  <a:srgbClr val="8A0000"/>
                </a:solidFill>
                <a:effectLst>
                  <a:innerShdw blurRad="69850" dist="43180" dir="5400000">
                    <a:srgbClr val="000000">
                      <a:alpha val="65000"/>
                    </a:srgbClr>
                  </a:innerShdw>
                </a:effectLst>
                <a:latin typeface="Arial Unicode MS" pitchFamily="34" charset="-122"/>
                <a:ea typeface="微软雅黑" pitchFamily="34" charset="-122"/>
              </a:rPr>
              <a:t>年参与设立）</a:t>
            </a:r>
          </a:p>
        </p:txBody>
      </p:sp>
      <p:cxnSp>
        <p:nvCxnSpPr>
          <p:cNvPr id="56" name="直接连接符 55">
            <a:extLst>
              <a:ext uri="{FF2B5EF4-FFF2-40B4-BE49-F238E27FC236}">
                <a16:creationId xmlns:a16="http://schemas.microsoft.com/office/drawing/2014/main" id="{6AFD9DC5-4423-417A-9FC5-98E79295BBB6}"/>
              </a:ext>
            </a:extLst>
          </p:cNvPr>
          <p:cNvCxnSpPr/>
          <p:nvPr/>
        </p:nvCxnSpPr>
        <p:spPr>
          <a:xfrm flipV="1">
            <a:off x="481429" y="3312048"/>
            <a:ext cx="10774004" cy="33033"/>
          </a:xfrm>
          <a:prstGeom prst="line">
            <a:avLst/>
          </a:prstGeom>
          <a:ln w="28575">
            <a:prstDash val="dash"/>
          </a:ln>
        </p:spPr>
        <p:style>
          <a:lnRef idx="3">
            <a:schemeClr val="accent3"/>
          </a:lnRef>
          <a:fillRef idx="0">
            <a:schemeClr val="accent3"/>
          </a:fillRef>
          <a:effectRef idx="2">
            <a:schemeClr val="accent3"/>
          </a:effectRef>
          <a:fontRef idx="minor">
            <a:schemeClr val="tx1"/>
          </a:fontRef>
        </p:style>
      </p:cxnSp>
      <p:cxnSp>
        <p:nvCxnSpPr>
          <p:cNvPr id="57" name="直接连接符 56">
            <a:extLst>
              <a:ext uri="{FF2B5EF4-FFF2-40B4-BE49-F238E27FC236}">
                <a16:creationId xmlns:a16="http://schemas.microsoft.com/office/drawing/2014/main" id="{50BEE340-BA98-4ABE-A1A3-0556B01B9EE2}"/>
              </a:ext>
            </a:extLst>
          </p:cNvPr>
          <p:cNvCxnSpPr/>
          <p:nvPr/>
        </p:nvCxnSpPr>
        <p:spPr>
          <a:xfrm flipV="1">
            <a:off x="481427" y="4498688"/>
            <a:ext cx="6609979" cy="28908"/>
          </a:xfrm>
          <a:prstGeom prst="line">
            <a:avLst/>
          </a:prstGeom>
          <a:ln w="28575">
            <a:prstDash val="dash"/>
          </a:ln>
        </p:spPr>
        <p:style>
          <a:lnRef idx="3">
            <a:schemeClr val="accent3"/>
          </a:lnRef>
          <a:fillRef idx="0">
            <a:schemeClr val="accent3"/>
          </a:fillRef>
          <a:effectRef idx="2">
            <a:schemeClr val="accent3"/>
          </a:effectRef>
          <a:fontRef idx="minor">
            <a:schemeClr val="tx1"/>
          </a:fontRef>
        </p:style>
      </p:cxnSp>
      <p:sp>
        <p:nvSpPr>
          <p:cNvPr id="58" name="矩形 57">
            <a:extLst>
              <a:ext uri="{FF2B5EF4-FFF2-40B4-BE49-F238E27FC236}">
                <a16:creationId xmlns:a16="http://schemas.microsoft.com/office/drawing/2014/main" id="{2E5B2916-3C9C-4D56-AD96-73A6311FF76B}"/>
              </a:ext>
            </a:extLst>
          </p:cNvPr>
          <p:cNvSpPr/>
          <p:nvPr/>
        </p:nvSpPr>
        <p:spPr>
          <a:xfrm>
            <a:off x="7091408" y="3403209"/>
            <a:ext cx="4624878" cy="1102481"/>
          </a:xfrm>
          <a:prstGeom prst="rect">
            <a:avLst/>
          </a:prstGeom>
        </p:spPr>
        <p:txBody>
          <a:bodyPr wrap="square">
            <a:spAutoFit/>
          </a:bodyPr>
          <a:lstStyle/>
          <a:p>
            <a:pPr marL="342900" indent="-342900">
              <a:lnSpc>
                <a:spcPct val="130000"/>
              </a:lnSpc>
              <a:spcAft>
                <a:spcPts val="600"/>
              </a:spcAft>
              <a:buFont typeface="Wingdings" panose="05000000000000000000" pitchFamily="2" charset="2"/>
              <a:buChar char="l"/>
            </a:pPr>
            <a:r>
              <a:rPr lang="zh-CN" altLang="en-US"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rPr>
              <a:t>每学年开设本科生专业课程</a:t>
            </a:r>
            <a:r>
              <a:rPr lang="en-US" altLang="zh-CN"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rPr>
              <a:t>500</a:t>
            </a:r>
            <a:r>
              <a:rPr lang="zh-CN" altLang="en-US"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rPr>
              <a:t>多门，全校最多</a:t>
            </a:r>
            <a:endParaRPr lang="en-US" altLang="zh-CN"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endParaRPr>
          </a:p>
          <a:p>
            <a:pPr marL="800100" lvl="1" indent="-342900">
              <a:lnSpc>
                <a:spcPct val="130000"/>
              </a:lnSpc>
              <a:spcAft>
                <a:spcPts val="600"/>
              </a:spcAft>
              <a:buFont typeface="Wingdings" panose="05000000000000000000" pitchFamily="2" charset="2"/>
              <a:buChar char="l"/>
            </a:pPr>
            <a:r>
              <a:rPr lang="zh-CN" altLang="en-US" sz="1400" b="1" dirty="0">
                <a:solidFill>
                  <a:srgbClr val="8A0000"/>
                </a:solidFill>
                <a:latin typeface="17" charset="0"/>
                <a:ea typeface="微软雅黑" panose="020B0503020204020204" pitchFamily="34" charset="-122"/>
              </a:rPr>
              <a:t>评估平均分数</a:t>
            </a:r>
            <a:r>
              <a:rPr lang="en-US" altLang="zh-CN" sz="1400" b="1" dirty="0">
                <a:solidFill>
                  <a:srgbClr val="8A0000"/>
                </a:solidFill>
                <a:latin typeface="17" charset="0"/>
                <a:ea typeface="微软雅黑" panose="020B0503020204020204" pitchFamily="34" charset="-122"/>
              </a:rPr>
              <a:t>91.2</a:t>
            </a:r>
            <a:r>
              <a:rPr lang="zh-CN" altLang="en-US" sz="1400" b="1" dirty="0">
                <a:solidFill>
                  <a:srgbClr val="8A0000"/>
                </a:solidFill>
                <a:latin typeface="17" charset="0"/>
                <a:ea typeface="微软雅黑" panose="020B0503020204020204" pitchFamily="34" charset="-122"/>
              </a:rPr>
              <a:t>（</a:t>
            </a:r>
            <a:r>
              <a:rPr lang="en-US" altLang="zh-CN" sz="1400" b="1" dirty="0">
                <a:solidFill>
                  <a:srgbClr val="8A0000"/>
                </a:solidFill>
                <a:latin typeface="17" charset="0"/>
                <a:ea typeface="微软雅黑" panose="020B0503020204020204" pitchFamily="34" charset="-122"/>
              </a:rPr>
              <a:t>2021-2022</a:t>
            </a:r>
            <a:r>
              <a:rPr lang="zh-CN" altLang="en-US" sz="1400" b="1" dirty="0">
                <a:solidFill>
                  <a:srgbClr val="8A0000"/>
                </a:solidFill>
                <a:latin typeface="17" charset="0"/>
                <a:ea typeface="微软雅黑" panose="020B0503020204020204" pitchFamily="34" charset="-122"/>
              </a:rPr>
              <a:t>学年）</a:t>
            </a:r>
            <a:endParaRPr lang="en-US" altLang="zh-CN" sz="1400" b="1" dirty="0">
              <a:solidFill>
                <a:srgbClr val="8A0000"/>
              </a:solidFill>
              <a:latin typeface="17" charset="0"/>
              <a:ea typeface="微软雅黑" panose="020B0503020204020204" pitchFamily="34" charset="-122"/>
            </a:endParaRPr>
          </a:p>
        </p:txBody>
      </p:sp>
      <p:sp>
        <p:nvSpPr>
          <p:cNvPr id="59" name="矩形 58">
            <a:extLst>
              <a:ext uri="{FF2B5EF4-FFF2-40B4-BE49-F238E27FC236}">
                <a16:creationId xmlns:a16="http://schemas.microsoft.com/office/drawing/2014/main" id="{D101C3E2-52BA-4066-99F7-0E5CFECF4924}"/>
              </a:ext>
            </a:extLst>
          </p:cNvPr>
          <p:cNvSpPr/>
          <p:nvPr/>
        </p:nvSpPr>
        <p:spPr>
          <a:xfrm>
            <a:off x="2414981" y="5138387"/>
            <a:ext cx="1645565" cy="730265"/>
          </a:xfrm>
          <a:prstGeom prst="rect">
            <a:avLst/>
          </a:prstGeom>
        </p:spPr>
        <p:txBody>
          <a:bodyPr wrap="square">
            <a:spAutoFit/>
          </a:bodyPr>
          <a:lstStyle/>
          <a:p>
            <a:pPr marL="0" lvl="1" algn="ctr">
              <a:lnSpc>
                <a:spcPct val="130000"/>
              </a:lnSpc>
              <a:spcBef>
                <a:spcPts val="600"/>
              </a:spcBef>
            </a:pPr>
            <a:r>
              <a:rPr lang="zh-CN" altLang="zh-CN" sz="1100" b="1" dirty="0">
                <a:solidFill>
                  <a:schemeClr val="bg2">
                    <a:lumMod val="25000"/>
                  </a:schemeClr>
                </a:solidFill>
                <a:latin typeface="Impact" panose="020B0806030902050204" pitchFamily="34" charset="0"/>
                <a:ea typeface="微软雅黑" pitchFamily="34" charset="-122"/>
              </a:rPr>
              <a:t>印地语、乌尔都语孟加拉语、梵文</a:t>
            </a:r>
            <a:endParaRPr lang="en-US" altLang="zh-CN" sz="1100" b="1" dirty="0">
              <a:solidFill>
                <a:schemeClr val="bg2">
                  <a:lumMod val="25000"/>
                </a:schemeClr>
              </a:solidFill>
              <a:latin typeface="Impact" panose="020B0806030902050204" pitchFamily="34" charset="0"/>
              <a:ea typeface="微软雅黑" pitchFamily="34" charset="-122"/>
            </a:endParaRPr>
          </a:p>
          <a:p>
            <a:pPr marL="0" lvl="1" algn="ctr">
              <a:lnSpc>
                <a:spcPct val="130000"/>
              </a:lnSpc>
            </a:pPr>
            <a:r>
              <a:rPr lang="zh-CN" altLang="zh-CN" sz="1100" b="1" dirty="0">
                <a:solidFill>
                  <a:schemeClr val="bg2">
                    <a:lumMod val="25000"/>
                  </a:schemeClr>
                </a:solidFill>
                <a:latin typeface="Impact" panose="020B0806030902050204" pitchFamily="34" charset="0"/>
                <a:ea typeface="微软雅黑" pitchFamily="34" charset="-122"/>
              </a:rPr>
              <a:t>巴利文</a:t>
            </a:r>
            <a:endParaRPr lang="en-US" altLang="zh-CN" sz="1100" b="1" dirty="0">
              <a:solidFill>
                <a:schemeClr val="bg2">
                  <a:lumMod val="25000"/>
                </a:schemeClr>
              </a:solidFill>
              <a:latin typeface="Impact" panose="020B0806030902050204" pitchFamily="34" charset="0"/>
              <a:ea typeface="微软雅黑" pitchFamily="34" charset="-122"/>
            </a:endParaRPr>
          </a:p>
        </p:txBody>
      </p:sp>
      <p:sp>
        <p:nvSpPr>
          <p:cNvPr id="60" name="矩形 59">
            <a:extLst>
              <a:ext uri="{FF2B5EF4-FFF2-40B4-BE49-F238E27FC236}">
                <a16:creationId xmlns:a16="http://schemas.microsoft.com/office/drawing/2014/main" id="{4DB81283-8BFD-45F0-B3A2-C4B1FCD0BEAD}"/>
              </a:ext>
            </a:extLst>
          </p:cNvPr>
          <p:cNvSpPr/>
          <p:nvPr/>
        </p:nvSpPr>
        <p:spPr>
          <a:xfrm>
            <a:off x="3941102" y="5151310"/>
            <a:ext cx="1881609" cy="600164"/>
          </a:xfrm>
          <a:prstGeom prst="rect">
            <a:avLst/>
          </a:prstGeom>
        </p:spPr>
        <p:txBody>
          <a:bodyPr wrap="square">
            <a:spAutoFit/>
          </a:bodyPr>
          <a:lstStyle/>
          <a:p>
            <a:pPr marL="0" lvl="1" algn="ctr"/>
            <a:r>
              <a:rPr lang="zh-CN" altLang="zh-CN" sz="1100" b="1" dirty="0">
                <a:solidFill>
                  <a:schemeClr val="bg2">
                    <a:lumMod val="25000"/>
                  </a:schemeClr>
                </a:solidFill>
                <a:latin typeface="Impact" panose="020B0806030902050204" pitchFamily="34" charset="0"/>
                <a:ea typeface="微软雅黑" pitchFamily="34" charset="-122"/>
              </a:rPr>
              <a:t>蒙古语、菲律宾语泰国语、波斯语、</a:t>
            </a:r>
            <a:r>
              <a:rPr lang="zh-CN" altLang="en-US" sz="1100" b="1" dirty="0">
                <a:solidFill>
                  <a:schemeClr val="bg2">
                    <a:lumMod val="25000"/>
                  </a:schemeClr>
                </a:solidFill>
                <a:latin typeface="Impact" panose="020B0806030902050204" pitchFamily="34" charset="0"/>
                <a:ea typeface="微软雅黑" pitchFamily="34" charset="-122"/>
              </a:rPr>
              <a:t>希</a:t>
            </a:r>
            <a:r>
              <a:rPr lang="zh-CN" altLang="zh-CN" sz="1100" b="1" dirty="0">
                <a:solidFill>
                  <a:schemeClr val="bg2">
                    <a:lumMod val="25000"/>
                  </a:schemeClr>
                </a:solidFill>
                <a:latin typeface="Impact" panose="020B0806030902050204" pitchFamily="34" charset="0"/>
                <a:ea typeface="微软雅黑" pitchFamily="34" charset="-122"/>
              </a:rPr>
              <a:t>伯</a:t>
            </a:r>
            <a:r>
              <a:rPr lang="zh-CN" altLang="en-US" sz="1100" b="1" dirty="0">
                <a:solidFill>
                  <a:schemeClr val="bg2">
                    <a:lumMod val="25000"/>
                  </a:schemeClr>
                </a:solidFill>
                <a:latin typeface="Impact" panose="020B0806030902050204" pitchFamily="34" charset="0"/>
                <a:ea typeface="微软雅黑" pitchFamily="34" charset="-122"/>
              </a:rPr>
              <a:t>来</a:t>
            </a:r>
            <a:r>
              <a:rPr lang="zh-CN" altLang="zh-CN" sz="1100" b="1" dirty="0">
                <a:solidFill>
                  <a:schemeClr val="bg2">
                    <a:lumMod val="25000"/>
                  </a:schemeClr>
                </a:solidFill>
                <a:latin typeface="Impact" panose="020B0806030902050204" pitchFamily="34" charset="0"/>
                <a:ea typeface="微软雅黑" pitchFamily="34" charset="-122"/>
              </a:rPr>
              <a:t>语等</a:t>
            </a:r>
            <a:r>
              <a:rPr lang="en-US" altLang="zh-CN" sz="1100" b="1" dirty="0">
                <a:solidFill>
                  <a:schemeClr val="bg2">
                    <a:lumMod val="25000"/>
                  </a:schemeClr>
                </a:solidFill>
                <a:latin typeface="Impact" panose="020B0806030902050204" pitchFamily="34" charset="0"/>
                <a:ea typeface="微软雅黑" pitchFamily="34" charset="-122"/>
              </a:rPr>
              <a:t> </a:t>
            </a:r>
          </a:p>
          <a:p>
            <a:pPr marL="0" lvl="1" algn="ctr"/>
            <a:r>
              <a:rPr lang="en-US" altLang="zh-CN" sz="1100" b="1" dirty="0">
                <a:solidFill>
                  <a:schemeClr val="bg2">
                    <a:lumMod val="25000"/>
                  </a:schemeClr>
                </a:solidFill>
                <a:latin typeface="Impact" panose="020B0806030902050204" pitchFamily="34" charset="0"/>
                <a:ea typeface="微软雅黑" pitchFamily="34" charset="-122"/>
              </a:rPr>
              <a:t>12</a:t>
            </a:r>
            <a:r>
              <a:rPr lang="zh-CN" altLang="zh-CN" sz="1100" b="1" dirty="0">
                <a:solidFill>
                  <a:schemeClr val="bg2">
                    <a:lumMod val="25000"/>
                  </a:schemeClr>
                </a:solidFill>
                <a:latin typeface="Impact" panose="020B0806030902050204" pitchFamily="34" charset="0"/>
                <a:ea typeface="微软雅黑" pitchFamily="34" charset="-122"/>
              </a:rPr>
              <a:t>个语种</a:t>
            </a:r>
            <a:endParaRPr lang="en-US" altLang="zh-CN" sz="1100" b="1" dirty="0">
              <a:solidFill>
                <a:schemeClr val="bg2">
                  <a:lumMod val="25000"/>
                </a:schemeClr>
              </a:solidFill>
              <a:latin typeface="Impact" panose="020B0806030902050204" pitchFamily="34" charset="0"/>
              <a:ea typeface="微软雅黑" pitchFamily="34" charset="-122"/>
            </a:endParaRPr>
          </a:p>
        </p:txBody>
      </p:sp>
      <p:cxnSp>
        <p:nvCxnSpPr>
          <p:cNvPr id="68" name="直接连接符 67">
            <a:extLst>
              <a:ext uri="{FF2B5EF4-FFF2-40B4-BE49-F238E27FC236}">
                <a16:creationId xmlns:a16="http://schemas.microsoft.com/office/drawing/2014/main" id="{2EADAFD1-DE4C-4AD3-B3A5-04266B833535}"/>
              </a:ext>
            </a:extLst>
          </p:cNvPr>
          <p:cNvCxnSpPr/>
          <p:nvPr/>
        </p:nvCxnSpPr>
        <p:spPr>
          <a:xfrm>
            <a:off x="7091408" y="3523836"/>
            <a:ext cx="0" cy="2611095"/>
          </a:xfrm>
          <a:prstGeom prst="line">
            <a:avLst/>
          </a:prstGeom>
          <a:ln w="28575">
            <a:prstDash val="dash"/>
          </a:ln>
        </p:spPr>
        <p:style>
          <a:lnRef idx="3">
            <a:schemeClr val="accent3"/>
          </a:lnRef>
          <a:fillRef idx="0">
            <a:schemeClr val="accent3"/>
          </a:fillRef>
          <a:effectRef idx="2">
            <a:schemeClr val="accent3"/>
          </a:effectRef>
          <a:fontRef idx="minor">
            <a:schemeClr val="tx1"/>
          </a:fontRef>
        </p:style>
      </p:cxnSp>
      <p:sp>
        <p:nvSpPr>
          <p:cNvPr id="69" name="矩形 68">
            <a:extLst>
              <a:ext uri="{FF2B5EF4-FFF2-40B4-BE49-F238E27FC236}">
                <a16:creationId xmlns:a16="http://schemas.microsoft.com/office/drawing/2014/main" id="{BF54BC90-228D-4E9A-AF71-DB96DD03DCA5}"/>
              </a:ext>
            </a:extLst>
          </p:cNvPr>
          <p:cNvSpPr/>
          <p:nvPr/>
        </p:nvSpPr>
        <p:spPr>
          <a:xfrm>
            <a:off x="7046712" y="4545713"/>
            <a:ext cx="4718880" cy="2146165"/>
          </a:xfrm>
          <a:prstGeom prst="rect">
            <a:avLst/>
          </a:prstGeom>
        </p:spPr>
        <p:txBody>
          <a:bodyPr wrap="square">
            <a:spAutoFit/>
          </a:bodyPr>
          <a:lstStyle/>
          <a:p>
            <a:pPr marL="342900" indent="-342900">
              <a:lnSpc>
                <a:spcPct val="130000"/>
              </a:lnSpc>
              <a:spcAft>
                <a:spcPts val="600"/>
              </a:spcAft>
              <a:buFont typeface="Wingdings" panose="05000000000000000000" pitchFamily="2" charset="2"/>
              <a:buChar char="l"/>
            </a:pPr>
            <a:r>
              <a:rPr lang="zh-CN" altLang="en-US"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rPr>
              <a:t>教学成果奖</a:t>
            </a:r>
            <a:endParaRPr lang="en-US" altLang="zh-CN" sz="1600" b="1" dirty="0">
              <a:ln w="1905"/>
              <a:solidFill>
                <a:schemeClr val="tx2">
                  <a:lumMod val="50000"/>
                </a:schemeClr>
              </a:solidFill>
              <a:effectLst>
                <a:innerShdw blurRad="69850" dist="43180" dir="5400000">
                  <a:srgbClr val="000000">
                    <a:alpha val="65000"/>
                  </a:srgbClr>
                </a:innerShdw>
              </a:effectLst>
              <a:latin typeface="Arial Unicode MS" pitchFamily="34" charset="-122"/>
              <a:ea typeface="微软雅黑" pitchFamily="34" charset="-122"/>
            </a:endParaRPr>
          </a:p>
          <a:p>
            <a:pPr marL="800100" lvl="1" indent="-342900">
              <a:lnSpc>
                <a:spcPct val="130000"/>
              </a:lnSpc>
              <a:buFont typeface="Wingdings" panose="05000000000000000000" pitchFamily="2" charset="2"/>
              <a:buChar char="l"/>
            </a:pPr>
            <a:r>
              <a:rPr lang="zh-CN" altLang="en-US" sz="1400" b="1" dirty="0">
                <a:solidFill>
                  <a:srgbClr val="8A0000"/>
                </a:solidFill>
                <a:latin typeface="17" charset="0"/>
                <a:ea typeface="微软雅黑" panose="020B0503020204020204" pitchFamily="34" charset="-122"/>
              </a:rPr>
              <a:t>国家级教学成果奖</a:t>
            </a:r>
            <a:r>
              <a:rPr lang="en-US" altLang="zh-CN" sz="1400" b="1" dirty="0">
                <a:solidFill>
                  <a:srgbClr val="8A0000"/>
                </a:solidFill>
                <a:latin typeface="17" charset="0"/>
                <a:ea typeface="微软雅黑" panose="020B0503020204020204" pitchFamily="34" charset="-122"/>
              </a:rPr>
              <a:t>1</a:t>
            </a:r>
            <a:r>
              <a:rPr lang="zh-CN" altLang="en-US" sz="1400" b="1" dirty="0">
                <a:solidFill>
                  <a:srgbClr val="8A0000"/>
                </a:solidFill>
                <a:latin typeface="17" charset="0"/>
                <a:ea typeface="微软雅黑" panose="020B0503020204020204" pitchFamily="34" charset="-122"/>
              </a:rPr>
              <a:t>项</a:t>
            </a:r>
            <a:endParaRPr lang="en-US" altLang="zh-CN" sz="1400" b="1" dirty="0">
              <a:solidFill>
                <a:srgbClr val="8A0000"/>
              </a:solidFill>
              <a:latin typeface="17" charset="0"/>
              <a:ea typeface="微软雅黑" panose="020B0503020204020204" pitchFamily="34" charset="-122"/>
            </a:endParaRPr>
          </a:p>
          <a:p>
            <a:pPr marL="800100" lvl="1" indent="-342900">
              <a:lnSpc>
                <a:spcPct val="130000"/>
              </a:lnSpc>
              <a:buFont typeface="Wingdings" panose="05000000000000000000" pitchFamily="2" charset="2"/>
              <a:buChar char="l"/>
            </a:pPr>
            <a:r>
              <a:rPr lang="zh-CN" altLang="en-US" sz="1400" b="1" dirty="0">
                <a:solidFill>
                  <a:srgbClr val="8A0000"/>
                </a:solidFill>
                <a:latin typeface="17" charset="0"/>
                <a:ea typeface="微软雅黑" panose="020B0503020204020204" pitchFamily="34" charset="-122"/>
              </a:rPr>
              <a:t>北京市级教学成果奖</a:t>
            </a:r>
            <a:r>
              <a:rPr lang="en-US" altLang="zh-CN" sz="1400" b="1" dirty="0">
                <a:solidFill>
                  <a:srgbClr val="8A0000"/>
                </a:solidFill>
                <a:latin typeface="17" charset="0"/>
                <a:ea typeface="微软雅黑" panose="020B0503020204020204" pitchFamily="34" charset="-122"/>
              </a:rPr>
              <a:t>3</a:t>
            </a:r>
            <a:r>
              <a:rPr lang="zh-CN" altLang="en-US" sz="1400" b="1" dirty="0">
                <a:solidFill>
                  <a:srgbClr val="8A0000"/>
                </a:solidFill>
                <a:latin typeface="17" charset="0"/>
                <a:ea typeface="微软雅黑" panose="020B0503020204020204" pitchFamily="34" charset="-122"/>
              </a:rPr>
              <a:t>项：</a:t>
            </a:r>
            <a:endParaRPr lang="en-US" altLang="zh-CN" sz="1400" b="1" dirty="0">
              <a:solidFill>
                <a:srgbClr val="8A0000"/>
              </a:solidFill>
              <a:latin typeface="17" charset="0"/>
              <a:ea typeface="微软雅黑" panose="020B0503020204020204" pitchFamily="34" charset="-122"/>
            </a:endParaRPr>
          </a:p>
          <a:p>
            <a:pPr lvl="1">
              <a:lnSpc>
                <a:spcPct val="130000"/>
              </a:lnSpc>
            </a:pPr>
            <a:r>
              <a:rPr lang="zh-CN" altLang="en-US" sz="1400" b="1" dirty="0">
                <a:solidFill>
                  <a:srgbClr val="8A0000"/>
                </a:solidFill>
                <a:latin typeface="17" charset="0"/>
                <a:ea typeface="微软雅黑" panose="020B0503020204020204" pitchFamily="34" charset="-122"/>
              </a:rPr>
              <a:t>      </a:t>
            </a:r>
            <a:r>
              <a:rPr lang="zh-CN" altLang="en-US" sz="1400" b="1" dirty="0">
                <a:solidFill>
                  <a:schemeClr val="bg2">
                    <a:lumMod val="25000"/>
                  </a:schemeClr>
                </a:solidFill>
                <a:latin typeface="17" charset="0"/>
                <a:ea typeface="微软雅黑" panose="020B0503020204020204" pitchFamily="34" charset="-122"/>
              </a:rPr>
              <a:t>一等奖</a:t>
            </a:r>
            <a:r>
              <a:rPr lang="en-US" altLang="zh-CN" sz="1400" b="1" dirty="0">
                <a:solidFill>
                  <a:schemeClr val="bg2">
                    <a:lumMod val="25000"/>
                  </a:schemeClr>
                </a:solidFill>
                <a:latin typeface="17" charset="0"/>
                <a:ea typeface="微软雅黑" panose="020B0503020204020204" pitchFamily="34" charset="-122"/>
              </a:rPr>
              <a:t>3</a:t>
            </a:r>
            <a:r>
              <a:rPr lang="zh-CN" altLang="en-US" sz="1400" b="1" dirty="0">
                <a:solidFill>
                  <a:schemeClr val="bg2">
                    <a:lumMod val="25000"/>
                  </a:schemeClr>
                </a:solidFill>
                <a:latin typeface="17" charset="0"/>
                <a:ea typeface="微软雅黑" panose="020B0503020204020204" pitchFamily="34" charset="-122"/>
              </a:rPr>
              <a:t>项、二等奖</a:t>
            </a:r>
            <a:r>
              <a:rPr lang="en-US" altLang="zh-CN" sz="1400" b="1" dirty="0">
                <a:solidFill>
                  <a:schemeClr val="bg2">
                    <a:lumMod val="25000"/>
                  </a:schemeClr>
                </a:solidFill>
                <a:latin typeface="17" charset="0"/>
                <a:ea typeface="微软雅黑" panose="020B0503020204020204" pitchFamily="34" charset="-122"/>
              </a:rPr>
              <a:t>2</a:t>
            </a:r>
            <a:r>
              <a:rPr lang="zh-CN" altLang="en-US" sz="1400" b="1" dirty="0">
                <a:solidFill>
                  <a:schemeClr val="bg2">
                    <a:lumMod val="25000"/>
                  </a:schemeClr>
                </a:solidFill>
                <a:latin typeface="17" charset="0"/>
                <a:ea typeface="微软雅黑" panose="020B0503020204020204" pitchFamily="34" charset="-122"/>
              </a:rPr>
              <a:t>项</a:t>
            </a:r>
            <a:endParaRPr lang="en-US" altLang="zh-CN" sz="1400" b="1" dirty="0">
              <a:solidFill>
                <a:schemeClr val="bg2">
                  <a:lumMod val="25000"/>
                </a:schemeClr>
              </a:solidFill>
              <a:latin typeface="17" charset="0"/>
              <a:ea typeface="微软雅黑" panose="020B0503020204020204" pitchFamily="34" charset="-122"/>
            </a:endParaRPr>
          </a:p>
          <a:p>
            <a:pPr marL="800100" lvl="1" indent="-342900">
              <a:lnSpc>
                <a:spcPct val="130000"/>
              </a:lnSpc>
              <a:buFont typeface="Wingdings" panose="05000000000000000000" pitchFamily="2" charset="2"/>
              <a:buChar char="l"/>
            </a:pPr>
            <a:r>
              <a:rPr lang="zh-CN" altLang="en-US" sz="1400" b="1" dirty="0">
                <a:solidFill>
                  <a:srgbClr val="8A0000"/>
                </a:solidFill>
                <a:latin typeface="17" charset="0"/>
                <a:ea typeface="微软雅黑" panose="020B0503020204020204" pitchFamily="34" charset="-122"/>
              </a:rPr>
              <a:t>校级教学成果奖</a:t>
            </a:r>
            <a:r>
              <a:rPr lang="en-US" altLang="zh-CN" sz="1400" b="1" dirty="0">
                <a:solidFill>
                  <a:srgbClr val="8A0000"/>
                </a:solidFill>
                <a:latin typeface="17" charset="0"/>
                <a:ea typeface="微软雅黑" panose="020B0503020204020204" pitchFamily="34" charset="-122"/>
              </a:rPr>
              <a:t>7</a:t>
            </a:r>
            <a:r>
              <a:rPr lang="zh-CN" altLang="en-US" sz="1400" b="1" dirty="0">
                <a:solidFill>
                  <a:srgbClr val="8A0000"/>
                </a:solidFill>
                <a:latin typeface="17" charset="0"/>
                <a:ea typeface="微软雅黑" panose="020B0503020204020204" pitchFamily="34" charset="-122"/>
              </a:rPr>
              <a:t>项：</a:t>
            </a:r>
            <a:endParaRPr lang="en-US" altLang="zh-CN" sz="1400" b="1" dirty="0">
              <a:solidFill>
                <a:srgbClr val="8A0000"/>
              </a:solidFill>
              <a:latin typeface="17" charset="0"/>
              <a:ea typeface="微软雅黑" panose="020B0503020204020204" pitchFamily="34" charset="-122"/>
            </a:endParaRPr>
          </a:p>
          <a:p>
            <a:pPr lvl="1">
              <a:lnSpc>
                <a:spcPct val="130000"/>
              </a:lnSpc>
            </a:pPr>
            <a:r>
              <a:rPr lang="en-US" altLang="zh-CN" sz="1400" b="1" dirty="0">
                <a:solidFill>
                  <a:schemeClr val="accent1">
                    <a:lumMod val="75000"/>
                  </a:schemeClr>
                </a:solidFill>
                <a:latin typeface="17" charset="0"/>
                <a:ea typeface="微软雅黑" panose="020B0503020204020204" pitchFamily="34" charset="-122"/>
              </a:rPr>
              <a:t>      </a:t>
            </a:r>
            <a:r>
              <a:rPr lang="zh-CN" altLang="en-US" sz="1400" b="1" dirty="0">
                <a:solidFill>
                  <a:schemeClr val="accent1">
                    <a:lumMod val="75000"/>
                  </a:schemeClr>
                </a:solidFill>
                <a:latin typeface="17" charset="0"/>
                <a:ea typeface="微软雅黑" panose="020B0503020204020204" pitchFamily="34" charset="-122"/>
              </a:rPr>
              <a:t>特等奖</a:t>
            </a:r>
            <a:r>
              <a:rPr lang="en-US" altLang="zh-CN" sz="1400" b="1" dirty="0">
                <a:solidFill>
                  <a:schemeClr val="accent1">
                    <a:lumMod val="75000"/>
                  </a:schemeClr>
                </a:solidFill>
                <a:latin typeface="17" charset="0"/>
                <a:ea typeface="微软雅黑" panose="020B0503020204020204" pitchFamily="34" charset="-122"/>
              </a:rPr>
              <a:t>3</a:t>
            </a:r>
            <a:r>
              <a:rPr lang="zh-CN" altLang="en-US" sz="1400" b="1" dirty="0">
                <a:solidFill>
                  <a:schemeClr val="accent1">
                    <a:lumMod val="75000"/>
                  </a:schemeClr>
                </a:solidFill>
                <a:latin typeface="17" charset="0"/>
                <a:ea typeface="微软雅黑" panose="020B0503020204020204" pitchFamily="34" charset="-122"/>
              </a:rPr>
              <a:t>项、一等奖</a:t>
            </a:r>
            <a:r>
              <a:rPr lang="en-US" altLang="zh-CN" sz="1400" b="1" dirty="0">
                <a:solidFill>
                  <a:schemeClr val="accent1">
                    <a:lumMod val="75000"/>
                  </a:schemeClr>
                </a:solidFill>
                <a:latin typeface="17" charset="0"/>
                <a:ea typeface="微软雅黑" panose="020B0503020204020204" pitchFamily="34" charset="-122"/>
              </a:rPr>
              <a:t>11</a:t>
            </a:r>
            <a:r>
              <a:rPr lang="zh-CN" altLang="en-US" sz="1400" b="1" dirty="0">
                <a:solidFill>
                  <a:schemeClr val="accent1">
                    <a:lumMod val="75000"/>
                  </a:schemeClr>
                </a:solidFill>
                <a:latin typeface="17" charset="0"/>
                <a:ea typeface="微软雅黑" panose="020B0503020204020204" pitchFamily="34" charset="-122"/>
              </a:rPr>
              <a:t>项、二等奖</a:t>
            </a:r>
            <a:r>
              <a:rPr lang="en-US" altLang="zh-CN" sz="1400" b="1" dirty="0">
                <a:solidFill>
                  <a:schemeClr val="accent1">
                    <a:lumMod val="75000"/>
                  </a:schemeClr>
                </a:solidFill>
                <a:latin typeface="17" charset="0"/>
                <a:ea typeface="微软雅黑" panose="020B0503020204020204" pitchFamily="34" charset="-122"/>
              </a:rPr>
              <a:t>10</a:t>
            </a:r>
            <a:r>
              <a:rPr lang="zh-CN" altLang="en-US" sz="1400" b="1" dirty="0">
                <a:solidFill>
                  <a:schemeClr val="accent1">
                    <a:lumMod val="75000"/>
                  </a:schemeClr>
                </a:solidFill>
                <a:latin typeface="17" charset="0"/>
                <a:ea typeface="微软雅黑" panose="020B0503020204020204" pitchFamily="34" charset="-122"/>
              </a:rPr>
              <a:t>项</a:t>
            </a:r>
            <a:r>
              <a:rPr lang="zh-CN" altLang="en-US" sz="1400" b="1" dirty="0">
                <a:solidFill>
                  <a:schemeClr val="bg2">
                    <a:lumMod val="25000"/>
                  </a:schemeClr>
                </a:solidFill>
                <a:latin typeface="17" charset="0"/>
                <a:ea typeface="微软雅黑" panose="020B0503020204020204" pitchFamily="34" charset="-122"/>
              </a:rPr>
              <a:t>、团队奖</a:t>
            </a:r>
            <a:r>
              <a:rPr lang="en-US" altLang="zh-CN" sz="1400" b="1" dirty="0">
                <a:solidFill>
                  <a:schemeClr val="bg2">
                    <a:lumMod val="25000"/>
                  </a:schemeClr>
                </a:solidFill>
                <a:latin typeface="17" charset="0"/>
                <a:ea typeface="微软雅黑" panose="020B0503020204020204" pitchFamily="34" charset="-122"/>
              </a:rPr>
              <a:t>1</a:t>
            </a:r>
            <a:r>
              <a:rPr lang="zh-CN" altLang="en-US" sz="1400" b="1" dirty="0">
                <a:solidFill>
                  <a:schemeClr val="bg2">
                    <a:lumMod val="25000"/>
                  </a:schemeClr>
                </a:solidFill>
                <a:latin typeface="17" charset="0"/>
                <a:ea typeface="微软雅黑" panose="020B0503020204020204" pitchFamily="34" charset="-122"/>
              </a:rPr>
              <a:t>项</a:t>
            </a:r>
            <a:endParaRPr lang="en-US" altLang="zh-CN" sz="1400" b="1" dirty="0">
              <a:solidFill>
                <a:schemeClr val="bg2">
                  <a:lumMod val="25000"/>
                </a:schemeClr>
              </a:solidFill>
              <a:latin typeface="17" charset="0"/>
              <a:ea typeface="微软雅黑" panose="020B0503020204020204" pitchFamily="34" charset="-122"/>
            </a:endParaRPr>
          </a:p>
        </p:txBody>
      </p:sp>
      <p:sp>
        <p:nvSpPr>
          <p:cNvPr id="70" name="矩形 69">
            <a:extLst>
              <a:ext uri="{FF2B5EF4-FFF2-40B4-BE49-F238E27FC236}">
                <a16:creationId xmlns:a16="http://schemas.microsoft.com/office/drawing/2014/main" id="{B4E7F5F3-2209-4067-957B-49F45C2F94AB}"/>
              </a:ext>
            </a:extLst>
          </p:cNvPr>
          <p:cNvSpPr/>
          <p:nvPr/>
        </p:nvSpPr>
        <p:spPr>
          <a:xfrm>
            <a:off x="0" y="1247355"/>
            <a:ext cx="3887586" cy="45745"/>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9F7FFC6B-05CE-4F78-BD10-201CE299BECE}"/>
              </a:ext>
            </a:extLst>
          </p:cNvPr>
          <p:cNvSpPr/>
          <p:nvPr/>
        </p:nvSpPr>
        <p:spPr>
          <a:xfrm flipH="1" flipV="1">
            <a:off x="7755775" y="1247380"/>
            <a:ext cx="4436224" cy="45719"/>
          </a:xfrm>
          <a:prstGeom prst="rect">
            <a:avLst/>
          </a:prstGeom>
          <a:gradFill flip="none" rotWithShape="1">
            <a:gsLst>
              <a:gs pos="0">
                <a:srgbClr val="8A0000">
                  <a:tint val="66000"/>
                  <a:satMod val="160000"/>
                </a:srgbClr>
              </a:gs>
              <a:gs pos="50000">
                <a:srgbClr val="8A0000">
                  <a:tint val="44500"/>
                  <a:satMod val="160000"/>
                </a:srgbClr>
              </a:gs>
              <a:gs pos="100000">
                <a:srgbClr val="8A0000">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2" name="图片 71">
            <a:extLst>
              <a:ext uri="{FF2B5EF4-FFF2-40B4-BE49-F238E27FC236}">
                <a16:creationId xmlns:a16="http://schemas.microsoft.com/office/drawing/2014/main" id="{FCDEAE6A-F092-45B4-BC39-E482808DA3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3" t="12451" r="30611" b="63912"/>
          <a:stretch/>
        </p:blipFill>
        <p:spPr>
          <a:xfrm>
            <a:off x="9591674" y="392435"/>
            <a:ext cx="2124611" cy="512121"/>
          </a:xfrm>
          <a:prstGeom prst="rect">
            <a:avLst/>
          </a:prstGeom>
        </p:spPr>
      </p:pic>
      <p:grpSp>
        <p:nvGrpSpPr>
          <p:cNvPr id="73" name="组合 72">
            <a:extLst>
              <a:ext uri="{FF2B5EF4-FFF2-40B4-BE49-F238E27FC236}">
                <a16:creationId xmlns:a16="http://schemas.microsoft.com/office/drawing/2014/main" id="{BB9EDC56-BEC8-4BEC-916C-F2C6B07D20A4}"/>
              </a:ext>
            </a:extLst>
          </p:cNvPr>
          <p:cNvGrpSpPr/>
          <p:nvPr/>
        </p:nvGrpSpPr>
        <p:grpSpPr>
          <a:xfrm>
            <a:off x="1" y="0"/>
            <a:ext cx="1388224" cy="1046128"/>
            <a:chOff x="0" y="0"/>
            <a:chExt cx="6897954" cy="4536440"/>
          </a:xfrm>
        </p:grpSpPr>
        <p:sp>
          <p:nvSpPr>
            <p:cNvPr id="74" name="直角三角形 73">
              <a:extLst>
                <a:ext uri="{FF2B5EF4-FFF2-40B4-BE49-F238E27FC236}">
                  <a16:creationId xmlns:a16="http://schemas.microsoft.com/office/drawing/2014/main" id="{758FF1CB-BCD5-4A4A-A0DA-C5F1DABE18DB}"/>
                </a:ext>
              </a:extLst>
            </p:cNvPr>
            <p:cNvSpPr/>
            <p:nvPr/>
          </p:nvSpPr>
          <p:spPr>
            <a:xfrm flipV="1">
              <a:off x="0" y="0"/>
              <a:ext cx="6897954" cy="4511041"/>
            </a:xfrm>
            <a:prstGeom prst="rtTriangle">
              <a:avLst/>
            </a:prstGeom>
            <a:solidFill>
              <a:srgbClr val="8E8E8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直角三角形 74">
              <a:extLst>
                <a:ext uri="{FF2B5EF4-FFF2-40B4-BE49-F238E27FC236}">
                  <a16:creationId xmlns:a16="http://schemas.microsoft.com/office/drawing/2014/main" id="{8F5A99ED-AB86-4D75-B2B3-0CD170ACC0EF}"/>
                </a:ext>
              </a:extLst>
            </p:cNvPr>
            <p:cNvSpPr/>
            <p:nvPr/>
          </p:nvSpPr>
          <p:spPr>
            <a:xfrm flipV="1">
              <a:off x="0" y="0"/>
              <a:ext cx="5232400" cy="3421822"/>
            </a:xfrm>
            <a:prstGeom prst="rtTriangle">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直角三角形 75">
              <a:extLst>
                <a:ext uri="{FF2B5EF4-FFF2-40B4-BE49-F238E27FC236}">
                  <a16:creationId xmlns:a16="http://schemas.microsoft.com/office/drawing/2014/main" id="{90DD5736-0290-443D-BCD3-A945DC4F932F}"/>
                </a:ext>
              </a:extLst>
            </p:cNvPr>
            <p:cNvSpPr/>
            <p:nvPr/>
          </p:nvSpPr>
          <p:spPr>
            <a:xfrm flipV="1">
              <a:off x="4128" y="3436179"/>
              <a:ext cx="1682439" cy="1100261"/>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a:extLst>
              <a:ext uri="{FF2B5EF4-FFF2-40B4-BE49-F238E27FC236}">
                <a16:creationId xmlns:a16="http://schemas.microsoft.com/office/drawing/2014/main" id="{349ABDE2-5C97-4587-82F7-1E7103A54F7C}"/>
              </a:ext>
            </a:extLst>
          </p:cNvPr>
          <p:cNvSpPr/>
          <p:nvPr/>
        </p:nvSpPr>
        <p:spPr>
          <a:xfrm>
            <a:off x="694113" y="160821"/>
            <a:ext cx="3138545" cy="825419"/>
          </a:xfrm>
          <a:prstGeom prst="rect">
            <a:avLst/>
          </a:prstGeom>
        </p:spPr>
        <p:txBody>
          <a:bodyPr wrap="square">
            <a:spAutoFit/>
          </a:bodyPr>
          <a:lstStyle/>
          <a:p>
            <a:pPr>
              <a:lnSpc>
                <a:spcPct val="150000"/>
              </a:lnSpc>
              <a:defRPr/>
            </a:pPr>
            <a:r>
              <a:rPr lang="zh-CN" altLang="en-US" sz="3600" b="1" dirty="0">
                <a:solidFill>
                  <a:srgbClr val="8A0000"/>
                </a:solidFill>
                <a:latin typeface="微软雅黑" panose="020B0503020204020204" pitchFamily="34" charset="-122"/>
                <a:ea typeface="微软雅黑" panose="020B0503020204020204" pitchFamily="34" charset="-122"/>
              </a:rPr>
              <a:t>四、人才培养</a:t>
            </a:r>
            <a:endParaRPr lang="en-US" altLang="zh-CN" sz="3600" b="1" dirty="0">
              <a:solidFill>
                <a:srgbClr val="8A0000"/>
              </a:solidFill>
              <a:latin typeface="微软雅黑" panose="020B0503020204020204" pitchFamily="34" charset="-122"/>
              <a:ea typeface="微软雅黑" panose="020B0503020204020204" pitchFamily="34" charset="-122"/>
            </a:endParaRPr>
          </a:p>
        </p:txBody>
      </p:sp>
      <p:sp>
        <p:nvSpPr>
          <p:cNvPr id="78" name="矩形 77">
            <a:extLst>
              <a:ext uri="{FF2B5EF4-FFF2-40B4-BE49-F238E27FC236}">
                <a16:creationId xmlns:a16="http://schemas.microsoft.com/office/drawing/2014/main" id="{1D40DE60-0B8B-434C-B7D3-424BCF55AC48}"/>
              </a:ext>
            </a:extLst>
          </p:cNvPr>
          <p:cNvSpPr/>
          <p:nvPr/>
        </p:nvSpPr>
        <p:spPr>
          <a:xfrm>
            <a:off x="569495" y="5749676"/>
            <a:ext cx="6521911" cy="865173"/>
          </a:xfrm>
          <a:prstGeom prst="rect">
            <a:avLst/>
          </a:prstGeom>
        </p:spPr>
        <p:txBody>
          <a:bodyPr wrap="square">
            <a:spAutoFit/>
            <a:scene3d>
              <a:camera prst="orthographicFront"/>
              <a:lightRig rig="threePt" dir="t"/>
            </a:scene3d>
            <a:sp3d extrusionH="12700"/>
          </a:bodyPr>
          <a:lstStyle/>
          <a:p>
            <a:pPr marL="342900" indent="-342900">
              <a:lnSpc>
                <a:spcPct val="130000"/>
              </a:lnSpc>
              <a:spcBef>
                <a:spcPts val="600"/>
              </a:spcBef>
              <a:buFont typeface="Wingdings" panose="05000000000000000000" pitchFamily="2" charset="2"/>
              <a:buChar char="l"/>
            </a:pPr>
            <a:r>
              <a:rPr lang="zh-CN" altLang="zh-CN" sz="1200" b="1" dirty="0">
                <a:solidFill>
                  <a:srgbClr val="890200"/>
                </a:solidFill>
                <a:latin typeface="Impact" panose="020B0806030902050204" pitchFamily="34" charset="0"/>
                <a:ea typeface="微软雅黑" pitchFamily="34" charset="-122"/>
              </a:rPr>
              <a:t>入选国家一流专业建设点：英语 </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德语 </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法语 </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俄语</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 日语</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 阿拉伯语 </a:t>
            </a:r>
            <a:r>
              <a:rPr lang="en-US" altLang="zh-CN" sz="1200" b="1" dirty="0">
                <a:solidFill>
                  <a:srgbClr val="890200"/>
                </a:solidFill>
                <a:latin typeface="Impact" panose="020B0806030902050204" pitchFamily="34" charset="0"/>
                <a:ea typeface="微软雅黑" pitchFamily="34" charset="-122"/>
              </a:rPr>
              <a:t> </a:t>
            </a:r>
            <a:r>
              <a:rPr lang="zh-CN" altLang="zh-CN" sz="1200" b="1" dirty="0">
                <a:solidFill>
                  <a:srgbClr val="890200"/>
                </a:solidFill>
                <a:latin typeface="Impact" panose="020B0806030902050204" pitchFamily="34" charset="0"/>
                <a:ea typeface="微软雅黑" pitchFamily="34" charset="-122"/>
              </a:rPr>
              <a:t>印地语</a:t>
            </a:r>
            <a:r>
              <a:rPr lang="en-US" altLang="zh-CN" sz="1200" b="1" dirty="0">
                <a:solidFill>
                  <a:srgbClr val="890200"/>
                </a:solidFill>
                <a:latin typeface="Impact" panose="020B0806030902050204" pitchFamily="34" charset="0"/>
                <a:ea typeface="微软雅黑" pitchFamily="34" charset="-122"/>
              </a:rPr>
              <a:t>  </a:t>
            </a:r>
            <a:r>
              <a:rPr lang="zh-CN" altLang="en-US" sz="1200" b="1" dirty="0">
                <a:solidFill>
                  <a:srgbClr val="890200"/>
                </a:solidFill>
                <a:latin typeface="Impact" panose="020B0806030902050204" pitchFamily="34" charset="0"/>
                <a:ea typeface="微软雅黑" pitchFamily="34" charset="-122"/>
              </a:rPr>
              <a:t>西班牙语 葡萄牙语 朝鲜语 </a:t>
            </a:r>
            <a:r>
              <a:rPr lang="en-US" altLang="zh-CN" sz="1200" b="1" dirty="0">
                <a:solidFill>
                  <a:srgbClr val="890200"/>
                </a:solidFill>
                <a:latin typeface="Impact" panose="020B0806030902050204" pitchFamily="34" charset="0"/>
                <a:ea typeface="微软雅黑" pitchFamily="34" charset="-122"/>
              </a:rPr>
              <a:t>  </a:t>
            </a:r>
            <a:r>
              <a:rPr lang="zh-CN" altLang="en-US" sz="1200" b="1" dirty="0">
                <a:solidFill>
                  <a:srgbClr val="890200"/>
                </a:solidFill>
                <a:latin typeface="Impact" panose="020B0806030902050204" pitchFamily="34" charset="0"/>
                <a:ea typeface="微软雅黑" pitchFamily="34" charset="-122"/>
              </a:rPr>
              <a:t>波斯语 蒙古语 越南语 泰语 菲律宾语 缅甸语 印尼语 乌尔都语  梵巴语 希伯来语 </a:t>
            </a:r>
            <a:endParaRPr lang="zh-CN" altLang="zh-CN" sz="1200" b="1" dirty="0">
              <a:solidFill>
                <a:srgbClr val="890200"/>
              </a:solidFill>
              <a:latin typeface="Impact" panose="020B0806030902050204" pitchFamily="34" charset="0"/>
              <a:ea typeface="微软雅黑" pitchFamily="34" charset="-122"/>
            </a:endParaRPr>
          </a:p>
          <a:p>
            <a:pPr marL="342900" indent="-342900">
              <a:lnSpc>
                <a:spcPct val="130000"/>
              </a:lnSpc>
              <a:spcBef>
                <a:spcPts val="600"/>
              </a:spcBef>
              <a:buFont typeface="Wingdings" panose="05000000000000000000" pitchFamily="2" charset="2"/>
              <a:buChar char="l"/>
            </a:pPr>
            <a:r>
              <a:rPr lang="zh-CN" altLang="zh-CN" sz="1200" b="1" dirty="0">
                <a:solidFill>
                  <a:srgbClr val="890200"/>
                </a:solidFill>
                <a:latin typeface="Impact" panose="020B0806030902050204" pitchFamily="34" charset="0"/>
                <a:ea typeface="微软雅黑" pitchFamily="34" charset="-122"/>
              </a:rPr>
              <a:t>一流课程：英语精读</a:t>
            </a:r>
            <a:r>
              <a:rPr lang="en-US" altLang="zh-CN" sz="1200" b="1" dirty="0">
                <a:solidFill>
                  <a:srgbClr val="890200"/>
                </a:solidFill>
                <a:latin typeface="Impact" panose="020B0806030902050204" pitchFamily="34" charset="0"/>
                <a:ea typeface="微软雅黑" pitchFamily="34" charset="-122"/>
              </a:rPr>
              <a:t>   </a:t>
            </a:r>
            <a:endParaRPr lang="zh-CN" altLang="zh-CN" sz="1200" b="1" dirty="0">
              <a:solidFill>
                <a:srgbClr val="890200"/>
              </a:solidFill>
              <a:latin typeface="Impact" panose="020B0806030902050204" pitchFamily="34" charset="0"/>
              <a:ea typeface="微软雅黑" pitchFamily="34"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组合 38"/>
          <p:cNvGrpSpPr/>
          <p:nvPr/>
        </p:nvGrpSpPr>
        <p:grpSpPr>
          <a:xfrm>
            <a:off x="0" y="6705904"/>
            <a:ext cx="12192000" cy="150435"/>
            <a:chOff x="0" y="2714172"/>
            <a:chExt cx="3686629" cy="1429658"/>
          </a:xfrm>
        </p:grpSpPr>
        <p:sp>
          <p:nvSpPr>
            <p:cNvPr id="40" name="矩形 39"/>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1" name="矩形 40"/>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2" name="矩形 41"/>
          <p:cNvSpPr/>
          <p:nvPr/>
        </p:nvSpPr>
        <p:spPr>
          <a:xfrm>
            <a:off x="4140807" y="996307"/>
            <a:ext cx="3877985"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本科生人才培养方式</a:t>
            </a:r>
          </a:p>
        </p:txBody>
      </p:sp>
      <p:sp>
        <p:nvSpPr>
          <p:cNvPr id="43" name="矩形 42"/>
          <p:cNvSpPr/>
          <p:nvPr/>
        </p:nvSpPr>
        <p:spPr>
          <a:xfrm>
            <a:off x="603247" y="2128904"/>
            <a:ext cx="4132012" cy="3416320"/>
          </a:xfrm>
          <a:prstGeom prst="rect">
            <a:avLst/>
          </a:prstGeom>
        </p:spPr>
        <p:txBody>
          <a:bodyPr wrap="square">
            <a:spAutoFit/>
          </a:bodyPr>
          <a:lstStyle/>
          <a:p>
            <a:pPr>
              <a:lnSpc>
                <a:spcPct val="150000"/>
              </a:lnSpc>
            </a:pPr>
            <a:r>
              <a:rPr lang="zh-CN" sz="1600" b="1" dirty="0">
                <a:solidFill>
                  <a:srgbClr val="000000"/>
                </a:solidFill>
                <a:latin typeface="微软雅黑"/>
                <a:ea typeface="微软雅黑"/>
              </a:rPr>
              <a:t>学院为学生开设了大量的课程，目前在用课程</a:t>
            </a:r>
            <a:r>
              <a:rPr lang="en-US" sz="1600" b="1" dirty="0">
                <a:solidFill>
                  <a:schemeClr val="accent1">
                    <a:lumMod val="75000"/>
                  </a:schemeClr>
                </a:solidFill>
                <a:latin typeface="微软雅黑"/>
                <a:ea typeface="微软雅黑"/>
              </a:rPr>
              <a:t>1014</a:t>
            </a:r>
            <a:r>
              <a:rPr lang="zh-CN" sz="1600" b="1" dirty="0">
                <a:solidFill>
                  <a:srgbClr val="000000"/>
                </a:solidFill>
                <a:latin typeface="微软雅黑"/>
                <a:ea typeface="微软雅黑"/>
              </a:rPr>
              <a:t>门。以</a:t>
            </a:r>
            <a:r>
              <a:rPr lang="en-US" sz="1600" b="1" dirty="0">
                <a:solidFill>
                  <a:schemeClr val="accent1">
                    <a:lumMod val="75000"/>
                  </a:schemeClr>
                </a:solidFill>
                <a:latin typeface="微软雅黑"/>
                <a:ea typeface="微软雅黑"/>
              </a:rPr>
              <a:t>2021-2022</a:t>
            </a:r>
            <a:r>
              <a:rPr lang="zh-CN" sz="1600" b="1" dirty="0">
                <a:solidFill>
                  <a:srgbClr val="000000"/>
                </a:solidFill>
                <a:latin typeface="微软雅黑"/>
                <a:ea typeface="微软雅黑"/>
              </a:rPr>
              <a:t>学年为例，开设课程如下：</a:t>
            </a:r>
            <a:endParaRPr lang="en-US" sz="1600" b="1" dirty="0">
              <a:solidFill>
                <a:srgbClr val="000000"/>
              </a:solidFill>
              <a:latin typeface="微软雅黑"/>
              <a:ea typeface="微软雅黑"/>
            </a:endParaRPr>
          </a:p>
          <a:p>
            <a:pPr marL="285750" indent="-285750">
              <a:lnSpc>
                <a:spcPct val="150000"/>
              </a:lnSpc>
              <a:buClr>
                <a:srgbClr val="FFC000"/>
              </a:buClr>
              <a:buFont typeface="Wingdings" charset="2"/>
              <a:buChar char="l"/>
            </a:pPr>
            <a:r>
              <a:rPr lang="zh-CN" sz="1600" b="1" dirty="0">
                <a:latin typeface="微软雅黑"/>
                <a:ea typeface="微软雅黑"/>
              </a:rPr>
              <a:t>专业外语课程</a:t>
            </a:r>
            <a:r>
              <a:rPr lang="en-US" sz="1600" b="1" dirty="0">
                <a:solidFill>
                  <a:schemeClr val="accent1">
                    <a:lumMod val="75000"/>
                  </a:schemeClr>
                </a:solidFill>
                <a:latin typeface="微软雅黑"/>
                <a:ea typeface="微软雅黑"/>
              </a:rPr>
              <a:t>422</a:t>
            </a:r>
            <a:r>
              <a:rPr lang="zh-CN" sz="1600" b="1" dirty="0">
                <a:solidFill>
                  <a:schemeClr val="accent1">
                    <a:lumMod val="75000"/>
                  </a:schemeClr>
                </a:solidFill>
                <a:latin typeface="微软雅黑"/>
                <a:ea typeface="微软雅黑"/>
              </a:rPr>
              <a:t>门，</a:t>
            </a:r>
            <a:endParaRPr lang="en-US" sz="1600" b="1" dirty="0">
              <a:solidFill>
                <a:schemeClr val="accent1">
                  <a:lumMod val="75000"/>
                </a:schemeClr>
              </a:solidFill>
              <a:latin typeface="微软雅黑"/>
              <a:ea typeface="微软雅黑"/>
            </a:endParaRPr>
          </a:p>
          <a:p>
            <a:pPr marL="285750" indent="-285750">
              <a:lnSpc>
                <a:spcPct val="150000"/>
              </a:lnSpc>
              <a:buClr>
                <a:srgbClr val="FFC000"/>
              </a:buClr>
              <a:buFont typeface="Wingdings" charset="2"/>
              <a:buChar char="l"/>
            </a:pPr>
            <a:r>
              <a:rPr lang="zh-CN" sz="1600" b="1" dirty="0">
                <a:solidFill>
                  <a:srgbClr val="000000"/>
                </a:solidFill>
                <a:latin typeface="微软雅黑"/>
                <a:ea typeface="微软雅黑"/>
              </a:rPr>
              <a:t>全校通选课</a:t>
            </a:r>
            <a:r>
              <a:rPr lang="en-US" sz="1600" b="1" dirty="0">
                <a:solidFill>
                  <a:schemeClr val="accent1">
                    <a:lumMod val="75000"/>
                  </a:schemeClr>
                </a:solidFill>
                <a:effectLst>
                  <a:outerShdw blurRad="38100" dist="38100" dir="2700000" algn="tl">
                    <a:srgbClr val="000000">
                      <a:alpha val="43137"/>
                    </a:srgbClr>
                  </a:outerShdw>
                </a:effectLst>
                <a:latin typeface="微软雅黑"/>
                <a:ea typeface="微软雅黑"/>
              </a:rPr>
              <a:t>4</a:t>
            </a:r>
            <a:r>
              <a:rPr lang="zh-CN" sz="1600" b="1" dirty="0">
                <a:effectLst>
                  <a:outerShdw blurRad="38100" dist="38100" dir="2700000" algn="tl">
                    <a:srgbClr val="000000">
                      <a:alpha val="43137"/>
                    </a:srgbClr>
                  </a:outerShdw>
                </a:effectLst>
                <a:latin typeface="微软雅黑"/>
                <a:ea typeface="微软雅黑"/>
              </a:rPr>
              <a:t>门</a:t>
            </a:r>
            <a:endParaRPr lang="en-US" sz="1600" b="1" dirty="0">
              <a:solidFill>
                <a:srgbClr val="000000"/>
              </a:solidFill>
              <a:latin typeface="微软雅黑"/>
              <a:ea typeface="微软雅黑"/>
            </a:endParaRPr>
          </a:p>
          <a:p>
            <a:pPr marL="285750" indent="-285750">
              <a:lnSpc>
                <a:spcPct val="150000"/>
              </a:lnSpc>
              <a:buClr>
                <a:srgbClr val="FFC000"/>
              </a:buClr>
              <a:buFont typeface="Wingdings" charset="2"/>
              <a:buChar char="l"/>
            </a:pPr>
            <a:r>
              <a:rPr lang="zh-CN" sz="1600" b="1" dirty="0">
                <a:effectLst>
                  <a:outerShdw blurRad="38100" dist="38100" dir="2700000" algn="tl">
                    <a:srgbClr val="000000">
                      <a:alpha val="43137"/>
                    </a:srgbClr>
                  </a:outerShdw>
                </a:effectLst>
                <a:latin typeface="微软雅黑"/>
                <a:ea typeface="微软雅黑"/>
              </a:rPr>
              <a:t>本科生科研项目</a:t>
            </a:r>
            <a:r>
              <a:rPr lang="en-US" sz="1600" b="1" dirty="0">
                <a:solidFill>
                  <a:schemeClr val="accent1">
                    <a:lumMod val="75000"/>
                  </a:schemeClr>
                </a:solidFill>
                <a:effectLst>
                  <a:outerShdw blurRad="38100" dist="38100" dir="2700000" algn="tl">
                    <a:srgbClr val="000000">
                      <a:alpha val="43137"/>
                    </a:srgbClr>
                  </a:outerShdw>
                </a:effectLst>
                <a:latin typeface="微软雅黑"/>
                <a:ea typeface="微软雅黑"/>
              </a:rPr>
              <a:t>14</a:t>
            </a:r>
            <a:r>
              <a:rPr lang="zh-CN" sz="1600" b="1" dirty="0">
                <a:effectLst>
                  <a:outerShdw blurRad="38100" dist="38100" dir="2700000" algn="tl">
                    <a:srgbClr val="000000">
                      <a:alpha val="43137"/>
                    </a:srgbClr>
                  </a:outerShdw>
                </a:effectLst>
                <a:latin typeface="微软雅黑"/>
                <a:ea typeface="微软雅黑"/>
              </a:rPr>
              <a:t> 项</a:t>
            </a:r>
            <a:endParaRPr lang="en-US" sz="1600" b="1" dirty="0">
              <a:effectLst>
                <a:outerShdw blurRad="38100" dist="38100" dir="2700000" algn="tl">
                  <a:srgbClr val="000000">
                    <a:alpha val="43137"/>
                  </a:srgbClr>
                </a:outerShdw>
              </a:effectLst>
              <a:latin typeface="微软雅黑"/>
              <a:ea typeface="微软雅黑"/>
            </a:endParaRPr>
          </a:p>
          <a:p>
            <a:pPr marL="285750" indent="-285750">
              <a:lnSpc>
                <a:spcPct val="150000"/>
              </a:lnSpc>
              <a:buClr>
                <a:srgbClr val="FFC000"/>
              </a:buClr>
              <a:buFont typeface="Wingdings" charset="2"/>
              <a:buChar char="l"/>
            </a:pPr>
            <a:r>
              <a:rPr lang="zh-CN" sz="1600" b="1" dirty="0">
                <a:solidFill>
                  <a:srgbClr val="000000"/>
                </a:solidFill>
                <a:effectLst>
                  <a:outerShdw blurRad="38100" dist="38100" dir="2700000" algn="tl">
                    <a:srgbClr val="000000">
                      <a:alpha val="43137"/>
                    </a:srgbClr>
                  </a:outerShdw>
                </a:effectLst>
                <a:latin typeface="微软雅黑"/>
                <a:ea typeface="微软雅黑"/>
              </a:rPr>
              <a:t>全校公共课</a:t>
            </a:r>
            <a:r>
              <a:rPr lang="en-US" sz="1600" b="1" dirty="0">
                <a:solidFill>
                  <a:schemeClr val="accent1">
                    <a:lumMod val="75000"/>
                  </a:schemeClr>
                </a:solidFill>
                <a:effectLst>
                  <a:outerShdw blurRad="38100" dist="38100" dir="2700000" algn="tl">
                    <a:srgbClr val="000000">
                      <a:alpha val="43137"/>
                    </a:srgbClr>
                  </a:outerShdw>
                </a:effectLst>
                <a:latin typeface="微软雅黑"/>
                <a:ea typeface="微软雅黑"/>
              </a:rPr>
              <a:t>80</a:t>
            </a:r>
            <a:r>
              <a:rPr lang="zh-CN" sz="1600" b="1" dirty="0">
                <a:solidFill>
                  <a:srgbClr val="000000"/>
                </a:solidFill>
                <a:effectLst>
                  <a:outerShdw blurRad="38100" dist="38100" dir="2700000" algn="tl">
                    <a:srgbClr val="000000">
                      <a:alpha val="43137"/>
                    </a:srgbClr>
                  </a:outerShdw>
                </a:effectLst>
                <a:latin typeface="微软雅黑"/>
                <a:ea typeface="微软雅黑"/>
              </a:rPr>
              <a:t>门</a:t>
            </a:r>
            <a:endParaRPr lang="en-US" sz="1600" b="1" dirty="0">
              <a:solidFill>
                <a:srgbClr val="000000"/>
              </a:solidFill>
              <a:latin typeface="微软雅黑"/>
              <a:ea typeface="微软雅黑"/>
            </a:endParaRPr>
          </a:p>
          <a:p>
            <a:pPr marL="285750" indent="-285750">
              <a:lnSpc>
                <a:spcPct val="150000"/>
              </a:lnSpc>
              <a:buClr>
                <a:srgbClr val="FFC000"/>
              </a:buClr>
              <a:buFont typeface="Wingdings" charset="2"/>
              <a:buChar char="l"/>
            </a:pPr>
            <a:r>
              <a:rPr lang="zh-CN" sz="1600" b="1" dirty="0">
                <a:solidFill>
                  <a:srgbClr val="000000"/>
                </a:solidFill>
                <a:latin typeface="微软雅黑"/>
                <a:ea typeface="微软雅黑"/>
              </a:rPr>
              <a:t>大学英语课程多门，每学期学生人数</a:t>
            </a:r>
            <a:r>
              <a:rPr lang="en-US" sz="1600" b="1" dirty="0">
                <a:solidFill>
                  <a:srgbClr val="000000"/>
                </a:solidFill>
                <a:latin typeface="微软雅黑"/>
                <a:ea typeface="微软雅黑"/>
              </a:rPr>
              <a:t>5000</a:t>
            </a:r>
            <a:r>
              <a:rPr lang="zh-CN" sz="1600" b="1" dirty="0">
                <a:solidFill>
                  <a:srgbClr val="000000"/>
                </a:solidFill>
                <a:latin typeface="微软雅黑"/>
                <a:ea typeface="微软雅黑"/>
              </a:rPr>
              <a:t>余人</a:t>
            </a:r>
            <a:endParaRPr lang="en-US" sz="1600" b="1" dirty="0">
              <a:effectLst>
                <a:outerShdw blurRad="38100" dist="38100" dir="2700000" algn="tl">
                  <a:srgbClr val="000000">
                    <a:alpha val="43137"/>
                  </a:srgbClr>
                </a:outerShdw>
              </a:effectLst>
              <a:latin typeface="微软雅黑"/>
              <a:ea typeface="微软雅黑"/>
            </a:endParaRPr>
          </a:p>
        </p:txBody>
      </p:sp>
      <p:grpSp>
        <p:nvGrpSpPr>
          <p:cNvPr id="44" name="Group 4"/>
          <p:cNvGrpSpPr>
            <a:grpSpLocks noChangeAspect="1"/>
          </p:cNvGrpSpPr>
          <p:nvPr/>
        </p:nvGrpSpPr>
        <p:grpSpPr>
          <a:xfrm>
            <a:off x="5000613" y="2822408"/>
            <a:ext cx="2190774" cy="2273913"/>
            <a:chOff x="1365" y="-412"/>
            <a:chExt cx="4954" cy="5142"/>
          </a:xfrm>
        </p:grpSpPr>
        <p:sp>
          <p:nvSpPr>
            <p:cNvPr id="45" name="Oval 4"/>
            <p:cNvSpPr>
              <a:spLocks noChangeArrowheads="1"/>
            </p:cNvSpPr>
            <p:nvPr/>
          </p:nvSpPr>
          <p:spPr>
            <a:xfrm>
              <a:off x="2998" y="-412"/>
              <a:ext cx="1878" cy="5142"/>
            </a:xfrm>
            <a:prstGeom prst="ellipse">
              <a:avLst/>
            </a:prstGeom>
            <a:solidFill>
              <a:schemeClr val="tx1">
                <a:lumMod val="75000"/>
                <a:lumOff val="25000"/>
              </a:schemeClr>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46" name="Freeform 5"/>
            <p:cNvSpPr/>
            <p:nvPr/>
          </p:nvSpPr>
          <p:spPr>
            <a:xfrm>
              <a:off x="1365" y="-412"/>
              <a:ext cx="2572" cy="5142"/>
            </a:xfrm>
            <a:custGeom>
              <a:avLst/>
              <a:gdLst/>
              <a:ahLst/>
              <a:cxnLst/>
              <a:rect l="0" t="0" r="r" b="b"/>
              <a:pathLst>
                <a:path w="2572" h="5142">
                  <a:moveTo>
                    <a:pt x="1633" y="2571"/>
                  </a:moveTo>
                  <a:cubicBezTo>
                    <a:pt x="1633" y="1152"/>
                    <a:pt x="2054" y="0"/>
                    <a:pt x="2572" y="0"/>
                  </a:cubicBezTo>
                  <a:cubicBezTo>
                    <a:pt x="1152" y="0"/>
                    <a:pt x="0" y="1152"/>
                    <a:pt x="0" y="2571"/>
                  </a:cubicBezTo>
                  <a:cubicBezTo>
                    <a:pt x="0" y="3990"/>
                    <a:pt x="1152" y="5142"/>
                    <a:pt x="2572" y="5142"/>
                  </a:cubicBezTo>
                  <a:cubicBezTo>
                    <a:pt x="2572" y="5142"/>
                    <a:pt x="2572" y="5142"/>
                    <a:pt x="2572" y="5142"/>
                  </a:cubicBezTo>
                  <a:cubicBezTo>
                    <a:pt x="2054" y="5142"/>
                    <a:pt x="1633" y="3990"/>
                    <a:pt x="1633" y="2571"/>
                  </a:cubicBezTo>
                </a:path>
              </a:pathLst>
            </a:custGeom>
            <a:solidFill>
              <a:schemeClr val="tx1">
                <a:lumMod val="65000"/>
                <a:lumOff val="35000"/>
              </a:schemeClr>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47" name="Freeform 8"/>
            <p:cNvSpPr/>
            <p:nvPr/>
          </p:nvSpPr>
          <p:spPr>
            <a:xfrm>
              <a:off x="3225" y="1447"/>
              <a:ext cx="3094" cy="1462"/>
            </a:xfrm>
            <a:custGeom>
              <a:avLst/>
              <a:gdLst/>
              <a:ahLst/>
              <a:cxnLst/>
              <a:rect l="0" t="0" r="r" b="b"/>
              <a:pathLst>
                <a:path w="3094" h="1462">
                  <a:moveTo>
                    <a:pt x="2465" y="227"/>
                  </a:moveTo>
                  <a:cubicBezTo>
                    <a:pt x="2171" y="118"/>
                    <a:pt x="1814" y="43"/>
                    <a:pt x="1424" y="0"/>
                  </a:cubicBezTo>
                  <a:cubicBezTo>
                    <a:pt x="0" y="1424"/>
                    <a:pt x="0" y="1424"/>
                    <a:pt x="0" y="1424"/>
                  </a:cubicBezTo>
                  <a:cubicBezTo>
                    <a:pt x="227" y="1448"/>
                    <a:pt x="466" y="1462"/>
                    <a:pt x="712" y="1462"/>
                  </a:cubicBezTo>
                  <a:cubicBezTo>
                    <a:pt x="1377" y="1462"/>
                    <a:pt x="2001" y="1367"/>
                    <a:pt x="2465" y="1197"/>
                  </a:cubicBezTo>
                  <a:cubicBezTo>
                    <a:pt x="2928" y="1029"/>
                    <a:pt x="3094" y="835"/>
                    <a:pt x="3094" y="712"/>
                  </a:cubicBezTo>
                  <a:cubicBezTo>
                    <a:pt x="3094" y="589"/>
                    <a:pt x="2928" y="395"/>
                    <a:pt x="2465" y="227"/>
                  </a:cubicBezTo>
                </a:path>
              </a:pathLst>
            </a:custGeom>
            <a:solidFill>
              <a:srgbClr val="C00000"/>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48" name="Freeform 9"/>
            <p:cNvSpPr/>
            <p:nvPr/>
          </p:nvSpPr>
          <p:spPr>
            <a:xfrm>
              <a:off x="3225" y="2159"/>
              <a:ext cx="3094" cy="2381"/>
            </a:xfrm>
            <a:custGeom>
              <a:avLst/>
              <a:gdLst/>
              <a:ahLst/>
              <a:cxnLst/>
              <a:rect l="0" t="0" r="r" b="b"/>
              <a:pathLst>
                <a:path w="3094" h="2381">
                  <a:moveTo>
                    <a:pt x="3094" y="0"/>
                  </a:moveTo>
                  <a:cubicBezTo>
                    <a:pt x="3094" y="125"/>
                    <a:pt x="2928" y="317"/>
                    <a:pt x="2465" y="485"/>
                  </a:cubicBezTo>
                  <a:cubicBezTo>
                    <a:pt x="2001" y="655"/>
                    <a:pt x="1377" y="750"/>
                    <a:pt x="712" y="750"/>
                  </a:cubicBezTo>
                  <a:cubicBezTo>
                    <a:pt x="466" y="750"/>
                    <a:pt x="227" y="735"/>
                    <a:pt x="0" y="712"/>
                  </a:cubicBezTo>
                  <a:cubicBezTo>
                    <a:pt x="43" y="1102"/>
                    <a:pt x="118" y="1459"/>
                    <a:pt x="227" y="1752"/>
                  </a:cubicBezTo>
                  <a:cubicBezTo>
                    <a:pt x="395" y="2215"/>
                    <a:pt x="589" y="2381"/>
                    <a:pt x="712" y="2381"/>
                  </a:cubicBezTo>
                  <a:cubicBezTo>
                    <a:pt x="712" y="2381"/>
                    <a:pt x="712" y="2381"/>
                    <a:pt x="712" y="2381"/>
                  </a:cubicBezTo>
                  <a:cubicBezTo>
                    <a:pt x="1348" y="2381"/>
                    <a:pt x="1947" y="2133"/>
                    <a:pt x="2396" y="1683"/>
                  </a:cubicBezTo>
                  <a:cubicBezTo>
                    <a:pt x="2846" y="1234"/>
                    <a:pt x="3094" y="636"/>
                    <a:pt x="3094" y="0"/>
                  </a:cubicBezTo>
                  <a:cubicBezTo>
                    <a:pt x="3094" y="0"/>
                    <a:pt x="3094" y="0"/>
                    <a:pt x="3094" y="0"/>
                  </a:cubicBezTo>
                </a:path>
              </a:pathLst>
            </a:custGeom>
            <a:solidFill>
              <a:srgbClr val="8A0000"/>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49" name="Freeform 11"/>
            <p:cNvSpPr/>
            <p:nvPr/>
          </p:nvSpPr>
          <p:spPr>
            <a:xfrm>
              <a:off x="3937" y="-34"/>
              <a:ext cx="2193" cy="2399"/>
            </a:xfrm>
            <a:custGeom>
              <a:avLst/>
              <a:gdLst/>
              <a:ahLst/>
              <a:cxnLst/>
              <a:rect l="0" t="0" r="r" b="b"/>
              <a:pathLst>
                <a:path w="2193" h="2399">
                  <a:moveTo>
                    <a:pt x="1306" y="717"/>
                  </a:moveTo>
                  <a:cubicBezTo>
                    <a:pt x="1663" y="1181"/>
                    <a:pt x="1928" y="1812"/>
                    <a:pt x="1928" y="2399"/>
                  </a:cubicBezTo>
                  <a:cubicBezTo>
                    <a:pt x="2108" y="2307"/>
                    <a:pt x="2176" y="2226"/>
                    <a:pt x="2191" y="2193"/>
                  </a:cubicBezTo>
                  <a:cubicBezTo>
                    <a:pt x="2193" y="2193"/>
                    <a:pt x="2193" y="2193"/>
                    <a:pt x="2193" y="2193"/>
                  </a:cubicBezTo>
                  <a:cubicBezTo>
                    <a:pt x="2193" y="1606"/>
                    <a:pt x="1966" y="1055"/>
                    <a:pt x="1552" y="641"/>
                  </a:cubicBezTo>
                  <a:cubicBezTo>
                    <a:pt x="1138" y="227"/>
                    <a:pt x="587" y="0"/>
                    <a:pt x="0" y="0"/>
                  </a:cubicBezTo>
                  <a:cubicBezTo>
                    <a:pt x="587" y="0"/>
                    <a:pt x="1190" y="565"/>
                    <a:pt x="1306" y="717"/>
                  </a:cubicBezTo>
                  <a:close/>
                </a:path>
              </a:pathLst>
            </a:custGeom>
            <a:solidFill>
              <a:schemeClr val="tx1">
                <a:lumMod val="65000"/>
                <a:lumOff val="35000"/>
              </a:schemeClr>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51" name="Freeform 12"/>
            <p:cNvSpPr/>
            <p:nvPr/>
          </p:nvSpPr>
          <p:spPr>
            <a:xfrm>
              <a:off x="3937" y="-34"/>
              <a:ext cx="1928" cy="2399"/>
            </a:xfrm>
            <a:custGeom>
              <a:avLst/>
              <a:gdLst/>
              <a:ahLst/>
              <a:cxnLst/>
              <a:rect l="0" t="0" r="r" b="b"/>
              <a:pathLst>
                <a:path w="1928" h="2399">
                  <a:moveTo>
                    <a:pt x="0" y="2"/>
                  </a:moveTo>
                  <a:cubicBezTo>
                    <a:pt x="0" y="2193"/>
                    <a:pt x="0" y="2193"/>
                    <a:pt x="0" y="2193"/>
                  </a:cubicBezTo>
                  <a:cubicBezTo>
                    <a:pt x="1928" y="2399"/>
                    <a:pt x="1928" y="2399"/>
                    <a:pt x="1928" y="2399"/>
                  </a:cubicBezTo>
                  <a:cubicBezTo>
                    <a:pt x="1928" y="1812"/>
                    <a:pt x="1720" y="1091"/>
                    <a:pt x="1306" y="677"/>
                  </a:cubicBezTo>
                  <a:cubicBezTo>
                    <a:pt x="972" y="343"/>
                    <a:pt x="587" y="0"/>
                    <a:pt x="0" y="0"/>
                  </a:cubicBezTo>
                  <a:lnTo>
                    <a:pt x="0" y="2"/>
                  </a:lnTo>
                  <a:close/>
                </a:path>
              </a:pathLst>
            </a:custGeom>
            <a:solidFill>
              <a:schemeClr val="tx1">
                <a:lumMod val="75000"/>
                <a:lumOff val="25000"/>
              </a:schemeClr>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sp>
          <p:nvSpPr>
            <p:cNvPr id="52" name="Freeform 13"/>
            <p:cNvSpPr/>
            <p:nvPr/>
          </p:nvSpPr>
          <p:spPr>
            <a:xfrm>
              <a:off x="3566" y="253"/>
              <a:ext cx="1902" cy="2277"/>
            </a:xfrm>
            <a:custGeom>
              <a:avLst/>
              <a:gdLst/>
              <a:ahLst/>
              <a:cxnLst/>
              <a:rect l="0" t="0" r="r" b="b"/>
              <a:pathLst>
                <a:path w="1902" h="2277">
                  <a:moveTo>
                    <a:pt x="1902" y="2069"/>
                  </a:moveTo>
                  <a:cubicBezTo>
                    <a:pt x="1857" y="1544"/>
                    <a:pt x="1670" y="988"/>
                    <a:pt x="1393" y="657"/>
                  </a:cubicBezTo>
                  <a:cubicBezTo>
                    <a:pt x="1079" y="281"/>
                    <a:pt x="764" y="57"/>
                    <a:pt x="371" y="0"/>
                  </a:cubicBezTo>
                  <a:cubicBezTo>
                    <a:pt x="334" y="64"/>
                    <a:pt x="289" y="154"/>
                    <a:pt x="241" y="281"/>
                  </a:cubicBezTo>
                  <a:cubicBezTo>
                    <a:pt x="116" y="624"/>
                    <a:pt x="38" y="1064"/>
                    <a:pt x="9" y="1544"/>
                  </a:cubicBezTo>
                  <a:cubicBezTo>
                    <a:pt x="5" y="1662"/>
                    <a:pt x="0" y="1783"/>
                    <a:pt x="0" y="1906"/>
                  </a:cubicBezTo>
                  <a:cubicBezTo>
                    <a:pt x="0" y="2029"/>
                    <a:pt x="5" y="2149"/>
                    <a:pt x="9" y="2268"/>
                  </a:cubicBezTo>
                  <a:cubicBezTo>
                    <a:pt x="128" y="2272"/>
                    <a:pt x="248" y="2277"/>
                    <a:pt x="371" y="2277"/>
                  </a:cubicBezTo>
                  <a:cubicBezTo>
                    <a:pt x="494" y="2277"/>
                    <a:pt x="615" y="2272"/>
                    <a:pt x="733" y="2268"/>
                  </a:cubicBezTo>
                  <a:cubicBezTo>
                    <a:pt x="1171" y="2242"/>
                    <a:pt x="1576" y="2175"/>
                    <a:pt x="1902" y="2069"/>
                  </a:cubicBezTo>
                  <a:close/>
                </a:path>
              </a:pathLst>
            </a:custGeom>
            <a:solidFill>
              <a:srgbClr val="8A0000"/>
            </a:solidFill>
            <a:ln>
              <a:noFill/>
            </a:ln>
          </p:spPr>
          <p:txBody>
            <a:bodyPr vert="horz" wrap="square" lIns="96430" tIns="48216" rIns="96430" bIns="48216" numCol="1" anchor="t" anchorCtr="0"/>
            <a:lstStyle/>
            <a:p>
              <a:pPr algn="just">
                <a:lnSpc>
                  <a:spcPct val="120000"/>
                </a:lnSpc>
              </a:pPr>
              <a:endParaRPr lang="en-US" sz="949">
                <a:latin typeface="Arial"/>
                <a:ea typeface="微软雅黑"/>
              </a:endParaRPr>
            </a:p>
          </p:txBody>
        </p:sp>
      </p:grpSp>
      <p:sp>
        <p:nvSpPr>
          <p:cNvPr id="57" name="圆角矩形 54"/>
          <p:cNvSpPr/>
          <p:nvPr/>
        </p:nvSpPr>
        <p:spPr>
          <a:xfrm>
            <a:off x="442730" y="2062543"/>
            <a:ext cx="4303370" cy="4111510"/>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58" name="圆角矩形 55"/>
          <p:cNvSpPr/>
          <p:nvPr/>
        </p:nvSpPr>
        <p:spPr>
          <a:xfrm>
            <a:off x="721692" y="1614237"/>
            <a:ext cx="3745446" cy="448305"/>
          </a:xfrm>
          <a:prstGeom prst="roundRect">
            <a:avLst/>
          </a:prstGeom>
          <a:solidFill>
            <a:srgbClr val="8A0000"/>
          </a:solidFill>
          <a:ln>
            <a:noFill/>
          </a:ln>
          <a:effectLst>
            <a:outerShdw blurRad="44450" dist="27940" dir="5400000" algn="ctr">
              <a:srgbClr val="000000">
                <a:alpha val="32000"/>
              </a:srgbClr>
            </a:outerShdw>
          </a:effectLst>
        </p:spPr>
        <p:txBody>
          <a:bodyPr anchor="ctr"/>
          <a:lstStyle/>
          <a:p>
            <a:pPr algn="ctr"/>
            <a:r>
              <a:rPr lang="zh-CN" sz="2000" b="1">
                <a:solidFill>
                  <a:schemeClr val="bg1"/>
                </a:solidFill>
                <a:latin typeface="微软雅黑"/>
                <a:ea typeface="微软雅黑"/>
              </a:rPr>
              <a:t>专业教育</a:t>
            </a:r>
          </a:p>
        </p:txBody>
      </p:sp>
      <p:sp>
        <p:nvSpPr>
          <p:cNvPr id="59" name="矩形 58"/>
          <p:cNvSpPr/>
          <p:nvPr/>
        </p:nvSpPr>
        <p:spPr>
          <a:xfrm>
            <a:off x="7568776" y="2226500"/>
            <a:ext cx="4208949" cy="2769989"/>
          </a:xfrm>
          <a:prstGeom prst="rect">
            <a:avLst/>
          </a:prstGeom>
        </p:spPr>
        <p:txBody>
          <a:bodyPr wrap="square">
            <a:spAutoFit/>
          </a:bodyPr>
          <a:lstStyle/>
          <a:p>
            <a:pPr>
              <a:spcBef>
                <a:spcPts val="1200"/>
              </a:spcBef>
              <a:buClr>
                <a:srgbClr val="FFC000"/>
              </a:buClr>
            </a:pPr>
            <a:r>
              <a:rPr lang="zh-CN" sz="1600" b="1">
                <a:solidFill>
                  <a:srgbClr val="000000"/>
                </a:solidFill>
                <a:latin typeface="微软雅黑"/>
                <a:ea typeface="微软雅黑"/>
              </a:rPr>
              <a:t>“一带一路”外国语言与文化系列公共课程</a:t>
            </a:r>
            <a:endParaRPr lang="en-US" sz="1600" b="1">
              <a:solidFill>
                <a:srgbClr val="000000"/>
              </a:solidFill>
              <a:latin typeface="微软雅黑"/>
              <a:ea typeface="微软雅黑"/>
            </a:endParaRPr>
          </a:p>
          <a:p>
            <a:pPr marL="285750" indent="-285750">
              <a:spcBef>
                <a:spcPts val="1200"/>
              </a:spcBef>
              <a:buClr>
                <a:srgbClr val="FFC000"/>
              </a:buClr>
              <a:buFont typeface="Wingdings" charset="2"/>
              <a:buChar char="l"/>
            </a:pPr>
            <a:r>
              <a:rPr lang="zh-CN" sz="1600" b="1">
                <a:solidFill>
                  <a:srgbClr val="000000"/>
                </a:solidFill>
                <a:latin typeface="微软雅黑"/>
                <a:ea typeface="微软雅黑"/>
              </a:rPr>
              <a:t>语言中心</a:t>
            </a:r>
            <a:r>
              <a:rPr lang="en-US" sz="1600" b="1">
                <a:solidFill>
                  <a:srgbClr val="000000"/>
                </a:solidFill>
                <a:latin typeface="微软雅黑"/>
                <a:ea typeface="微软雅黑"/>
              </a:rPr>
              <a:t>2021</a:t>
            </a:r>
            <a:r>
              <a:rPr lang="zh-CN" sz="1600" b="1">
                <a:solidFill>
                  <a:srgbClr val="000000"/>
                </a:solidFill>
                <a:latin typeface="微软雅黑"/>
                <a:ea typeface="微软雅黑"/>
              </a:rPr>
              <a:t>年开课总数</a:t>
            </a:r>
            <a:r>
              <a:rPr lang="en-US" sz="1600" b="1">
                <a:solidFill>
                  <a:srgbClr val="000000"/>
                </a:solidFill>
                <a:latin typeface="微软雅黑"/>
                <a:ea typeface="微软雅黑"/>
              </a:rPr>
              <a:t>39</a:t>
            </a:r>
            <a:r>
              <a:rPr lang="zh-CN" sz="1600" b="1">
                <a:solidFill>
                  <a:srgbClr val="000000"/>
                </a:solidFill>
                <a:latin typeface="微软雅黑"/>
                <a:ea typeface="微软雅黑"/>
              </a:rPr>
              <a:t>门，总班数</a:t>
            </a:r>
            <a:r>
              <a:rPr lang="en-US" sz="1600" b="1">
                <a:solidFill>
                  <a:srgbClr val="000000"/>
                </a:solidFill>
                <a:latin typeface="微软雅黑"/>
                <a:ea typeface="微软雅黑"/>
              </a:rPr>
              <a:t>107</a:t>
            </a:r>
            <a:r>
              <a:rPr lang="zh-CN" sz="1600" b="1">
                <a:solidFill>
                  <a:srgbClr val="000000"/>
                </a:solidFill>
                <a:latin typeface="微软雅黑"/>
                <a:ea typeface="微软雅黑"/>
              </a:rPr>
              <a:t>个，选课名额</a:t>
            </a:r>
            <a:r>
              <a:rPr lang="en-US" sz="1600" b="1">
                <a:solidFill>
                  <a:srgbClr val="000000"/>
                </a:solidFill>
                <a:latin typeface="微软雅黑"/>
                <a:ea typeface="微软雅黑"/>
              </a:rPr>
              <a:t>3400</a:t>
            </a:r>
            <a:r>
              <a:rPr lang="zh-CN" sz="1600" b="1">
                <a:solidFill>
                  <a:srgbClr val="000000"/>
                </a:solidFill>
                <a:latin typeface="微软雅黑"/>
                <a:ea typeface="微软雅黑"/>
              </a:rPr>
              <a:t>个。</a:t>
            </a:r>
          </a:p>
          <a:p>
            <a:pPr marL="285750" indent="-285750">
              <a:spcBef>
                <a:spcPts val="1200"/>
              </a:spcBef>
              <a:buClr>
                <a:srgbClr val="FFC000"/>
              </a:buClr>
              <a:buFont typeface="Wingdings" charset="2"/>
              <a:buChar char="l"/>
            </a:pPr>
            <a:r>
              <a:rPr lang="zh-CN" sz="1600" b="1">
                <a:solidFill>
                  <a:srgbClr val="000000"/>
                </a:solidFill>
                <a:latin typeface="微软雅黑"/>
                <a:ea typeface="微软雅黑"/>
              </a:rPr>
              <a:t>语言中心一带一路项目自</a:t>
            </a:r>
            <a:r>
              <a:rPr lang="en-US" sz="1600" b="1">
                <a:solidFill>
                  <a:srgbClr val="000000"/>
                </a:solidFill>
                <a:latin typeface="微软雅黑"/>
                <a:ea typeface="微软雅黑"/>
              </a:rPr>
              <a:t>2015</a:t>
            </a:r>
            <a:r>
              <a:rPr lang="zh-CN" sz="1600" b="1">
                <a:solidFill>
                  <a:srgbClr val="000000"/>
                </a:solidFill>
                <a:latin typeface="微软雅黑"/>
                <a:ea typeface="微软雅黑"/>
              </a:rPr>
              <a:t>年</a:t>
            </a:r>
            <a:r>
              <a:rPr lang="en-US" sz="1600" b="1">
                <a:solidFill>
                  <a:srgbClr val="000000"/>
                </a:solidFill>
                <a:latin typeface="微软雅黑"/>
                <a:ea typeface="微软雅黑"/>
              </a:rPr>
              <a:t>9</a:t>
            </a:r>
            <a:r>
              <a:rPr lang="zh-CN" sz="1600" b="1">
                <a:solidFill>
                  <a:srgbClr val="000000"/>
                </a:solidFill>
                <a:latin typeface="微软雅黑"/>
                <a:ea typeface="微软雅黑"/>
              </a:rPr>
              <a:t>月启动以来，已共开设</a:t>
            </a:r>
            <a:r>
              <a:rPr lang="en-US" sz="1600" b="1">
                <a:solidFill>
                  <a:srgbClr val="000000"/>
                </a:solidFill>
                <a:latin typeface="微软雅黑"/>
                <a:ea typeface="微软雅黑"/>
              </a:rPr>
              <a:t>32</a:t>
            </a:r>
            <a:r>
              <a:rPr lang="zh-CN" sz="1600" b="1">
                <a:solidFill>
                  <a:srgbClr val="000000"/>
                </a:solidFill>
                <a:latin typeface="微软雅黑"/>
                <a:ea typeface="微软雅黑"/>
              </a:rPr>
              <a:t>个语种课程，本硕博合上，选课人数在</a:t>
            </a:r>
            <a:r>
              <a:rPr lang="en-US" sz="1600" b="1">
                <a:solidFill>
                  <a:srgbClr val="000000"/>
                </a:solidFill>
                <a:latin typeface="微软雅黑"/>
                <a:ea typeface="微软雅黑"/>
              </a:rPr>
              <a:t>3</a:t>
            </a:r>
            <a:r>
              <a:rPr lang="zh-CN" sz="1600" b="1">
                <a:solidFill>
                  <a:srgbClr val="000000"/>
                </a:solidFill>
                <a:latin typeface="微软雅黑"/>
                <a:ea typeface="微软雅黑"/>
              </a:rPr>
              <a:t>人以上即可开班。</a:t>
            </a:r>
            <a:endParaRPr lang="en-US" sz="1600" b="1">
              <a:solidFill>
                <a:srgbClr val="000000"/>
              </a:solidFill>
              <a:latin typeface="微软雅黑"/>
              <a:ea typeface="微软雅黑"/>
            </a:endParaRPr>
          </a:p>
          <a:p>
            <a:pPr marL="285750" indent="-285750">
              <a:spcBef>
                <a:spcPts val="1200"/>
              </a:spcBef>
              <a:buClr>
                <a:srgbClr val="FFC000"/>
              </a:buClr>
              <a:buFont typeface="Wingdings" charset="2"/>
              <a:buChar char="l"/>
            </a:pPr>
            <a:r>
              <a:rPr lang="en-US" sz="1600" b="1">
                <a:solidFill>
                  <a:srgbClr val="000000"/>
                </a:solidFill>
                <a:latin typeface="微软雅黑"/>
                <a:ea typeface="微软雅黑"/>
              </a:rPr>
              <a:t>2017</a:t>
            </a:r>
            <a:r>
              <a:rPr lang="zh-CN" sz="1600" b="1">
                <a:solidFill>
                  <a:srgbClr val="000000"/>
                </a:solidFill>
                <a:latin typeface="微软雅黑"/>
                <a:ea typeface="微软雅黑"/>
              </a:rPr>
              <a:t>年秋季学期语言中心还新增开设日、德、法、意语四个语种的</a:t>
            </a:r>
            <a:r>
              <a:rPr lang="en-US" sz="1600" b="1">
                <a:solidFill>
                  <a:srgbClr val="000000"/>
                </a:solidFill>
                <a:latin typeface="微软雅黑"/>
                <a:ea typeface="微软雅黑"/>
              </a:rPr>
              <a:t>6</a:t>
            </a:r>
            <a:r>
              <a:rPr lang="zh-CN" sz="1600" b="1">
                <a:solidFill>
                  <a:srgbClr val="000000"/>
                </a:solidFill>
                <a:latin typeface="微软雅黑"/>
                <a:ea typeface="微软雅黑"/>
              </a:rPr>
              <a:t>学时</a:t>
            </a:r>
            <a:r>
              <a:rPr lang="en-US" sz="1600" b="1">
                <a:solidFill>
                  <a:srgbClr val="000000"/>
                </a:solidFill>
                <a:latin typeface="微软雅黑"/>
                <a:ea typeface="微软雅黑"/>
              </a:rPr>
              <a:t>4</a:t>
            </a:r>
            <a:r>
              <a:rPr lang="zh-CN" sz="1600" b="1">
                <a:solidFill>
                  <a:srgbClr val="000000"/>
                </a:solidFill>
                <a:latin typeface="微软雅黑"/>
                <a:ea typeface="微软雅黑"/>
              </a:rPr>
              <a:t>学分的公共基础语言课系列，课程跨度达到</a:t>
            </a:r>
            <a:r>
              <a:rPr lang="en-US" sz="1600" b="1">
                <a:solidFill>
                  <a:srgbClr val="000000"/>
                </a:solidFill>
                <a:latin typeface="微软雅黑"/>
                <a:ea typeface="微软雅黑"/>
              </a:rPr>
              <a:t>4</a:t>
            </a:r>
            <a:r>
              <a:rPr lang="zh-CN" sz="1600" b="1">
                <a:solidFill>
                  <a:srgbClr val="000000"/>
                </a:solidFill>
                <a:latin typeface="微软雅黑"/>
                <a:ea typeface="微软雅黑"/>
              </a:rPr>
              <a:t>学期。</a:t>
            </a:r>
            <a:endParaRPr lang="en-US" sz="1600" b="1">
              <a:solidFill>
                <a:srgbClr val="000000"/>
              </a:solidFill>
              <a:latin typeface="微软雅黑"/>
              <a:ea typeface="微软雅黑"/>
            </a:endParaRPr>
          </a:p>
        </p:txBody>
      </p:sp>
      <p:sp>
        <p:nvSpPr>
          <p:cNvPr id="60" name="圆角矩形 61"/>
          <p:cNvSpPr/>
          <p:nvPr/>
        </p:nvSpPr>
        <p:spPr>
          <a:xfrm>
            <a:off x="7523054" y="1804058"/>
            <a:ext cx="4303370" cy="3593971"/>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70" name="圆角矩形 62"/>
          <p:cNvSpPr/>
          <p:nvPr/>
        </p:nvSpPr>
        <p:spPr>
          <a:xfrm>
            <a:off x="7853443" y="5235328"/>
            <a:ext cx="3745446" cy="448305"/>
          </a:xfrm>
          <a:prstGeom prst="roundRect">
            <a:avLst/>
          </a:prstGeom>
          <a:solidFill>
            <a:srgbClr val="002060"/>
          </a:solidFill>
          <a:ln>
            <a:noFill/>
          </a:ln>
          <a:effectLst>
            <a:outerShdw blurRad="44450" dist="27940" dir="5400000" algn="ctr">
              <a:srgbClr val="000000">
                <a:alpha val="32000"/>
              </a:srgbClr>
            </a:outerShdw>
          </a:effectLst>
        </p:spPr>
        <p:txBody>
          <a:bodyPr anchor="ctr"/>
          <a:lstStyle/>
          <a:p>
            <a:pPr algn="ctr"/>
            <a:r>
              <a:rPr lang="zh-CN" sz="2000" b="1">
                <a:solidFill>
                  <a:schemeClr val="bg1"/>
                </a:solidFill>
                <a:latin typeface="微软雅黑"/>
                <a:ea typeface="微软雅黑"/>
              </a:rPr>
              <a:t>特色教育</a:t>
            </a:r>
          </a:p>
        </p:txBody>
      </p:sp>
      <p:sp>
        <p:nvSpPr>
          <p:cNvPr id="71" name="矩形 70"/>
          <p:cNvSpPr/>
          <p:nvPr/>
        </p:nvSpPr>
        <p:spPr>
          <a:xfrm>
            <a:off x="5735964" y="2370457"/>
            <a:ext cx="720069" cy="535531"/>
          </a:xfrm>
          <a:prstGeom prst="rect">
            <a:avLst/>
          </a:prstGeom>
        </p:spPr>
        <p:txBody>
          <a:bodyPr wrap="none">
            <a:spAutoFit/>
          </a:bodyPr>
          <a:lstStyle/>
          <a:p>
            <a:pPr marL="0" lvl="1" defTabSz="889000">
              <a:lnSpc>
                <a:spcPct val="90000"/>
              </a:lnSpc>
              <a:spcAft>
                <a:spcPct val="15000"/>
              </a:spcAft>
            </a:pPr>
            <a:r>
              <a:rPr lang="en-US" sz="3200" b="1">
                <a:solidFill>
                  <a:srgbClr val="8A0000"/>
                </a:solidFill>
                <a:latin typeface="微软雅黑"/>
                <a:ea typeface="微软雅黑"/>
              </a:rPr>
              <a:t>VS</a:t>
            </a:r>
            <a:endParaRPr lang="zh-CN" sz="3200" b="1">
              <a:solidFill>
                <a:srgbClr val="8A0000"/>
              </a:solidFill>
              <a:latin typeface="微软雅黑"/>
              <a:ea typeface="微软雅黑"/>
            </a:endParaRPr>
          </a:p>
        </p:txBody>
      </p:sp>
      <p:sp>
        <p:nvSpPr>
          <p:cNvPr id="72" name="矩形 71"/>
          <p:cNvSpPr/>
          <p:nvPr/>
        </p:nvSpPr>
        <p:spPr>
          <a:xfrm>
            <a:off x="0" y="1247355"/>
            <a:ext cx="3887586" cy="45745"/>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73" name="矩形 72"/>
          <p:cNvSpPr/>
          <p:nvPr/>
        </p:nvSpPr>
        <p:spPr>
          <a:xfrm flipH="1" flipV="1">
            <a:off x="8304414" y="1247381"/>
            <a:ext cx="3887585" cy="45719"/>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77" name="图片 76"/>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78" name="组合 77"/>
          <p:cNvGrpSpPr/>
          <p:nvPr/>
        </p:nvGrpSpPr>
        <p:grpSpPr>
          <a:xfrm>
            <a:off x="1" y="0"/>
            <a:ext cx="1388224" cy="1046128"/>
            <a:chOff x="0" y="0"/>
            <a:chExt cx="6897954" cy="4536440"/>
          </a:xfrm>
        </p:grpSpPr>
        <p:sp>
          <p:nvSpPr>
            <p:cNvPr id="79" name="直角三角形 7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0" name="直角三角形 7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1" name="直角三角形 8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2" name="矩形 8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131086" y="1003824"/>
            <a:ext cx="5929828"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本科生人才培养方式：</a:t>
            </a:r>
            <a:r>
              <a:rPr lang="zh-CN" sz="3200" b="1">
                <a:effectLst>
                  <a:outerShdw blurRad="38100" dist="38100" dir="2700000" algn="tl">
                    <a:srgbClr val="000000">
                      <a:alpha val="43137"/>
                    </a:srgbClr>
                  </a:outerShdw>
                </a:effectLst>
                <a:latin typeface="微软雅黑"/>
                <a:ea typeface="微软雅黑"/>
              </a:rPr>
              <a:t>大学英语</a:t>
            </a:r>
          </a:p>
        </p:txBody>
      </p:sp>
      <p:sp>
        <p:nvSpPr>
          <p:cNvPr id="3" name="矩形 2"/>
          <p:cNvSpPr/>
          <p:nvPr/>
        </p:nvSpPr>
        <p:spPr>
          <a:xfrm>
            <a:off x="1037591" y="1898431"/>
            <a:ext cx="9444049" cy="1015663"/>
          </a:xfrm>
          <a:prstGeom prst="rect">
            <a:avLst/>
          </a:prstGeom>
        </p:spPr>
        <p:txBody>
          <a:bodyPr wrap="square">
            <a:spAutoFit/>
          </a:bodyPr>
          <a:lstStyle/>
          <a:p>
            <a:pPr marL="285750" indent="-285750">
              <a:lnSpc>
                <a:spcPct val="150000"/>
              </a:lnSpc>
              <a:buClr>
                <a:srgbClr val="FFC000"/>
              </a:buClr>
              <a:buFont typeface="Wingdings" charset="2"/>
              <a:buChar char="l"/>
            </a:pPr>
            <a:r>
              <a:rPr lang="zh-CN" sz="2000" b="1" dirty="0">
                <a:latin typeface="微软雅黑"/>
                <a:ea typeface="微软雅黑"/>
              </a:rPr>
              <a:t>大学英语</a:t>
            </a:r>
            <a:r>
              <a:rPr lang="en-US" sz="2000" b="1" dirty="0">
                <a:latin typeface="微软雅黑"/>
                <a:ea typeface="微软雅黑"/>
              </a:rPr>
              <a:t>22-23</a:t>
            </a:r>
            <a:r>
              <a:rPr lang="zh-CN" sz="2000" b="1" dirty="0">
                <a:latin typeface="微软雅黑"/>
                <a:ea typeface="微软雅黑"/>
              </a:rPr>
              <a:t>第一学期开课总数</a:t>
            </a:r>
            <a:r>
              <a:rPr lang="en-US" sz="2000" b="1" dirty="0">
                <a:solidFill>
                  <a:srgbClr val="FF0000"/>
                </a:solidFill>
                <a:latin typeface="微软雅黑"/>
                <a:ea typeface="微软雅黑"/>
              </a:rPr>
              <a:t>44</a:t>
            </a:r>
            <a:r>
              <a:rPr lang="zh-CN" sz="2000" b="1" dirty="0">
                <a:latin typeface="微软雅黑"/>
                <a:ea typeface="微软雅黑"/>
              </a:rPr>
              <a:t>门，总班数</a:t>
            </a:r>
            <a:r>
              <a:rPr lang="en-US" sz="2000" b="1" dirty="0">
                <a:solidFill>
                  <a:srgbClr val="FF0000"/>
                </a:solidFill>
                <a:latin typeface="微软雅黑"/>
                <a:ea typeface="微软雅黑"/>
              </a:rPr>
              <a:t>167</a:t>
            </a:r>
            <a:r>
              <a:rPr lang="zh-CN" sz="2000" b="1" dirty="0">
                <a:latin typeface="微软雅黑"/>
                <a:ea typeface="微软雅黑"/>
              </a:rPr>
              <a:t>个，选课名额共</a:t>
            </a:r>
            <a:r>
              <a:rPr lang="en-US" sz="2000" b="1" dirty="0">
                <a:solidFill>
                  <a:srgbClr val="FF0000"/>
                </a:solidFill>
                <a:latin typeface="微软雅黑"/>
                <a:ea typeface="微软雅黑"/>
              </a:rPr>
              <a:t>5460</a:t>
            </a:r>
            <a:r>
              <a:rPr lang="zh-CN" sz="2000" b="1" dirty="0">
                <a:latin typeface="微软雅黑"/>
                <a:ea typeface="微软雅黑"/>
              </a:rPr>
              <a:t>个。</a:t>
            </a:r>
          </a:p>
          <a:p>
            <a:pPr marL="285750" indent="-285750">
              <a:lnSpc>
                <a:spcPct val="150000"/>
              </a:lnSpc>
              <a:buClr>
                <a:srgbClr val="FFC000"/>
              </a:buClr>
              <a:buFont typeface="Wingdings" charset="2"/>
              <a:buChar char="l"/>
            </a:pPr>
            <a:r>
              <a:rPr lang="zh-CN" sz="2000" b="1" dirty="0">
                <a:latin typeface="微软雅黑"/>
                <a:ea typeface="微软雅黑"/>
              </a:rPr>
              <a:t>大学英语自</a:t>
            </a:r>
            <a:r>
              <a:rPr lang="en-US" sz="2000" b="1" dirty="0">
                <a:solidFill>
                  <a:srgbClr val="FF0000"/>
                </a:solidFill>
                <a:latin typeface="微软雅黑"/>
                <a:ea typeface="微软雅黑"/>
              </a:rPr>
              <a:t>2019</a:t>
            </a:r>
            <a:r>
              <a:rPr lang="zh-CN" sz="2000" b="1" dirty="0">
                <a:latin typeface="微软雅黑"/>
                <a:ea typeface="微软雅黑"/>
              </a:rPr>
              <a:t>年秋季以来已全部实行弹性学分和分级模块化教学。</a:t>
            </a:r>
            <a:endParaRPr lang="zh-CN" sz="2800" b="1" dirty="0">
              <a:latin typeface="微软雅黑"/>
              <a:ea typeface="微软雅黑"/>
            </a:endParaRPr>
          </a:p>
        </p:txBody>
      </p:sp>
      <p:sp>
        <p:nvSpPr>
          <p:cNvPr id="36" name="圆角矩形 35"/>
          <p:cNvSpPr/>
          <p:nvPr/>
        </p:nvSpPr>
        <p:spPr>
          <a:xfrm>
            <a:off x="962858" y="1758869"/>
            <a:ext cx="10100673" cy="1782353"/>
          </a:xfrm>
          <a:prstGeom prst="roundRect">
            <a:avLst>
              <a:gd name="adj" fmla="val 9697"/>
            </a:avLst>
          </a:prstGeom>
          <a:noFill/>
          <a:ln w="28575">
            <a:solidFill>
              <a:srgbClr val="8A0000"/>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pic>
        <p:nvPicPr>
          <p:cNvPr id="26" name="图片 25"/>
          <p:cNvPicPr>
            <a:picLocks noChangeAspect="1"/>
          </p:cNvPicPr>
          <p:nvPr/>
        </p:nvPicPr>
        <p:blipFill>
          <a:blip r:embed="rId2"/>
          <a:stretch/>
        </p:blipFill>
        <p:spPr>
          <a:xfrm>
            <a:off x="641822" y="3882595"/>
            <a:ext cx="6128294" cy="2109591"/>
          </a:xfrm>
          <a:prstGeom prst="rect">
            <a:avLst/>
          </a:prstGeom>
        </p:spPr>
      </p:pic>
      <p:sp>
        <p:nvSpPr>
          <p:cNvPr id="28" name="矩形 27"/>
          <p:cNvSpPr/>
          <p:nvPr/>
        </p:nvSpPr>
        <p:spPr>
          <a:xfrm>
            <a:off x="1" y="1197062"/>
            <a:ext cx="3131086" cy="5496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30" name="图片 29"/>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7" name="组合 46"/>
          <p:cNvGrpSpPr/>
          <p:nvPr/>
        </p:nvGrpSpPr>
        <p:grpSpPr>
          <a:xfrm>
            <a:off x="1" y="0"/>
            <a:ext cx="1388224" cy="1046128"/>
            <a:chOff x="0" y="0"/>
            <a:chExt cx="6897954" cy="4536440"/>
          </a:xfrm>
        </p:grpSpPr>
        <p:sp>
          <p:nvSpPr>
            <p:cNvPr id="48" name="直角三角形 4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9" name="直角三角形 4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0" name="直角三角形 4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5" name="矩形 64"/>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
        <p:nvSpPr>
          <p:cNvPr id="19" name="文本框 2"/>
          <p:cNvSpPr txBox="1">
            <a:spLocks noChangeArrowheads="1"/>
          </p:cNvSpPr>
          <p:nvPr/>
        </p:nvSpPr>
        <p:spPr>
          <a:xfrm>
            <a:off x="7099027" y="3975051"/>
            <a:ext cx="3810000" cy="2235200"/>
          </a:xfrm>
          <a:prstGeom prst="rect">
            <a:avLst/>
          </a:prstGeom>
          <a:solidFill>
            <a:srgbClr val="FFFFFF"/>
          </a:solidFill>
          <a:ln w="9525">
            <a:solidFill>
              <a:srgbClr val="000000"/>
            </a:solidFill>
            <a:miter/>
          </a:ln>
        </p:spPr>
        <p:txBody>
          <a:bodyPr vert="horz" wrap="square" lIns="91440" tIns="45720" rIns="91440" bIns="45720" anchor="t" anchorCtr="0"/>
          <a:lstStyle/>
          <a:p>
            <a:pPr algn="just">
              <a:spcAft>
                <a:spcPts val="0"/>
              </a:spcAft>
            </a:pPr>
            <a:r>
              <a:rPr lang="zh-CN" sz="1200" kern="100">
                <a:latin typeface="Calibri"/>
                <a:ea typeface="宋体"/>
              </a:rPr>
              <a:t>大学英语弹性学分：</a:t>
            </a:r>
            <a:endParaRPr lang="zh-CN" sz="1050" kern="100">
              <a:latin typeface="Calibri"/>
              <a:ea typeface="宋体"/>
            </a:endParaRPr>
          </a:p>
          <a:p>
            <a:pPr algn="just">
              <a:spcAft>
                <a:spcPts val="0"/>
              </a:spcAft>
            </a:pPr>
            <a:r>
              <a:rPr lang="en-US" sz="1200" kern="100">
                <a:latin typeface="Calibri"/>
                <a:ea typeface="宋体"/>
              </a:rPr>
              <a:t> </a:t>
            </a:r>
            <a:endParaRPr lang="zh-CN" sz="1050" kern="100">
              <a:latin typeface="Calibri"/>
              <a:ea typeface="宋体"/>
            </a:endParaRPr>
          </a:p>
          <a:p>
            <a:pPr algn="just">
              <a:spcAft>
                <a:spcPts val="0"/>
              </a:spcAft>
            </a:pPr>
            <a:r>
              <a:rPr lang="zh-CN" sz="1200" kern="100">
                <a:latin typeface="Calibri"/>
                <a:ea typeface="宋体"/>
              </a:rPr>
              <a:t>根据学生的不同起点，制定不同的教学目标，要求学生选修不同的课程序列。</a:t>
            </a:r>
            <a:endParaRPr lang="zh-CN" sz="1050" kern="100">
              <a:latin typeface="Calibri"/>
              <a:ea typeface="宋体"/>
            </a:endParaRPr>
          </a:p>
          <a:p>
            <a:pPr algn="just">
              <a:spcAft>
                <a:spcPts val="0"/>
              </a:spcAft>
            </a:pPr>
            <a:r>
              <a:rPr lang="zh-CN" sz="1200" kern="100">
                <a:latin typeface="Calibri"/>
                <a:ea typeface="宋体"/>
              </a:rPr>
              <a:t>入学分级考试分入</a:t>
            </a:r>
            <a:r>
              <a:rPr lang="en-US" sz="1200" kern="100">
                <a:latin typeface="Calibri"/>
                <a:ea typeface="宋体"/>
              </a:rPr>
              <a:t>:</a:t>
            </a:r>
            <a:endParaRPr lang="zh-CN" sz="1050" kern="100">
              <a:latin typeface="Calibri"/>
              <a:ea typeface="宋体"/>
            </a:endParaRPr>
          </a:p>
          <a:p>
            <a:pPr algn="just">
              <a:spcAft>
                <a:spcPts val="0"/>
              </a:spcAft>
            </a:pPr>
            <a:r>
              <a:rPr lang="en-US" sz="1200" kern="100">
                <a:latin typeface="Calibri"/>
                <a:ea typeface="宋体"/>
              </a:rPr>
              <a:t>Y</a:t>
            </a:r>
            <a:r>
              <a:rPr lang="zh-CN" sz="1200" kern="100">
                <a:latin typeface="Calibri"/>
                <a:ea typeface="宋体"/>
              </a:rPr>
              <a:t>级别的学生修读</a:t>
            </a:r>
            <a:r>
              <a:rPr lang="en-US" sz="1200" kern="100">
                <a:latin typeface="Calibri"/>
                <a:ea typeface="宋体"/>
              </a:rPr>
              <a:t>8</a:t>
            </a:r>
            <a:r>
              <a:rPr lang="zh-CN" sz="1200" kern="100">
                <a:latin typeface="Calibri"/>
                <a:ea typeface="宋体"/>
              </a:rPr>
              <a:t>学分（</a:t>
            </a:r>
            <a:r>
              <a:rPr lang="en-US" sz="1200" kern="100">
                <a:latin typeface="Calibri"/>
                <a:ea typeface="宋体"/>
              </a:rPr>
              <a:t>2Y+2A</a:t>
            </a:r>
            <a:r>
              <a:rPr lang="zh-CN" sz="1200" kern="100">
                <a:latin typeface="Calibri"/>
                <a:ea typeface="宋体"/>
              </a:rPr>
              <a:t>），</a:t>
            </a:r>
            <a:endParaRPr lang="zh-CN" sz="1050" kern="100">
              <a:latin typeface="Calibri"/>
              <a:ea typeface="宋体"/>
            </a:endParaRPr>
          </a:p>
          <a:p>
            <a:pPr algn="just">
              <a:spcAft>
                <a:spcPts val="0"/>
              </a:spcAft>
            </a:pPr>
            <a:r>
              <a:rPr lang="en-US" sz="1200" kern="100">
                <a:latin typeface="Calibri"/>
                <a:ea typeface="宋体"/>
              </a:rPr>
              <a:t>A</a:t>
            </a:r>
            <a:r>
              <a:rPr lang="zh-CN" sz="1200" kern="100">
                <a:latin typeface="Calibri"/>
                <a:ea typeface="宋体"/>
              </a:rPr>
              <a:t>级别的学生修读</a:t>
            </a:r>
            <a:r>
              <a:rPr lang="en-US" sz="1200" kern="100">
                <a:latin typeface="Calibri"/>
                <a:ea typeface="宋体"/>
              </a:rPr>
              <a:t>8</a:t>
            </a:r>
            <a:r>
              <a:rPr lang="zh-CN" sz="1200" kern="100">
                <a:latin typeface="Calibri"/>
                <a:ea typeface="宋体"/>
              </a:rPr>
              <a:t>学分（</a:t>
            </a:r>
            <a:r>
              <a:rPr lang="en-US" sz="1200" kern="100">
                <a:latin typeface="Calibri"/>
                <a:ea typeface="宋体"/>
              </a:rPr>
              <a:t>2A+2B</a:t>
            </a:r>
            <a:r>
              <a:rPr lang="zh-CN" sz="1200" kern="100">
                <a:latin typeface="Calibri"/>
                <a:ea typeface="宋体"/>
              </a:rPr>
              <a:t>），</a:t>
            </a:r>
            <a:endParaRPr lang="zh-CN" sz="1050" kern="100">
              <a:latin typeface="Calibri"/>
              <a:ea typeface="宋体"/>
            </a:endParaRPr>
          </a:p>
          <a:p>
            <a:pPr algn="just">
              <a:spcAft>
                <a:spcPts val="0"/>
              </a:spcAft>
            </a:pPr>
            <a:r>
              <a:rPr lang="en-US" sz="1200" kern="100">
                <a:latin typeface="Calibri"/>
                <a:ea typeface="宋体"/>
              </a:rPr>
              <a:t>B</a:t>
            </a:r>
            <a:r>
              <a:rPr lang="zh-CN" sz="1200" kern="100">
                <a:latin typeface="Calibri"/>
                <a:ea typeface="宋体"/>
              </a:rPr>
              <a:t>级别修读</a:t>
            </a:r>
            <a:r>
              <a:rPr lang="en-US" sz="1200" kern="100">
                <a:latin typeface="Calibri"/>
                <a:ea typeface="宋体"/>
              </a:rPr>
              <a:t>6</a:t>
            </a:r>
            <a:r>
              <a:rPr lang="zh-CN" sz="1200" kern="100">
                <a:latin typeface="Calibri"/>
                <a:ea typeface="宋体"/>
              </a:rPr>
              <a:t>学分（</a:t>
            </a:r>
            <a:r>
              <a:rPr lang="en-US" sz="1200" kern="100">
                <a:latin typeface="Calibri"/>
                <a:ea typeface="宋体"/>
              </a:rPr>
              <a:t>2B+1C</a:t>
            </a:r>
            <a:r>
              <a:rPr lang="zh-CN" sz="1200" kern="100">
                <a:latin typeface="Calibri"/>
                <a:ea typeface="宋体"/>
              </a:rPr>
              <a:t>），</a:t>
            </a:r>
            <a:endParaRPr lang="zh-CN" sz="1050" kern="100">
              <a:latin typeface="Calibri"/>
              <a:ea typeface="宋体"/>
            </a:endParaRPr>
          </a:p>
          <a:p>
            <a:pPr algn="just">
              <a:spcAft>
                <a:spcPts val="0"/>
              </a:spcAft>
            </a:pPr>
            <a:r>
              <a:rPr lang="en-US" sz="1200" kern="100">
                <a:latin typeface="Calibri"/>
                <a:ea typeface="宋体"/>
              </a:rPr>
              <a:t>C</a:t>
            </a:r>
            <a:r>
              <a:rPr lang="zh-CN" sz="1200" kern="100">
                <a:latin typeface="Calibri"/>
                <a:ea typeface="宋体"/>
              </a:rPr>
              <a:t>级别修读</a:t>
            </a:r>
            <a:r>
              <a:rPr lang="en-US" sz="1200" kern="100">
                <a:latin typeface="Calibri"/>
                <a:ea typeface="宋体"/>
              </a:rPr>
              <a:t>4</a:t>
            </a:r>
            <a:r>
              <a:rPr lang="zh-CN" sz="1200" kern="100">
                <a:latin typeface="Calibri"/>
                <a:ea typeface="宋体"/>
              </a:rPr>
              <a:t>学分（</a:t>
            </a:r>
            <a:r>
              <a:rPr lang="en-US" sz="1200" kern="100">
                <a:latin typeface="Calibri"/>
                <a:ea typeface="宋体"/>
              </a:rPr>
              <a:t>2C</a:t>
            </a:r>
            <a:r>
              <a:rPr lang="zh-CN" sz="1200" kern="100">
                <a:latin typeface="Calibri"/>
                <a:ea typeface="宋体"/>
              </a:rPr>
              <a:t>或</a:t>
            </a:r>
            <a:r>
              <a:rPr lang="en-US" sz="1200" kern="100">
                <a:latin typeface="Calibri"/>
                <a:ea typeface="宋体"/>
              </a:rPr>
              <a:t>1C+1C+</a:t>
            </a:r>
            <a:r>
              <a:rPr lang="zh-CN" sz="1200" kern="100">
                <a:latin typeface="Calibri"/>
                <a:ea typeface="宋体"/>
              </a:rPr>
              <a:t>），</a:t>
            </a:r>
            <a:endParaRPr lang="zh-CN" sz="1050" kern="100">
              <a:latin typeface="Calibri"/>
              <a:ea typeface="宋体"/>
            </a:endParaRPr>
          </a:p>
          <a:p>
            <a:pPr algn="just">
              <a:spcAft>
                <a:spcPts val="0"/>
              </a:spcAft>
            </a:pPr>
            <a:r>
              <a:rPr lang="en-US" sz="1200" kern="100">
                <a:latin typeface="Calibri"/>
                <a:ea typeface="宋体"/>
              </a:rPr>
              <a:t>C+</a:t>
            </a:r>
            <a:r>
              <a:rPr lang="zh-CN" sz="1200" kern="100">
                <a:latin typeface="Calibri"/>
                <a:ea typeface="宋体"/>
              </a:rPr>
              <a:t>级别修读</a:t>
            </a:r>
            <a:r>
              <a:rPr lang="en-US" sz="1200" kern="100">
                <a:latin typeface="Calibri"/>
                <a:ea typeface="宋体"/>
              </a:rPr>
              <a:t>2</a:t>
            </a:r>
            <a:r>
              <a:rPr lang="zh-CN" sz="1200" kern="100">
                <a:latin typeface="Calibri"/>
                <a:ea typeface="宋体"/>
              </a:rPr>
              <a:t>学分（</a:t>
            </a:r>
            <a:r>
              <a:rPr lang="en-US" sz="1200" kern="100">
                <a:latin typeface="Calibri"/>
                <a:ea typeface="宋体"/>
              </a:rPr>
              <a:t>1C+</a:t>
            </a:r>
            <a:r>
              <a:rPr lang="zh-CN" sz="1200" kern="100">
                <a:latin typeface="Calibri"/>
                <a:ea typeface="宋体"/>
              </a:rPr>
              <a:t>）。</a:t>
            </a:r>
            <a:endParaRPr lang="zh-CN" sz="1050" kern="100">
              <a:latin typeface="Calibri"/>
              <a:ea typeface="宋体"/>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9" name="矩形 28"/>
          <p:cNvSpPr/>
          <p:nvPr/>
        </p:nvSpPr>
        <p:spPr>
          <a:xfrm>
            <a:off x="3131086" y="1003824"/>
            <a:ext cx="5929828"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本科生人才培养方式：</a:t>
            </a:r>
            <a:r>
              <a:rPr lang="zh-CN" sz="3200" b="1">
                <a:effectLst>
                  <a:outerShdw blurRad="38100" dist="38100" dir="2700000" algn="tl">
                    <a:srgbClr val="000000">
                      <a:alpha val="43137"/>
                    </a:srgbClr>
                  </a:outerShdw>
                </a:effectLst>
                <a:latin typeface="微软雅黑"/>
                <a:ea typeface="微软雅黑"/>
              </a:rPr>
              <a:t>国际体验</a:t>
            </a:r>
          </a:p>
        </p:txBody>
      </p:sp>
      <p:graphicFrame>
        <p:nvGraphicFramePr>
          <p:cNvPr id="30" name="表格 29"/>
          <p:cNvGraphicFramePr>
            <a:graphicFrameLocks noGrp="1"/>
          </p:cNvGraphicFramePr>
          <p:nvPr/>
        </p:nvGraphicFramePr>
        <p:xfrm>
          <a:off x="619420" y="1924790"/>
          <a:ext cx="4466990" cy="1949401"/>
        </p:xfrm>
        <a:graphic>
          <a:graphicData uri="http://schemas.openxmlformats.org/drawingml/2006/table">
            <a:tbl>
              <a:tblPr firstRow="1" bandRow="1">
                <a:tableStyleId>{5202B0CA-FC54-4496-8BCA-5EF66A818D29}</a:tableStyleId>
              </a:tblPr>
              <a:tblGrid>
                <a:gridCol w="1358260">
                  <a:extLst>
                    <a:ext uri="{9D8B030D-6E8A-4147-A177-3AD203B41FA5}">
                      <a16:colId xmlns:a16="http://schemas.microsoft.com/office/drawing/2014/main" val="20000"/>
                    </a:ext>
                  </a:extLst>
                </a:gridCol>
                <a:gridCol w="3108730">
                  <a:extLst>
                    <a:ext uri="{9D8B030D-6E8A-4147-A177-3AD203B41FA5}">
                      <a16:colId xmlns:a16="http://schemas.microsoft.com/office/drawing/2014/main" val="20001"/>
                    </a:ext>
                  </a:extLst>
                </a:gridCol>
              </a:tblGrid>
              <a:tr h="503915">
                <a:tc gridSpan="2">
                  <a:txBody>
                    <a:bodyPr/>
                    <a:lstStyle/>
                    <a:p>
                      <a:pPr algn="ctr"/>
                      <a:r>
                        <a:rPr lang="en-US" sz="1500" b="1" u="none" strike="noStrike" kern="1200" spc="0" baseline="0">
                          <a:ln>
                            <a:noFill/>
                          </a:ln>
                          <a:latin typeface="微软雅黑"/>
                          <a:ea typeface="微软雅黑"/>
                        </a:rPr>
                        <a:t>2020-2021</a:t>
                      </a:r>
                      <a:r>
                        <a:rPr lang="zh-CN" sz="1500" b="1" u="none" strike="noStrike" kern="1200" spc="0" baseline="0">
                          <a:ln>
                            <a:noFill/>
                          </a:ln>
                          <a:latin typeface="微软雅黑"/>
                          <a:ea typeface="微软雅黑"/>
                        </a:rPr>
                        <a:t>学年出国（境）交流情况</a:t>
                      </a:r>
                      <a:endParaRPr lang="zh-CN" sz="1600" b="1">
                        <a:latin typeface="微软雅黑"/>
                        <a:ea typeface="微软雅黑"/>
                      </a:endParaRPr>
                    </a:p>
                  </a:txBody>
                  <a:tcPr marT="41570" marB="41570" anchor="ctr">
                    <a:solidFill>
                      <a:srgbClr val="C00000"/>
                    </a:solidFill>
                  </a:tcPr>
                </a:tc>
                <a:tc hMerge="1">
                  <a:txBody>
                    <a:bodyPr/>
                    <a:lstStyle/>
                    <a:p>
                      <a:endParaRPr lang="zh-CN"/>
                    </a:p>
                  </a:txBody>
                  <a:tcPr/>
                </a:tc>
                <a:extLst>
                  <a:ext uri="{0D108BD9-81ED-4DB2-BD59-A6C34878D82A}">
                    <a16:rowId xmlns:a16="http://schemas.microsoft.com/office/drawing/2014/main" val="10000"/>
                  </a:ext>
                </a:extLst>
              </a:tr>
              <a:tr h="599231">
                <a:tc>
                  <a:txBody>
                    <a:bodyPr/>
                    <a:lstStyle/>
                    <a:p>
                      <a:pPr algn="ctr"/>
                      <a:r>
                        <a:rPr lang="zh-CN" sz="1500" b="1">
                          <a:latin typeface="微软雅黑"/>
                          <a:ea typeface="微软雅黑"/>
                        </a:rPr>
                        <a:t>短期</a:t>
                      </a:r>
                    </a:p>
                  </a:txBody>
                  <a:tcPr marT="41570" marB="41570" anchor="ctr"/>
                </a:tc>
                <a:tc>
                  <a:txBody>
                    <a:bodyPr/>
                    <a:lstStyle/>
                    <a:p>
                      <a:pPr marL="0" indent="0" algn="l" defTabSz="914400">
                        <a:lnSpc>
                          <a:spcPct val="100000"/>
                        </a:lnSpc>
                        <a:spcBef>
                          <a:spcPts val="0"/>
                        </a:spcBef>
                        <a:spcAft>
                          <a:spcPts val="0"/>
                        </a:spcAft>
                        <a:buClrTx/>
                        <a:buSzTx/>
                        <a:buFontTx/>
                        <a:buNone/>
                      </a:pPr>
                      <a:r>
                        <a:rPr lang="zh-CN" sz="1300" b="1">
                          <a:latin typeface="微软雅黑"/>
                          <a:ea typeface="微软雅黑"/>
                        </a:rPr>
                        <a:t>包括暑期学校、参观访问、学术会议等</a:t>
                      </a:r>
                      <a:r>
                        <a:rPr lang="en-US" sz="1300" b="1">
                          <a:latin typeface="微软雅黑"/>
                          <a:ea typeface="微软雅黑"/>
                        </a:rPr>
                        <a:t>70</a:t>
                      </a:r>
                      <a:r>
                        <a:rPr lang="zh-CN" sz="1300" b="1">
                          <a:latin typeface="微软雅黑"/>
                          <a:ea typeface="微软雅黑"/>
                        </a:rPr>
                        <a:t>余人，访问</a:t>
                      </a:r>
                      <a:r>
                        <a:rPr lang="en-US" sz="1300" b="1">
                          <a:latin typeface="微软雅黑"/>
                          <a:ea typeface="微软雅黑"/>
                        </a:rPr>
                        <a:t>16</a:t>
                      </a:r>
                      <a:r>
                        <a:rPr lang="zh-CN" sz="1300" b="1">
                          <a:latin typeface="微软雅黑"/>
                          <a:ea typeface="微软雅黑"/>
                        </a:rPr>
                        <a:t>个国家和地区</a:t>
                      </a:r>
                      <a:endParaRPr lang="zh-CN" sz="600" b="1">
                        <a:solidFill>
                          <a:schemeClr val="tx1"/>
                        </a:solidFill>
                        <a:latin typeface="微软雅黑"/>
                        <a:ea typeface="微软雅黑"/>
                      </a:endParaRPr>
                    </a:p>
                  </a:txBody>
                  <a:tcPr marT="41570" marB="41570" anchor="ctr"/>
                </a:tc>
                <a:extLst>
                  <a:ext uri="{0D108BD9-81ED-4DB2-BD59-A6C34878D82A}">
                    <a16:rowId xmlns:a16="http://schemas.microsoft.com/office/drawing/2014/main" val="10001"/>
                  </a:ext>
                </a:extLst>
              </a:tr>
              <a:tr h="846255">
                <a:tc>
                  <a:txBody>
                    <a:bodyPr/>
                    <a:lstStyle/>
                    <a:p>
                      <a:pPr algn="ctr"/>
                      <a:r>
                        <a:rPr lang="zh-CN" sz="1500" b="1">
                          <a:latin typeface="微软雅黑"/>
                          <a:ea typeface="微软雅黑"/>
                        </a:rPr>
                        <a:t>长期</a:t>
                      </a:r>
                      <a:endParaRPr lang="en-US" sz="1500" b="1">
                        <a:latin typeface="微软雅黑"/>
                        <a:ea typeface="微软雅黑"/>
                      </a:endParaRPr>
                    </a:p>
                    <a:p>
                      <a:pPr algn="ctr"/>
                      <a:r>
                        <a:rPr lang="zh-CN" sz="1500" b="1">
                          <a:latin typeface="微软雅黑"/>
                          <a:ea typeface="微软雅黑"/>
                        </a:rPr>
                        <a:t>（大于</a:t>
                      </a:r>
                      <a:r>
                        <a:rPr lang="en-US" sz="1500" b="1">
                          <a:latin typeface="微软雅黑"/>
                          <a:ea typeface="微软雅黑"/>
                        </a:rPr>
                        <a:t>3</a:t>
                      </a:r>
                      <a:r>
                        <a:rPr lang="zh-CN" sz="1500" b="1">
                          <a:latin typeface="微软雅黑"/>
                          <a:ea typeface="微软雅黑"/>
                        </a:rPr>
                        <a:t>个月）</a:t>
                      </a:r>
                    </a:p>
                  </a:txBody>
                  <a:tcPr marT="41570" marB="41570" anchor="ctr"/>
                </a:tc>
                <a:tc>
                  <a:txBody>
                    <a:bodyPr/>
                    <a:lstStyle/>
                    <a:p>
                      <a:pPr marL="0" indent="0" algn="l" defTabSz="914400">
                        <a:lnSpc>
                          <a:spcPct val="100000"/>
                        </a:lnSpc>
                        <a:spcBef>
                          <a:spcPts val="0"/>
                        </a:spcBef>
                        <a:spcAft>
                          <a:spcPts val="0"/>
                        </a:spcAft>
                        <a:buClrTx/>
                        <a:buSzTx/>
                        <a:buFontTx/>
                        <a:buNone/>
                      </a:pPr>
                      <a:r>
                        <a:rPr lang="en-US" sz="1300" b="1">
                          <a:latin typeface="微软雅黑"/>
                          <a:ea typeface="微软雅黑"/>
                        </a:rPr>
                        <a:t>38</a:t>
                      </a:r>
                      <a:r>
                        <a:rPr lang="zh-CN" sz="1300" b="1">
                          <a:latin typeface="微软雅黑"/>
                          <a:ea typeface="微软雅黑"/>
                        </a:rPr>
                        <a:t>人；访问</a:t>
                      </a:r>
                      <a:r>
                        <a:rPr lang="en-US" sz="1300" b="1">
                          <a:latin typeface="微软雅黑"/>
                          <a:ea typeface="微软雅黑"/>
                        </a:rPr>
                        <a:t>19</a:t>
                      </a:r>
                      <a:r>
                        <a:rPr lang="zh-CN" sz="1300" b="1">
                          <a:latin typeface="微软雅黑"/>
                          <a:ea typeface="微软雅黑"/>
                        </a:rPr>
                        <a:t>个国家和地区</a:t>
                      </a:r>
                      <a:endParaRPr lang="zh-CN" sz="1800" b="1">
                        <a:solidFill>
                          <a:schemeClr val="tx1"/>
                        </a:solidFill>
                        <a:latin typeface="微软雅黑"/>
                        <a:ea typeface="微软雅黑"/>
                      </a:endParaRPr>
                    </a:p>
                  </a:txBody>
                  <a:tcPr marT="41570" marB="41570" anchor="ctr"/>
                </a:tc>
                <a:extLst>
                  <a:ext uri="{0D108BD9-81ED-4DB2-BD59-A6C34878D82A}">
                    <a16:rowId xmlns:a16="http://schemas.microsoft.com/office/drawing/2014/main" val="10002"/>
                  </a:ext>
                </a:extLst>
              </a:tr>
            </a:tbl>
          </a:graphicData>
        </a:graphic>
      </p:graphicFrame>
      <p:graphicFrame>
        <p:nvGraphicFramePr>
          <p:cNvPr id="31" name="表格 30"/>
          <p:cNvGraphicFramePr>
            <a:graphicFrameLocks noGrp="1"/>
          </p:cNvGraphicFramePr>
          <p:nvPr/>
        </p:nvGraphicFramePr>
        <p:xfrm>
          <a:off x="641822" y="4141116"/>
          <a:ext cx="4444588" cy="1958883"/>
        </p:xfrm>
        <a:graphic>
          <a:graphicData uri="http://schemas.openxmlformats.org/drawingml/2006/table">
            <a:tbl>
              <a:tblPr firstRow="1" bandRow="1">
                <a:tableStyleId>{5202B0CA-FC54-4496-8BCA-5EF66A818D29}</a:tableStyleId>
              </a:tblPr>
              <a:tblGrid>
                <a:gridCol w="1270105">
                  <a:extLst>
                    <a:ext uri="{9D8B030D-6E8A-4147-A177-3AD203B41FA5}">
                      <a16:colId xmlns:a16="http://schemas.microsoft.com/office/drawing/2014/main" val="20000"/>
                    </a:ext>
                  </a:extLst>
                </a:gridCol>
                <a:gridCol w="3174483">
                  <a:extLst>
                    <a:ext uri="{9D8B030D-6E8A-4147-A177-3AD203B41FA5}">
                      <a16:colId xmlns:a16="http://schemas.microsoft.com/office/drawing/2014/main" val="20001"/>
                    </a:ext>
                  </a:extLst>
                </a:gridCol>
              </a:tblGrid>
              <a:tr h="468640">
                <a:tc gridSpan="2">
                  <a:txBody>
                    <a:bodyPr/>
                    <a:lstStyle/>
                    <a:p>
                      <a:pPr algn="ctr"/>
                      <a:r>
                        <a:rPr lang="zh-CN" sz="1600" b="1" u="none" strike="noStrike" kern="1200" spc="0" baseline="0">
                          <a:ln>
                            <a:noFill/>
                          </a:ln>
                          <a:latin typeface="微软雅黑"/>
                          <a:ea typeface="微软雅黑"/>
                        </a:rPr>
                        <a:t>实习情况</a:t>
                      </a:r>
                      <a:endParaRPr lang="zh-CN" sz="1800" b="1">
                        <a:latin typeface="微软雅黑"/>
                        <a:ea typeface="微软雅黑"/>
                      </a:endParaRPr>
                    </a:p>
                  </a:txBody>
                  <a:tcPr marL="91449" marR="91449" marT="45753" marB="45753" anchor="ctr">
                    <a:solidFill>
                      <a:srgbClr val="C00000"/>
                    </a:solidFill>
                  </a:tcPr>
                </a:tc>
                <a:tc hMerge="1">
                  <a:txBody>
                    <a:bodyPr/>
                    <a:lstStyle/>
                    <a:p>
                      <a:endParaRPr lang="zh-CN"/>
                    </a:p>
                  </a:txBody>
                  <a:tcPr/>
                </a:tc>
                <a:extLst>
                  <a:ext uri="{0D108BD9-81ED-4DB2-BD59-A6C34878D82A}">
                    <a16:rowId xmlns:a16="http://schemas.microsoft.com/office/drawing/2014/main" val="10000"/>
                  </a:ext>
                </a:extLst>
              </a:tr>
              <a:tr h="831763">
                <a:tc>
                  <a:txBody>
                    <a:bodyPr/>
                    <a:lstStyle/>
                    <a:p>
                      <a:pPr algn="ctr"/>
                      <a:r>
                        <a:rPr lang="zh-CN" sz="1600" b="1">
                          <a:solidFill>
                            <a:schemeClr val="bg1"/>
                          </a:solidFill>
                          <a:latin typeface="微软雅黑"/>
                          <a:ea typeface="微软雅黑"/>
                        </a:rPr>
                        <a:t>研究</a:t>
                      </a:r>
                      <a:br>
                        <a:rPr lang="en-US" sz="1600" b="1">
                          <a:solidFill>
                            <a:schemeClr val="bg1"/>
                          </a:solidFill>
                          <a:latin typeface="微软雅黑"/>
                          <a:ea typeface="微软雅黑"/>
                        </a:rPr>
                      </a:br>
                      <a:r>
                        <a:rPr lang="zh-CN" sz="1600" b="1">
                          <a:solidFill>
                            <a:schemeClr val="bg1"/>
                          </a:solidFill>
                          <a:latin typeface="微软雅黑"/>
                          <a:ea typeface="微软雅黑"/>
                        </a:rPr>
                        <a:t>基地</a:t>
                      </a:r>
                    </a:p>
                  </a:txBody>
                  <a:tcPr marL="91449" marR="91449" marT="45753" marB="45753" anchor="ctr">
                    <a:lnR w="12700" cap="flat" cmpd="sng">
                      <a:solidFill>
                        <a:schemeClr val="bg1"/>
                      </a:solidFill>
                      <a:prstDash val="solid"/>
                      <a:round/>
                      <a:headEnd type="none" w="med" len="med"/>
                      <a:tailEnd type="none" w="med" len="med"/>
                    </a:lnR>
                    <a:lnB w="12700" cap="flat" cmpd="sng">
                      <a:solidFill>
                        <a:schemeClr val="bg1"/>
                      </a:solidFill>
                      <a:prstDash val="solid"/>
                      <a:round/>
                      <a:headEnd type="none" w="med" len="med"/>
                      <a:tailEnd type="none" w="med" len="med"/>
                    </a:lnB>
                    <a:solidFill>
                      <a:schemeClr val="tx1">
                        <a:lumMod val="65000"/>
                        <a:lumOff val="35000"/>
                      </a:schemeClr>
                    </a:solidFill>
                  </a:tcPr>
                </a:tc>
                <a:tc>
                  <a:txBody>
                    <a:bodyPr/>
                    <a:lstStyle/>
                    <a:p>
                      <a:pPr marL="0" indent="0" algn="l" defTabSz="914400">
                        <a:lnSpc>
                          <a:spcPct val="100000"/>
                        </a:lnSpc>
                        <a:spcBef>
                          <a:spcPts val="0"/>
                        </a:spcBef>
                        <a:spcAft>
                          <a:spcPts val="0"/>
                        </a:spcAft>
                        <a:buClrTx/>
                        <a:buSzTx/>
                        <a:buFontTx/>
                        <a:buNone/>
                      </a:pPr>
                      <a:r>
                        <a:rPr lang="zh-CN" sz="1400" b="1" kern="1200">
                          <a:solidFill>
                            <a:schemeClr val="bg1"/>
                          </a:solidFill>
                          <a:latin typeface="微软雅黑"/>
                          <a:ea typeface="微软雅黑"/>
                        </a:rPr>
                        <a:t>教育部人文社科研究基地“东方文学研究中心”、“国家外语非通用语种本科人才培养基地”</a:t>
                      </a:r>
                    </a:p>
                  </a:txBody>
                  <a:tcPr marL="91449" marR="91449" marT="45753" marB="45753" anchor="ctr">
                    <a:lnL w="12700" cap="flat" cmpd="sng">
                      <a:solidFill>
                        <a:schemeClr val="bg1"/>
                      </a:solidFill>
                      <a:prstDash val="solid"/>
                      <a:round/>
                      <a:headEnd type="none" w="med" len="med"/>
                      <a:tailEnd type="none" w="med" len="med"/>
                    </a:lnL>
                    <a:lnB w="12700" cap="flat" cmpd="sng">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1"/>
                  </a:ext>
                </a:extLst>
              </a:tr>
              <a:tr h="658480">
                <a:tc>
                  <a:txBody>
                    <a:bodyPr/>
                    <a:lstStyle/>
                    <a:p>
                      <a:pPr algn="ctr"/>
                      <a:r>
                        <a:rPr lang="zh-CN" sz="1600" b="1">
                          <a:solidFill>
                            <a:schemeClr val="bg1"/>
                          </a:solidFill>
                          <a:latin typeface="微软雅黑"/>
                          <a:ea typeface="微软雅黑"/>
                        </a:rPr>
                        <a:t>实践教育</a:t>
                      </a:r>
                      <a:endParaRPr lang="en-US" sz="1600" b="1">
                        <a:solidFill>
                          <a:schemeClr val="bg1"/>
                        </a:solidFill>
                        <a:latin typeface="微软雅黑"/>
                        <a:ea typeface="微软雅黑"/>
                      </a:endParaRPr>
                    </a:p>
                    <a:p>
                      <a:pPr algn="ctr"/>
                      <a:r>
                        <a:rPr lang="zh-CN" sz="1600" b="1">
                          <a:solidFill>
                            <a:schemeClr val="bg1"/>
                          </a:solidFill>
                          <a:latin typeface="微软雅黑"/>
                          <a:ea typeface="微软雅黑"/>
                        </a:rPr>
                        <a:t>基地</a:t>
                      </a:r>
                    </a:p>
                  </a:txBody>
                  <a:tcPr marL="91449" marR="91449" marT="45753" marB="45753" anchor="ctr">
                    <a:lnR w="12700" cap="flat" cmpd="sng">
                      <a:solidFill>
                        <a:schemeClr val="bg1"/>
                      </a:solidFill>
                      <a:prstDash val="solid"/>
                      <a:round/>
                      <a:headEnd type="none" w="med" len="med"/>
                      <a:tailEnd type="none" w="med" len="med"/>
                    </a:lnR>
                    <a:lnT w="12700" cap="flat" cmpd="sng">
                      <a:solidFill>
                        <a:schemeClr val="bg1"/>
                      </a:solidFill>
                      <a:prstDash val="solid"/>
                      <a:round/>
                      <a:headEnd type="none" w="med" len="med"/>
                      <a:tailEnd type="none" w="med" len="med"/>
                    </a:lnT>
                    <a:solidFill>
                      <a:schemeClr val="tx1">
                        <a:lumMod val="65000"/>
                        <a:lumOff val="35000"/>
                      </a:schemeClr>
                    </a:solidFill>
                  </a:tcPr>
                </a:tc>
                <a:tc>
                  <a:txBody>
                    <a:bodyPr/>
                    <a:lstStyle/>
                    <a:p>
                      <a:pPr marL="0" indent="0" algn="l" defTabSz="914400">
                        <a:lnSpc>
                          <a:spcPct val="100000"/>
                        </a:lnSpc>
                        <a:spcBef>
                          <a:spcPts val="0"/>
                        </a:spcBef>
                        <a:spcAft>
                          <a:spcPts val="0"/>
                        </a:spcAft>
                        <a:buClrTx/>
                        <a:buSzTx/>
                        <a:buFontTx/>
                        <a:buNone/>
                      </a:pPr>
                      <a:r>
                        <a:rPr lang="zh-CN" sz="1400" b="1" kern="1200">
                          <a:solidFill>
                            <a:schemeClr val="bg1"/>
                          </a:solidFill>
                          <a:latin typeface="微软雅黑"/>
                          <a:ea typeface="微软雅黑"/>
                        </a:rPr>
                        <a:t>北京大学</a:t>
                      </a:r>
                      <a:r>
                        <a:rPr lang="en-US" sz="1400" b="1" kern="1200">
                          <a:solidFill>
                            <a:schemeClr val="bg1"/>
                          </a:solidFill>
                          <a:latin typeface="微软雅黑"/>
                          <a:ea typeface="微软雅黑"/>
                        </a:rPr>
                        <a:t>-</a:t>
                      </a:r>
                      <a:r>
                        <a:rPr lang="zh-CN" sz="1400" b="1" kern="1200">
                          <a:solidFill>
                            <a:schemeClr val="bg1"/>
                          </a:solidFill>
                          <a:latin typeface="微软雅黑"/>
                          <a:ea typeface="微软雅黑"/>
                        </a:rPr>
                        <a:t>广西国际博览局非通用语种类文科实践教育基地</a:t>
                      </a:r>
                    </a:p>
                  </a:txBody>
                  <a:tcPr marL="91449" marR="91449" marT="45753" marB="45753" anchor="ctr">
                    <a:lnL w="12700" cap="flat" cmpd="sng">
                      <a:solidFill>
                        <a:schemeClr val="bg1"/>
                      </a:solidFill>
                      <a:prstDash val="solid"/>
                      <a:round/>
                      <a:headEnd type="none" w="med" len="med"/>
                      <a:tailEnd type="none" w="med" len="med"/>
                    </a:lnL>
                    <a:lnT w="12700" cap="flat" cmpd="sng">
                      <a:solidFill>
                        <a:schemeClr val="bg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2"/>
                  </a:ext>
                </a:extLst>
              </a:tr>
            </a:tbl>
          </a:graphicData>
        </a:graphic>
      </p:graphicFrame>
      <p:pic>
        <p:nvPicPr>
          <p:cNvPr id="32" name="图片 5"/>
          <p:cNvPicPr>
            <a:picLocks noChangeAspect="1"/>
          </p:cNvPicPr>
          <p:nvPr/>
        </p:nvPicPr>
        <p:blipFill>
          <a:blip r:embed="rId2"/>
          <a:stretch/>
        </p:blipFill>
        <p:spPr>
          <a:xfrm rot="369701">
            <a:off x="8628354" y="4685472"/>
            <a:ext cx="2527129" cy="1684752"/>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33" name="图片 4"/>
          <p:cNvPicPr>
            <a:picLocks noChangeAspect="1"/>
          </p:cNvPicPr>
          <p:nvPr/>
        </p:nvPicPr>
        <p:blipFill>
          <a:blip r:embed="rId3"/>
          <a:stretch/>
        </p:blipFill>
        <p:spPr>
          <a:xfrm rot="21219200">
            <a:off x="6086451" y="4628208"/>
            <a:ext cx="2379986" cy="1557617"/>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sp>
        <p:nvSpPr>
          <p:cNvPr id="34" name="圆角矩形 36"/>
          <p:cNvSpPr/>
          <p:nvPr/>
        </p:nvSpPr>
        <p:spPr>
          <a:xfrm>
            <a:off x="5729773" y="1801847"/>
            <a:ext cx="5700227" cy="2494666"/>
          </a:xfrm>
          <a:prstGeom prst="roundRect">
            <a:avLst/>
          </a:prstGeom>
          <a:solidFill>
            <a:schemeClr val="lt1"/>
          </a:solidFill>
          <a:ln w="28575">
            <a:solidFill>
              <a:srgbClr val="8A0000"/>
            </a:solidFill>
            <a:prstDash val="solid"/>
            <a:miter/>
          </a:ln>
        </p:spPr>
        <p:txBody>
          <a:bodyPr anchor="ctr"/>
          <a:lstStyle/>
          <a:p>
            <a:pPr marL="285750" indent="-285750">
              <a:lnSpc>
                <a:spcPct val="150000"/>
              </a:lnSpc>
              <a:buClr>
                <a:srgbClr val="FFC000"/>
              </a:buClr>
              <a:buFont typeface="Wingdings" charset="2"/>
              <a:buChar char="l"/>
            </a:pPr>
            <a:r>
              <a:rPr lang="zh-CN" b="1">
                <a:solidFill>
                  <a:schemeClr val="tx1"/>
                </a:solidFill>
                <a:latin typeface="微软雅黑"/>
                <a:ea typeface="微软雅黑"/>
              </a:rPr>
              <a:t>区域问题研究及外语高层次人才培养</a:t>
            </a:r>
            <a:endParaRPr lang="en-US" b="1">
              <a:solidFill>
                <a:schemeClr val="tx1"/>
              </a:solidFill>
              <a:latin typeface="微软雅黑"/>
              <a:ea typeface="微软雅黑"/>
            </a:endParaRPr>
          </a:p>
          <a:p>
            <a:pPr marL="285750" indent="-285750">
              <a:lnSpc>
                <a:spcPct val="150000"/>
              </a:lnSpc>
              <a:buClr>
                <a:srgbClr val="FFC000"/>
              </a:buClr>
              <a:buFont typeface="Wingdings" charset="2"/>
              <a:buChar char="l"/>
            </a:pPr>
            <a:r>
              <a:rPr lang="zh-CN" b="1">
                <a:solidFill>
                  <a:schemeClr val="tx1"/>
                </a:solidFill>
                <a:latin typeface="微软雅黑"/>
                <a:ea typeface="微软雅黑"/>
              </a:rPr>
              <a:t>校际交流</a:t>
            </a:r>
            <a:endParaRPr lang="en-US" b="1">
              <a:solidFill>
                <a:schemeClr val="tx1"/>
              </a:solidFill>
              <a:latin typeface="微软雅黑"/>
              <a:ea typeface="微软雅黑"/>
            </a:endParaRPr>
          </a:p>
          <a:p>
            <a:pPr marL="285750" indent="-285750">
              <a:lnSpc>
                <a:spcPct val="150000"/>
              </a:lnSpc>
              <a:buClr>
                <a:srgbClr val="FFC000"/>
              </a:buClr>
              <a:buFont typeface="Wingdings" charset="2"/>
              <a:buChar char="l"/>
            </a:pPr>
            <a:r>
              <a:rPr lang="zh-CN" b="1">
                <a:solidFill>
                  <a:schemeClr val="tx1"/>
                </a:solidFill>
                <a:latin typeface="微软雅黑"/>
                <a:ea typeface="微软雅黑"/>
              </a:rPr>
              <a:t>短期交流</a:t>
            </a:r>
            <a:endParaRPr lang="en-US" b="1">
              <a:solidFill>
                <a:schemeClr val="tx1"/>
              </a:solidFill>
              <a:latin typeface="微软雅黑"/>
              <a:ea typeface="微软雅黑"/>
            </a:endParaRPr>
          </a:p>
          <a:p>
            <a:pPr marL="285750" indent="-285750">
              <a:lnSpc>
                <a:spcPct val="150000"/>
              </a:lnSpc>
              <a:buClr>
                <a:srgbClr val="FFC000"/>
              </a:buClr>
              <a:buFont typeface="Wingdings" charset="2"/>
              <a:buChar char="l"/>
            </a:pPr>
            <a:r>
              <a:rPr lang="zh-CN" b="1">
                <a:solidFill>
                  <a:schemeClr val="tx1"/>
                </a:solidFill>
                <a:latin typeface="微软雅黑"/>
                <a:ea typeface="微软雅黑"/>
              </a:rPr>
              <a:t>外交部定向留学生</a:t>
            </a:r>
            <a:endParaRPr lang="en-US" b="1">
              <a:solidFill>
                <a:schemeClr val="tx1"/>
              </a:solidFill>
              <a:latin typeface="微软雅黑"/>
              <a:ea typeface="微软雅黑"/>
            </a:endParaRPr>
          </a:p>
          <a:p>
            <a:pPr marL="285750" indent="-285750">
              <a:lnSpc>
                <a:spcPct val="150000"/>
              </a:lnSpc>
              <a:buClr>
                <a:srgbClr val="FFC000"/>
              </a:buClr>
              <a:buFont typeface="Wingdings" charset="2"/>
              <a:buChar char="l"/>
            </a:pPr>
            <a:r>
              <a:rPr lang="zh-CN" b="1">
                <a:solidFill>
                  <a:schemeClr val="tx1"/>
                </a:solidFill>
                <a:latin typeface="微软雅黑"/>
                <a:ea typeface="微软雅黑"/>
              </a:rPr>
              <a:t>国家建设高水平大学公派研究生项目</a:t>
            </a:r>
            <a:endParaRPr lang="en-US" b="1">
              <a:solidFill>
                <a:schemeClr val="tx1"/>
              </a:solidFill>
              <a:latin typeface="微软雅黑"/>
              <a:ea typeface="微软雅黑"/>
            </a:endParaRPr>
          </a:p>
          <a:p>
            <a:pPr marL="285750" indent="-285750">
              <a:lnSpc>
                <a:spcPct val="150000"/>
              </a:lnSpc>
              <a:buClr>
                <a:srgbClr val="FFC000"/>
              </a:buClr>
              <a:buFont typeface="Wingdings" charset="2"/>
              <a:buChar char="l"/>
            </a:pPr>
            <a:r>
              <a:rPr lang="en-US" b="1">
                <a:solidFill>
                  <a:schemeClr val="tx1"/>
                </a:solidFill>
                <a:latin typeface="微软雅黑"/>
                <a:ea typeface="微软雅黑"/>
              </a:rPr>
              <a:t>……</a:t>
            </a:r>
            <a:endParaRPr lang="zh-CN">
              <a:solidFill>
                <a:schemeClr val="dk1"/>
              </a:solidFill>
            </a:endParaRPr>
          </a:p>
        </p:txBody>
      </p:sp>
      <p:sp>
        <p:nvSpPr>
          <p:cNvPr id="35" name="矩形 34"/>
          <p:cNvSpPr/>
          <p:nvPr/>
        </p:nvSpPr>
        <p:spPr>
          <a:xfrm>
            <a:off x="1" y="1197062"/>
            <a:ext cx="3131086" cy="5496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6" name="矩形 45"/>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47" name="图片 46"/>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48" name="组合 47"/>
          <p:cNvGrpSpPr/>
          <p:nvPr/>
        </p:nvGrpSpPr>
        <p:grpSpPr>
          <a:xfrm>
            <a:off x="1" y="0"/>
            <a:ext cx="1388224" cy="1046128"/>
            <a:chOff x="0" y="0"/>
            <a:chExt cx="6897954" cy="4536440"/>
          </a:xfrm>
        </p:grpSpPr>
        <p:sp>
          <p:nvSpPr>
            <p:cNvPr id="49" name="直角三角形 4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0" name="直角三角形 4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1" name="直角三角形 5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2" name="矩形 5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51502" y="1003824"/>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a:t>
            </a:r>
            <a:r>
              <a:rPr lang="zh-CN" sz="3200" b="1">
                <a:effectLst>
                  <a:outerShdw blurRad="38100" dist="38100" dir="2700000" algn="tl">
                    <a:srgbClr val="000000">
                      <a:alpha val="43137"/>
                    </a:srgbClr>
                  </a:outerShdw>
                </a:effectLst>
                <a:latin typeface="微软雅黑"/>
                <a:ea typeface="微软雅黑"/>
              </a:rPr>
              <a:t>毕业去向</a:t>
            </a:r>
          </a:p>
        </p:txBody>
      </p:sp>
      <p:pic>
        <p:nvPicPr>
          <p:cNvPr id="27" name="图表 26"/>
          <p:cNvPicPr>
            <a:picLocks noChangeAspect="1"/>
          </p:cNvPicPr>
          <p:nvPr/>
        </p:nvPicPr>
        <p:blipFill>
          <a:blip r:embed="rId2">
            <a:extLst>
              <a:ext uri="{96DAC541-7B7A-43D3-8B79-37D633B846F1}">
                <asvg:svgBlip xmlns:asvg="http://schemas.microsoft.com/office/drawing/2016/SVG/main" r:embed="rId3"/>
              </a:ext>
            </a:extLst>
          </a:blip>
          <a:stretch/>
        </p:blipFill>
        <p:spPr>
          <a:xfrm>
            <a:off x="160517" y="2049303"/>
            <a:ext cx="3480048" cy="3040112"/>
          </a:xfrm>
          <a:prstGeom prst="rect">
            <a:avLst/>
          </a:prstGeom>
        </p:spPr>
      </p:pic>
      <p:grpSp>
        <p:nvGrpSpPr>
          <p:cNvPr id="34" name="组合 7"/>
          <p:cNvGrpSpPr/>
          <p:nvPr/>
        </p:nvGrpSpPr>
        <p:grpSpPr>
          <a:xfrm>
            <a:off x="6538748" y="1969818"/>
            <a:ext cx="2654300" cy="569912"/>
            <a:chOff x="2723" y="26014"/>
            <a:chExt cx="2654982" cy="569810"/>
          </a:xfrm>
        </p:grpSpPr>
        <p:sp>
          <p:nvSpPr>
            <p:cNvPr id="35" name="矩形 34"/>
            <p:cNvSpPr/>
            <p:nvPr/>
          </p:nvSpPr>
          <p:spPr>
            <a:xfrm>
              <a:off x="2723" y="26014"/>
              <a:ext cx="2654982" cy="569810"/>
            </a:xfrm>
            <a:prstGeom prst="rect">
              <a:avLst/>
            </a:prstGeom>
            <a:solidFill>
              <a:srgbClr val="A50021"/>
            </a:solidFill>
            <a:ln>
              <a:noFill/>
            </a:ln>
          </p:spPr>
        </p:sp>
        <p:sp>
          <p:nvSpPr>
            <p:cNvPr id="36" name="文本框 35"/>
            <p:cNvSpPr txBox="1"/>
            <p:nvPr/>
          </p:nvSpPr>
          <p:spPr>
            <a:xfrm>
              <a:off x="2723" y="26014"/>
              <a:ext cx="2654982" cy="569810"/>
            </a:xfrm>
            <a:prstGeom prst="rect">
              <a:avLst/>
            </a:prstGeom>
          </p:spPr>
          <p:txBody>
            <a:bodyPr lIns="142240" tIns="81280" rIns="142240" bIns="81280" spcCol="1270" anchor="ctr"/>
            <a:lstStyle/>
            <a:p>
              <a:pPr algn="ctr" defTabSz="889000">
                <a:lnSpc>
                  <a:spcPct val="90000"/>
                </a:lnSpc>
                <a:spcAft>
                  <a:spcPct val="35000"/>
                </a:spcAft>
              </a:pPr>
              <a:r>
                <a:rPr lang="zh-CN" sz="2000" b="1">
                  <a:solidFill>
                    <a:schemeClr val="lt1"/>
                  </a:solidFill>
                  <a:effectLst>
                    <a:outerShdw blurRad="38100" dist="38100" dir="2700000" algn="tl">
                      <a:srgbClr val="000000">
                        <a:alpha val="43137"/>
                      </a:srgbClr>
                    </a:outerShdw>
                  </a:effectLst>
                  <a:latin typeface="微软雅黑"/>
                  <a:ea typeface="微软雅黑"/>
                </a:rPr>
                <a:t>就业</a:t>
              </a:r>
            </a:p>
          </p:txBody>
        </p:sp>
      </p:grpSp>
      <p:grpSp>
        <p:nvGrpSpPr>
          <p:cNvPr id="38" name="组合 8"/>
          <p:cNvGrpSpPr/>
          <p:nvPr/>
        </p:nvGrpSpPr>
        <p:grpSpPr>
          <a:xfrm>
            <a:off x="6538748" y="2598469"/>
            <a:ext cx="2707550" cy="3278629"/>
            <a:chOff x="2723" y="656174"/>
            <a:chExt cx="2708246" cy="5294168"/>
          </a:xfrm>
        </p:grpSpPr>
        <p:sp>
          <p:nvSpPr>
            <p:cNvPr id="39" name="矩形 38"/>
            <p:cNvSpPr/>
            <p:nvPr/>
          </p:nvSpPr>
          <p:spPr>
            <a:xfrm>
              <a:off x="2723" y="656174"/>
              <a:ext cx="2654982" cy="4716898"/>
            </a:xfrm>
            <a:prstGeom prst="rect">
              <a:avLst/>
            </a:prstGeom>
            <a:solidFill>
              <a:schemeClr val="bg1">
                <a:alpha val="90000"/>
                <a:lumMod val="85000"/>
              </a:schemeClr>
            </a:solidFill>
            <a:ln w="12700" cap="flat" cmpd="sng">
              <a:solidFill>
                <a:schemeClr val="accent1">
                  <a:alpha val="90000"/>
                  <a:lumOff val="0"/>
                  <a:tint val="40000"/>
                </a:schemeClr>
              </a:solidFill>
              <a:prstDash val="solid"/>
              <a:miter/>
            </a:ln>
          </p:spPr>
        </p:sp>
        <p:sp>
          <p:nvSpPr>
            <p:cNvPr id="40" name="文本框 39"/>
            <p:cNvSpPr txBox="1"/>
            <p:nvPr/>
          </p:nvSpPr>
          <p:spPr>
            <a:xfrm>
              <a:off x="55987" y="656174"/>
              <a:ext cx="2654982" cy="5294168"/>
            </a:xfrm>
            <a:prstGeom prst="rect">
              <a:avLst/>
            </a:prstGeom>
          </p:spPr>
          <p:txBody>
            <a:bodyPr lIns="80010" tIns="80010" rIns="106680" bIns="120015" spcCol="1270"/>
            <a:lstStyle/>
            <a:p>
              <a:pPr marL="114300" lvl="1" indent="-114300" defTabSz="666750">
                <a:lnSpc>
                  <a:spcPct val="9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公共管理：</a:t>
              </a:r>
              <a:r>
                <a:rPr lang="zh-CN" sz="1500" b="1">
                  <a:solidFill>
                    <a:schemeClr val="tx1"/>
                  </a:solidFill>
                  <a:latin typeface="微软雅黑"/>
                  <a:ea typeface="微软雅黑"/>
                </a:rPr>
                <a:t>外交部、河北省人民政府外事办公室</a:t>
              </a:r>
              <a:endParaRPr lang="en-US" sz="1500" b="1">
                <a:solidFill>
                  <a:schemeClr val="tx1"/>
                </a:solidFill>
                <a:latin typeface="微软雅黑"/>
                <a:ea typeface="微软雅黑"/>
              </a:endParaRPr>
            </a:p>
            <a:p>
              <a:pPr marL="114300" lvl="1" indent="-114300" defTabSz="666750">
                <a:lnSpc>
                  <a:spcPct val="9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教育：</a:t>
              </a:r>
              <a:r>
                <a:rPr lang="zh-CN" sz="1500" b="1">
                  <a:solidFill>
                    <a:schemeClr val="tx1"/>
                  </a:solidFill>
                  <a:latin typeface="微软雅黑"/>
                  <a:ea typeface="微软雅黑"/>
                </a:rPr>
                <a:t>北京大学、中国人民大学、云南民族大学</a:t>
              </a:r>
              <a:endParaRPr lang="en-US" sz="1500" b="1">
                <a:solidFill>
                  <a:schemeClr val="tx1"/>
                </a:solidFill>
                <a:latin typeface="微软雅黑"/>
                <a:ea typeface="微软雅黑"/>
              </a:endParaRPr>
            </a:p>
            <a:p>
              <a:pPr marL="114300" lvl="1" indent="-114300" defTabSz="666750">
                <a:lnSpc>
                  <a:spcPct val="9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信息技术：</a:t>
              </a:r>
              <a:r>
                <a:rPr lang="zh-CN" sz="1500" b="1">
                  <a:solidFill>
                    <a:schemeClr val="tx1"/>
                  </a:solidFill>
                  <a:latin typeface="微软雅黑"/>
                  <a:ea typeface="微软雅黑"/>
                </a:rPr>
                <a:t>华为科技、腾讯科技、</a:t>
              </a:r>
              <a:r>
                <a:rPr lang="en-US" sz="1500" b="1">
                  <a:solidFill>
                    <a:schemeClr val="tx1"/>
                  </a:solidFill>
                  <a:latin typeface="微软雅黑"/>
                  <a:ea typeface="微软雅黑"/>
                </a:rPr>
                <a:t>UC</a:t>
              </a:r>
              <a:r>
                <a:rPr lang="zh-CN" sz="1500" b="1">
                  <a:solidFill>
                    <a:schemeClr val="tx1"/>
                  </a:solidFill>
                  <a:latin typeface="微软雅黑"/>
                  <a:ea typeface="微软雅黑"/>
                </a:rPr>
                <a:t>优视科技、国家计算机网络与信息安全管理中心</a:t>
              </a:r>
            </a:p>
            <a:p>
              <a:pPr marL="114300" lvl="1" indent="-114300" defTabSz="666750">
                <a:lnSpc>
                  <a:spcPct val="9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金融：</a:t>
              </a:r>
              <a:r>
                <a:rPr lang="zh-CN" sz="1500" b="1">
                  <a:solidFill>
                    <a:schemeClr val="tx1"/>
                  </a:solidFill>
                  <a:latin typeface="微软雅黑"/>
                  <a:ea typeface="微软雅黑"/>
                </a:rPr>
                <a:t>中国银行、国家开发银行</a:t>
              </a:r>
            </a:p>
          </p:txBody>
        </p:sp>
      </p:grpSp>
      <p:grpSp>
        <p:nvGrpSpPr>
          <p:cNvPr id="41" name="组合 9"/>
          <p:cNvGrpSpPr/>
          <p:nvPr/>
        </p:nvGrpSpPr>
        <p:grpSpPr>
          <a:xfrm>
            <a:off x="3693815" y="1969818"/>
            <a:ext cx="2654300" cy="568325"/>
            <a:chOff x="3029402" y="26014"/>
            <a:chExt cx="2654982" cy="569810"/>
          </a:xfrm>
        </p:grpSpPr>
        <p:sp>
          <p:nvSpPr>
            <p:cNvPr id="42" name="矩形 41"/>
            <p:cNvSpPr/>
            <p:nvPr/>
          </p:nvSpPr>
          <p:spPr>
            <a:xfrm>
              <a:off x="3029402" y="26014"/>
              <a:ext cx="2654982" cy="569810"/>
            </a:xfrm>
            <a:prstGeom prst="rect">
              <a:avLst/>
            </a:prstGeom>
            <a:solidFill>
              <a:srgbClr val="A50021"/>
            </a:solidFill>
            <a:ln>
              <a:noFill/>
            </a:ln>
          </p:spPr>
        </p:sp>
        <p:sp>
          <p:nvSpPr>
            <p:cNvPr id="43" name="文本框 42"/>
            <p:cNvSpPr txBox="1"/>
            <p:nvPr/>
          </p:nvSpPr>
          <p:spPr>
            <a:xfrm>
              <a:off x="3029402" y="26014"/>
              <a:ext cx="2654982" cy="569810"/>
            </a:xfrm>
            <a:prstGeom prst="rect">
              <a:avLst/>
            </a:prstGeom>
          </p:spPr>
          <p:txBody>
            <a:bodyPr lIns="142240" tIns="81280" rIns="142240" bIns="81280" spcCol="1270" anchor="ctr"/>
            <a:lstStyle/>
            <a:p>
              <a:pPr algn="ctr" defTabSz="889000">
                <a:lnSpc>
                  <a:spcPct val="90000"/>
                </a:lnSpc>
                <a:spcAft>
                  <a:spcPct val="35000"/>
                </a:spcAft>
              </a:pPr>
              <a:r>
                <a:rPr lang="zh-CN" sz="2000" b="1">
                  <a:solidFill>
                    <a:schemeClr val="lt1"/>
                  </a:solidFill>
                  <a:effectLst>
                    <a:outerShdw blurRad="38100" dist="38100" dir="2700000" algn="tl">
                      <a:srgbClr val="000000">
                        <a:alpha val="43137"/>
                      </a:srgbClr>
                    </a:outerShdw>
                  </a:effectLst>
                  <a:latin typeface="微软雅黑"/>
                  <a:ea typeface="微软雅黑"/>
                </a:rPr>
                <a:t>国内深造</a:t>
              </a:r>
            </a:p>
          </p:txBody>
        </p:sp>
      </p:grpSp>
      <p:grpSp>
        <p:nvGrpSpPr>
          <p:cNvPr id="44" name="组合 10"/>
          <p:cNvGrpSpPr/>
          <p:nvPr/>
        </p:nvGrpSpPr>
        <p:grpSpPr>
          <a:xfrm>
            <a:off x="3693815" y="2600055"/>
            <a:ext cx="2654300" cy="3908810"/>
            <a:chOff x="3029402" y="656174"/>
            <a:chExt cx="2654982" cy="6309544"/>
          </a:xfrm>
        </p:grpSpPr>
        <p:sp>
          <p:nvSpPr>
            <p:cNvPr id="45" name="矩形 44"/>
            <p:cNvSpPr/>
            <p:nvPr/>
          </p:nvSpPr>
          <p:spPr>
            <a:xfrm>
              <a:off x="3029402" y="656174"/>
              <a:ext cx="2654982" cy="4716898"/>
            </a:xfrm>
            <a:prstGeom prst="rect">
              <a:avLst/>
            </a:prstGeom>
            <a:solidFill>
              <a:schemeClr val="bg1">
                <a:alpha val="90000"/>
                <a:lumMod val="85000"/>
              </a:schemeClr>
            </a:solidFill>
            <a:ln w="12700" cap="flat" cmpd="sng">
              <a:solidFill>
                <a:schemeClr val="accent1">
                  <a:alpha val="90000"/>
                  <a:lumOff val="0"/>
                  <a:tint val="40000"/>
                </a:schemeClr>
              </a:solidFill>
              <a:prstDash val="solid"/>
              <a:miter/>
            </a:ln>
          </p:spPr>
        </p:sp>
        <p:sp>
          <p:nvSpPr>
            <p:cNvPr id="46" name="文本框 45"/>
            <p:cNvSpPr txBox="1"/>
            <p:nvPr/>
          </p:nvSpPr>
          <p:spPr>
            <a:xfrm>
              <a:off x="3029402" y="656174"/>
              <a:ext cx="2654982" cy="6309544"/>
            </a:xfrm>
            <a:prstGeom prst="rect">
              <a:avLst/>
            </a:prstGeom>
          </p:spPr>
          <p:txBody>
            <a:bodyPr lIns="80010" tIns="80010" rIns="106680" bIns="120015" spcCol="1270"/>
            <a:lstStyle/>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本校：</a:t>
              </a:r>
              <a:r>
                <a:rPr lang="zh-CN" sz="1500" b="1">
                  <a:solidFill>
                    <a:schemeClr val="tx1"/>
                  </a:solidFill>
                  <a:latin typeface="微软雅黑"/>
                  <a:ea typeface="微软雅黑"/>
                </a:rPr>
                <a:t>外国语学院、法学院、深圳研究生院等</a:t>
              </a:r>
            </a:p>
            <a:p>
              <a:pPr marL="114300" lvl="1" indent="-114300" defTabSz="666750">
                <a:lnSpc>
                  <a:spcPct val="150000"/>
                </a:lnSpc>
                <a:spcAft>
                  <a:spcPct val="15000"/>
                </a:spcAft>
                <a:buFontTx/>
                <a:buChar char="••"/>
              </a:pPr>
              <a:r>
                <a:rPr lang="zh-CN" sz="1500" b="1">
                  <a:solidFill>
                    <a:schemeClr val="tx1"/>
                  </a:solidFill>
                  <a:latin typeface="微软雅黑"/>
                  <a:ea typeface="微软雅黑"/>
                </a:rPr>
                <a:t>其</a:t>
              </a: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他高校：</a:t>
              </a:r>
              <a:r>
                <a:rPr lang="zh-CN" sz="1500" b="1">
                  <a:solidFill>
                    <a:schemeClr val="tx1"/>
                  </a:solidFill>
                  <a:latin typeface="微软雅黑"/>
                  <a:ea typeface="微软雅黑"/>
                </a:rPr>
                <a:t>清华大学、中国人民大学、中国人民解放军国防大学、上海交通大学、北京外国语大学、北京电影学院、北京服装学院、中共中央党校、复旦大学等</a:t>
              </a:r>
              <a:br>
                <a:rPr lang="en-US" sz="1500" b="1">
                  <a:solidFill>
                    <a:schemeClr val="tx1"/>
                  </a:solidFill>
                  <a:latin typeface="微软雅黑"/>
                  <a:ea typeface="微软雅黑"/>
                </a:rPr>
              </a:br>
              <a:endParaRPr lang="zh-CN" sz="1500" b="1">
                <a:solidFill>
                  <a:schemeClr val="tx1"/>
                </a:solidFill>
                <a:latin typeface="微软雅黑"/>
                <a:ea typeface="微软雅黑"/>
              </a:endParaRPr>
            </a:p>
          </p:txBody>
        </p:sp>
      </p:grpSp>
      <p:grpSp>
        <p:nvGrpSpPr>
          <p:cNvPr id="47" name="组合 11"/>
          <p:cNvGrpSpPr/>
          <p:nvPr/>
        </p:nvGrpSpPr>
        <p:grpSpPr>
          <a:xfrm>
            <a:off x="9383682" y="1968230"/>
            <a:ext cx="2245824" cy="569913"/>
            <a:chOff x="6056082" y="26014"/>
            <a:chExt cx="2654982" cy="569810"/>
          </a:xfrm>
        </p:grpSpPr>
        <p:sp>
          <p:nvSpPr>
            <p:cNvPr id="48" name="矩形 47"/>
            <p:cNvSpPr/>
            <p:nvPr/>
          </p:nvSpPr>
          <p:spPr>
            <a:xfrm>
              <a:off x="6056082" y="26014"/>
              <a:ext cx="2654982" cy="569810"/>
            </a:xfrm>
            <a:prstGeom prst="rect">
              <a:avLst/>
            </a:prstGeom>
            <a:solidFill>
              <a:srgbClr val="A50021"/>
            </a:solidFill>
            <a:ln>
              <a:noFill/>
            </a:ln>
          </p:spPr>
        </p:sp>
        <p:sp>
          <p:nvSpPr>
            <p:cNvPr id="49" name="文本框 48"/>
            <p:cNvSpPr txBox="1"/>
            <p:nvPr/>
          </p:nvSpPr>
          <p:spPr>
            <a:xfrm>
              <a:off x="6056082" y="26014"/>
              <a:ext cx="2654982" cy="569810"/>
            </a:xfrm>
            <a:prstGeom prst="rect">
              <a:avLst/>
            </a:prstGeom>
          </p:spPr>
          <p:txBody>
            <a:bodyPr lIns="142240" tIns="81280" rIns="142240" bIns="81280" spcCol="1270" anchor="ctr"/>
            <a:lstStyle/>
            <a:p>
              <a:pPr algn="ctr" defTabSz="889000">
                <a:lnSpc>
                  <a:spcPct val="90000"/>
                </a:lnSpc>
                <a:spcAft>
                  <a:spcPct val="35000"/>
                </a:spcAft>
              </a:pPr>
              <a:r>
                <a:rPr lang="zh-CN" sz="2000" b="1">
                  <a:solidFill>
                    <a:schemeClr val="lt1"/>
                  </a:solidFill>
                  <a:effectLst>
                    <a:outerShdw blurRad="38100" dist="38100" dir="2700000" algn="tl">
                      <a:srgbClr val="000000">
                        <a:alpha val="43137"/>
                      </a:srgbClr>
                    </a:outerShdw>
                  </a:effectLst>
                  <a:latin typeface="微软雅黑"/>
                  <a:ea typeface="微软雅黑"/>
                </a:rPr>
                <a:t>出国深造</a:t>
              </a:r>
            </a:p>
          </p:txBody>
        </p:sp>
      </p:grpSp>
      <p:grpSp>
        <p:nvGrpSpPr>
          <p:cNvPr id="50" name="组合 12"/>
          <p:cNvGrpSpPr/>
          <p:nvPr/>
        </p:nvGrpSpPr>
        <p:grpSpPr>
          <a:xfrm>
            <a:off x="9383682" y="2598468"/>
            <a:ext cx="2245824" cy="3116532"/>
            <a:chOff x="6056082" y="656174"/>
            <a:chExt cx="2654982" cy="5032420"/>
          </a:xfrm>
        </p:grpSpPr>
        <p:sp>
          <p:nvSpPr>
            <p:cNvPr id="51" name="矩形 50"/>
            <p:cNvSpPr/>
            <p:nvPr/>
          </p:nvSpPr>
          <p:spPr>
            <a:xfrm>
              <a:off x="6056082" y="656174"/>
              <a:ext cx="2654982" cy="5032420"/>
            </a:xfrm>
            <a:prstGeom prst="rect">
              <a:avLst/>
            </a:prstGeom>
            <a:solidFill>
              <a:schemeClr val="bg1">
                <a:alpha val="90000"/>
                <a:lumMod val="85000"/>
              </a:schemeClr>
            </a:solidFill>
            <a:ln w="12700" cap="flat" cmpd="sng">
              <a:solidFill>
                <a:schemeClr val="accent1">
                  <a:alpha val="90000"/>
                  <a:lumOff val="0"/>
                  <a:tint val="40000"/>
                </a:schemeClr>
              </a:solidFill>
              <a:prstDash val="solid"/>
              <a:miter/>
            </a:ln>
          </p:spPr>
        </p:sp>
        <p:sp>
          <p:nvSpPr>
            <p:cNvPr id="52" name="文本框 51"/>
            <p:cNvSpPr txBox="1"/>
            <p:nvPr/>
          </p:nvSpPr>
          <p:spPr>
            <a:xfrm>
              <a:off x="6056082" y="656174"/>
              <a:ext cx="2654982" cy="4435098"/>
            </a:xfrm>
            <a:prstGeom prst="rect">
              <a:avLst/>
            </a:prstGeom>
          </p:spPr>
          <p:txBody>
            <a:bodyPr lIns="80010" tIns="80010" rIns="106680" bIns="120015" spcCol="1270"/>
            <a:lstStyle/>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哈佛大学</a:t>
              </a:r>
              <a:endParaRPr lang="en-US" sz="1500" b="1">
                <a:solidFill>
                  <a:schemeClr val="dk1">
                    <a:lumOff val="0"/>
                  </a:schemeClr>
                </a:solidFill>
                <a:effectLst>
                  <a:outerShdw blurRad="38100" dist="38100" dir="2700000" algn="tl">
                    <a:srgbClr val="000000">
                      <a:alpha val="43137"/>
                    </a:srgbClr>
                  </a:outerShdw>
                </a:effectLst>
                <a:latin typeface="微软雅黑"/>
                <a:ea typeface="微软雅黑"/>
              </a:endParaRPr>
            </a:p>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耶鲁大学</a:t>
              </a:r>
            </a:p>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牛津大学</a:t>
              </a:r>
            </a:p>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哥伦比亚大学早稻田大学</a:t>
              </a:r>
            </a:p>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芝加哥大学</a:t>
              </a:r>
              <a:endParaRPr lang="en-US" sz="1500" b="1">
                <a:solidFill>
                  <a:schemeClr val="dk1">
                    <a:lumOff val="0"/>
                  </a:schemeClr>
                </a:solidFill>
                <a:effectLst>
                  <a:outerShdw blurRad="38100" dist="38100" dir="2700000" algn="tl">
                    <a:srgbClr val="000000">
                      <a:alpha val="43137"/>
                    </a:srgbClr>
                  </a:outerShdw>
                </a:effectLst>
                <a:latin typeface="微软雅黑"/>
                <a:ea typeface="微软雅黑"/>
              </a:endParaRPr>
            </a:p>
            <a:p>
              <a:pPr marL="114300" lvl="1" indent="-114300" defTabSz="666750">
                <a:lnSpc>
                  <a:spcPct val="150000"/>
                </a:lnSpc>
                <a:spcAft>
                  <a:spcPct val="15000"/>
                </a:spcAft>
                <a:buFontTx/>
                <a:buChar char="••"/>
              </a:pPr>
              <a:r>
                <a:rPr lang="zh-CN" sz="1500" b="1">
                  <a:solidFill>
                    <a:schemeClr val="dk1">
                      <a:lumOff val="0"/>
                    </a:schemeClr>
                  </a:solidFill>
                  <a:effectLst>
                    <a:outerShdw blurRad="38100" dist="38100" dir="2700000" algn="tl">
                      <a:srgbClr val="000000">
                        <a:alpha val="43137"/>
                      </a:srgbClr>
                    </a:outerShdw>
                  </a:effectLst>
                  <a:latin typeface="微软雅黑"/>
                  <a:ea typeface="微软雅黑"/>
                </a:rPr>
                <a:t>首尔国立大学</a:t>
              </a:r>
              <a:endParaRPr lang="en-US" sz="1500" b="1">
                <a:solidFill>
                  <a:schemeClr val="dk1">
                    <a:lumOff val="0"/>
                  </a:schemeClr>
                </a:solidFill>
                <a:effectLst>
                  <a:outerShdw blurRad="38100" dist="38100" dir="2700000" algn="tl">
                    <a:srgbClr val="000000">
                      <a:alpha val="43137"/>
                    </a:srgbClr>
                  </a:outerShdw>
                </a:effectLst>
                <a:latin typeface="微软雅黑"/>
                <a:ea typeface="微软雅黑"/>
              </a:endParaRPr>
            </a:p>
            <a:p>
              <a:pPr marL="114300" lvl="1" indent="-114300" defTabSz="666750">
                <a:lnSpc>
                  <a:spcPct val="150000"/>
                </a:lnSpc>
                <a:spcAft>
                  <a:spcPct val="15000"/>
                </a:spcAft>
                <a:buFontTx/>
                <a:buChar char="••"/>
              </a:pPr>
              <a:r>
                <a:rPr lang="en-US" sz="1500" b="1">
                  <a:solidFill>
                    <a:schemeClr val="dk1">
                      <a:lumOff val="0"/>
                    </a:schemeClr>
                  </a:solidFill>
                  <a:effectLst>
                    <a:outerShdw blurRad="38100" dist="38100" dir="2700000" algn="tl">
                      <a:srgbClr val="000000">
                        <a:alpha val="43137"/>
                      </a:srgbClr>
                    </a:outerShdw>
                  </a:effectLst>
                  <a:latin typeface="微软雅黑"/>
                  <a:ea typeface="微软雅黑"/>
                </a:rPr>
                <a:t>……</a:t>
              </a:r>
              <a:br>
                <a:rPr lang="zh-CN" sz="1500" b="1">
                  <a:solidFill>
                    <a:schemeClr val="dk1">
                      <a:lumOff val="0"/>
                    </a:schemeClr>
                  </a:solidFill>
                  <a:effectLst>
                    <a:outerShdw blurRad="38100" dist="38100" dir="2700000" algn="tl">
                      <a:srgbClr val="000000">
                        <a:alpha val="43137"/>
                      </a:srgbClr>
                    </a:outerShdw>
                  </a:effectLst>
                  <a:latin typeface="微软雅黑"/>
                  <a:ea typeface="微软雅黑"/>
                </a:rPr>
              </a:br>
              <a:endParaRPr lang="zh-CN" sz="1500" b="1">
                <a:solidFill>
                  <a:schemeClr val="dk1">
                    <a:lumOff val="0"/>
                  </a:schemeClr>
                </a:solidFill>
                <a:effectLst>
                  <a:outerShdw blurRad="38100" dist="38100" dir="2700000" algn="tl">
                    <a:srgbClr val="000000">
                      <a:alpha val="43137"/>
                    </a:srgbClr>
                  </a:outerShdw>
                </a:effectLst>
                <a:latin typeface="微软雅黑"/>
                <a:ea typeface="微软雅黑"/>
              </a:endParaRPr>
            </a:p>
          </p:txBody>
        </p:sp>
      </p:grpSp>
      <p:sp>
        <p:nvSpPr>
          <p:cNvPr id="53" name="矩形 52"/>
          <p:cNvSpPr/>
          <p:nvPr/>
        </p:nvSpPr>
        <p:spPr>
          <a:xfrm>
            <a:off x="1" y="1197062"/>
            <a:ext cx="3131086" cy="5496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4" name="矩形 53"/>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55" name="图片 54"/>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70" name="组合 69"/>
          <p:cNvGrpSpPr/>
          <p:nvPr/>
        </p:nvGrpSpPr>
        <p:grpSpPr>
          <a:xfrm>
            <a:off x="1" y="0"/>
            <a:ext cx="1388224" cy="1046128"/>
            <a:chOff x="0" y="0"/>
            <a:chExt cx="6897954" cy="4536440"/>
          </a:xfrm>
        </p:grpSpPr>
        <p:sp>
          <p:nvSpPr>
            <p:cNvPr id="71" name="直角三角形 7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2" name="直角三角形 7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3" name="直角三角形 7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8" name="矩形 87"/>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61" name="矩形 60"/>
          <p:cNvSpPr/>
          <p:nvPr/>
        </p:nvSpPr>
        <p:spPr>
          <a:xfrm>
            <a:off x="1" y="1197062"/>
            <a:ext cx="3131086" cy="5496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62" name="矩形 61"/>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8" name="矩形 37"/>
          <p:cNvSpPr/>
          <p:nvPr/>
        </p:nvSpPr>
        <p:spPr>
          <a:xfrm>
            <a:off x="3451502" y="1003824"/>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a:t>
            </a:r>
            <a:r>
              <a:rPr lang="zh-CN" sz="3200" b="1">
                <a:effectLst>
                  <a:outerShdw blurRad="38100" dist="38100" dir="2700000" algn="tl">
                    <a:srgbClr val="000000">
                      <a:alpha val="43137"/>
                    </a:srgbClr>
                  </a:outerShdw>
                </a:effectLst>
                <a:latin typeface="微软雅黑"/>
                <a:ea typeface="微软雅黑"/>
              </a:rPr>
              <a:t>毕业去向</a:t>
            </a:r>
          </a:p>
        </p:txBody>
      </p:sp>
      <p:pic>
        <p:nvPicPr>
          <p:cNvPr id="39" name="图片 3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64" name="组合 63"/>
          <p:cNvGrpSpPr/>
          <p:nvPr/>
        </p:nvGrpSpPr>
        <p:grpSpPr>
          <a:xfrm>
            <a:off x="1" y="0"/>
            <a:ext cx="1388224" cy="1046128"/>
            <a:chOff x="0" y="0"/>
            <a:chExt cx="6897954" cy="4536440"/>
          </a:xfrm>
        </p:grpSpPr>
        <p:sp>
          <p:nvSpPr>
            <p:cNvPr id="65" name="直角三角形 6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6" name="直角三角形 6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7" name="直角三角形 6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27" name="矩形 26"/>
          <p:cNvSpPr/>
          <p:nvPr/>
        </p:nvSpPr>
        <p:spPr>
          <a:xfrm>
            <a:off x="1112157" y="1900104"/>
            <a:ext cx="990964" cy="1248139"/>
          </a:xfrm>
          <a:prstGeom prst="rect">
            <a:avLst/>
          </a:prstGeom>
          <a:solidFill>
            <a:srgbClr val="960000"/>
          </a:solidFill>
          <a:ln>
            <a:noFill/>
          </a:ln>
        </p:spPr>
        <p:txBody>
          <a:bodyPr anchor="ctr"/>
          <a:lstStyle/>
          <a:p>
            <a:pPr algn="ctr"/>
            <a:endParaRPr lang="zh-CN" sz="2400">
              <a:solidFill>
                <a:schemeClr val="lt1"/>
              </a:solidFill>
            </a:endParaRPr>
          </a:p>
        </p:txBody>
      </p:sp>
      <p:sp>
        <p:nvSpPr>
          <p:cNvPr id="30" name="TextBox 8"/>
          <p:cNvSpPr txBox="1"/>
          <p:nvPr/>
        </p:nvSpPr>
        <p:spPr>
          <a:xfrm>
            <a:off x="1208167" y="2170230"/>
            <a:ext cx="857652" cy="707886"/>
          </a:xfrm>
          <a:prstGeom prst="rect">
            <a:avLst/>
          </a:prstGeom>
          <a:noFill/>
        </p:spPr>
        <p:txBody>
          <a:bodyPr wrap="square">
            <a:spAutoFit/>
          </a:bodyPr>
          <a:lstStyle/>
          <a:p>
            <a:pPr algn="ctr"/>
            <a:r>
              <a:rPr lang="en-US" sz="4000" b="1">
                <a:solidFill>
                  <a:schemeClr val="bg1"/>
                </a:solidFill>
                <a:latin typeface="微软雅黑"/>
                <a:ea typeface="微软雅黑"/>
              </a:rPr>
              <a:t>01</a:t>
            </a:r>
            <a:endParaRPr lang="zh-CN" sz="4000" b="1">
              <a:solidFill>
                <a:schemeClr val="bg1"/>
              </a:solidFill>
              <a:latin typeface="微软雅黑"/>
              <a:ea typeface="微软雅黑"/>
            </a:endParaRPr>
          </a:p>
        </p:txBody>
      </p:sp>
      <p:sp>
        <p:nvSpPr>
          <p:cNvPr id="31" name="TextBox 16"/>
          <p:cNvSpPr txBox="1"/>
          <p:nvPr/>
        </p:nvSpPr>
        <p:spPr>
          <a:xfrm>
            <a:off x="1018277" y="3333971"/>
            <a:ext cx="3004882" cy="1502976"/>
          </a:xfrm>
          <a:prstGeom prst="rect">
            <a:avLst/>
          </a:prstGeom>
          <a:noFill/>
        </p:spPr>
        <p:txBody>
          <a:bodyPr wrap="square">
            <a:spAutoFit/>
          </a:bodyPr>
          <a:lstStyle/>
          <a:p>
            <a:pPr algn="just">
              <a:lnSpc>
                <a:spcPts val="2200"/>
              </a:lnSpc>
            </a:pPr>
            <a:r>
              <a:rPr lang="en-US" b="1">
                <a:solidFill>
                  <a:srgbClr val="404040"/>
                </a:solidFill>
                <a:latin typeface="微软雅黑"/>
                <a:ea typeface="微软雅黑"/>
              </a:rPr>
              <a:t>2018</a:t>
            </a:r>
            <a:r>
              <a:rPr lang="zh-CN" b="1">
                <a:solidFill>
                  <a:srgbClr val="404040"/>
                </a:solidFill>
                <a:latin typeface="微软雅黑"/>
                <a:ea typeface="微软雅黑"/>
              </a:rPr>
              <a:t>年，胡亚洁、王继武、关子宁、喻言、熊畅、王佳俊、辛苑、王可、汤晨</a:t>
            </a:r>
            <a:r>
              <a:rPr lang="en-US" sz="2000" b="1">
                <a:solidFill>
                  <a:srgbClr val="960000"/>
                </a:solidFill>
                <a:latin typeface="微软雅黑"/>
                <a:ea typeface="微软雅黑"/>
              </a:rPr>
              <a:t>9</a:t>
            </a:r>
            <a:r>
              <a:rPr lang="zh-CN" sz="2000" b="1">
                <a:solidFill>
                  <a:srgbClr val="960000"/>
                </a:solidFill>
                <a:latin typeface="微软雅黑"/>
                <a:ea typeface="微软雅黑"/>
              </a:rPr>
              <a:t>名</a:t>
            </a:r>
            <a:r>
              <a:rPr lang="en-US" b="1">
                <a:solidFill>
                  <a:srgbClr val="404040"/>
                </a:solidFill>
                <a:latin typeface="微软雅黑"/>
                <a:ea typeface="微软雅黑"/>
              </a:rPr>
              <a:t>2018</a:t>
            </a:r>
            <a:r>
              <a:rPr lang="zh-CN" b="1">
                <a:solidFill>
                  <a:srgbClr val="404040"/>
                </a:solidFill>
                <a:latin typeface="微软雅黑"/>
                <a:ea typeface="微软雅黑"/>
              </a:rPr>
              <a:t>届毕业生被</a:t>
            </a:r>
            <a:r>
              <a:rPr lang="zh-CN" sz="2000" b="1">
                <a:solidFill>
                  <a:srgbClr val="960000"/>
                </a:solidFill>
                <a:latin typeface="微软雅黑"/>
                <a:ea typeface="微软雅黑"/>
              </a:rPr>
              <a:t>外交部</a:t>
            </a:r>
            <a:r>
              <a:rPr lang="zh-CN" b="1">
                <a:solidFill>
                  <a:srgbClr val="404040"/>
                </a:solidFill>
                <a:latin typeface="微软雅黑"/>
                <a:ea typeface="微软雅黑"/>
              </a:rPr>
              <a:t>录取。</a:t>
            </a:r>
            <a:endParaRPr lang="zh-CN" sz="2000" b="1">
              <a:solidFill>
                <a:srgbClr val="960000"/>
              </a:solidFill>
              <a:latin typeface="微软雅黑"/>
              <a:ea typeface="微软雅黑"/>
            </a:endParaRPr>
          </a:p>
        </p:txBody>
      </p:sp>
      <p:sp>
        <p:nvSpPr>
          <p:cNvPr id="32" name="TextBox 17"/>
          <p:cNvSpPr txBox="1"/>
          <p:nvPr/>
        </p:nvSpPr>
        <p:spPr>
          <a:xfrm>
            <a:off x="4787158" y="3549067"/>
            <a:ext cx="2924662" cy="1063881"/>
          </a:xfrm>
          <a:prstGeom prst="rect">
            <a:avLst/>
          </a:prstGeom>
          <a:noFill/>
        </p:spPr>
        <p:txBody>
          <a:bodyPr wrap="square">
            <a:spAutoFit/>
          </a:bodyPr>
          <a:lstStyle>
            <a:lvl1pPr lvl="0">
              <a:lnSpc>
                <a:spcPts val="2200"/>
              </a:lnSpc>
              <a:defRPr sz="1200">
                <a:solidFill>
                  <a:schemeClr val="tx1">
                    <a:lumMod val="85000"/>
                    <a:lumOff val="15000"/>
                  </a:schemeClr>
                </a:solidFill>
                <a:latin typeface="等线"/>
              </a:defRPr>
            </a:lvl1pPr>
          </a:lstStyle>
          <a:p>
            <a:pPr algn="ctr">
              <a:buClr>
                <a:srgbClr val="FFC000"/>
              </a:buClr>
            </a:pPr>
            <a:r>
              <a:rPr lang="en-US" sz="1800" b="1">
                <a:solidFill>
                  <a:srgbClr val="404040"/>
                </a:solidFill>
                <a:latin typeface="微软雅黑"/>
                <a:ea typeface="微软雅黑"/>
              </a:rPr>
              <a:t>2015</a:t>
            </a:r>
            <a:r>
              <a:rPr lang="zh-CN" sz="1800" b="1">
                <a:solidFill>
                  <a:srgbClr val="404040"/>
                </a:solidFill>
                <a:latin typeface="微软雅黑"/>
                <a:ea typeface="微软雅黑"/>
              </a:rPr>
              <a:t>级希伯来语本科班被评为</a:t>
            </a:r>
            <a:r>
              <a:rPr lang="zh-CN" sz="1800" b="1">
                <a:solidFill>
                  <a:srgbClr val="960000"/>
                </a:solidFill>
                <a:effectLst>
                  <a:outerShdw blurRad="38100" dist="38100" dir="2700000" algn="tl">
                    <a:srgbClr val="000000">
                      <a:alpha val="43137"/>
                    </a:srgbClr>
                  </a:outerShdw>
                </a:effectLst>
                <a:latin typeface="微软雅黑"/>
                <a:ea typeface="微软雅黑"/>
              </a:rPr>
              <a:t>北京市先进班集体</a:t>
            </a:r>
            <a:endParaRPr lang="en-US" sz="1800" b="1">
              <a:solidFill>
                <a:srgbClr val="960000"/>
              </a:solidFill>
              <a:effectLst>
                <a:outerShdw blurRad="38100" dist="38100" dir="2700000" algn="tl">
                  <a:srgbClr val="000000">
                    <a:alpha val="43137"/>
                  </a:srgbClr>
                </a:outerShdw>
              </a:effectLst>
              <a:latin typeface="微软雅黑"/>
              <a:ea typeface="微软雅黑"/>
            </a:endParaRPr>
          </a:p>
          <a:p>
            <a:pPr defTabSz="914354">
              <a:lnSpc>
                <a:spcPct val="150000"/>
              </a:lnSpc>
            </a:pPr>
            <a:endParaRPr lang="en-US" sz="2000" b="1">
              <a:solidFill>
                <a:srgbClr val="C00000"/>
              </a:solidFill>
              <a:effectLst>
                <a:outerShdw blurRad="38100" dist="38100" dir="2700000" algn="tl">
                  <a:srgbClr val="000000">
                    <a:alpha val="43137"/>
                  </a:srgbClr>
                </a:outerShdw>
              </a:effectLst>
              <a:latin typeface="微软雅黑"/>
              <a:ea typeface="微软雅黑"/>
            </a:endParaRPr>
          </a:p>
        </p:txBody>
      </p:sp>
      <p:sp>
        <p:nvSpPr>
          <p:cNvPr id="33" name="TextBox 18"/>
          <p:cNvSpPr txBox="1"/>
          <p:nvPr/>
        </p:nvSpPr>
        <p:spPr>
          <a:xfrm>
            <a:off x="8293351" y="3333912"/>
            <a:ext cx="3168481" cy="938719"/>
          </a:xfrm>
          <a:prstGeom prst="rect">
            <a:avLst/>
          </a:prstGeom>
          <a:noFill/>
        </p:spPr>
        <p:txBody>
          <a:bodyPr wrap="square">
            <a:spAutoFit/>
          </a:bodyPr>
          <a:lstStyle>
            <a:lvl1pPr lvl="0">
              <a:lnSpc>
                <a:spcPts val="2200"/>
              </a:lnSpc>
              <a:defRPr sz="1200">
                <a:solidFill>
                  <a:schemeClr val="tx1">
                    <a:lumMod val="85000"/>
                    <a:lumOff val="15000"/>
                  </a:schemeClr>
                </a:solidFill>
                <a:latin typeface="等线"/>
              </a:defRPr>
            </a:lvl1pPr>
          </a:lstStyle>
          <a:p>
            <a:r>
              <a:rPr lang="en-US" sz="1800" b="1">
                <a:solidFill>
                  <a:srgbClr val="404040"/>
                </a:solidFill>
                <a:latin typeface="微软雅黑"/>
                <a:ea typeface="微软雅黑"/>
              </a:rPr>
              <a:t>2018</a:t>
            </a:r>
            <a:r>
              <a:rPr lang="zh-CN" sz="1800" b="1">
                <a:solidFill>
                  <a:srgbClr val="404040"/>
                </a:solidFill>
                <a:latin typeface="微软雅黑"/>
                <a:ea typeface="微软雅黑"/>
              </a:rPr>
              <a:t>届出国（境）留学的毕业生主要去往美国、英国、法国、中国香港等地。</a:t>
            </a:r>
            <a:endParaRPr lang="en-US" sz="1800" b="1">
              <a:solidFill>
                <a:srgbClr val="404040"/>
              </a:solidFill>
              <a:latin typeface="微软雅黑"/>
              <a:ea typeface="微软雅黑"/>
            </a:endParaRPr>
          </a:p>
        </p:txBody>
      </p:sp>
      <p:pic>
        <p:nvPicPr>
          <p:cNvPr id="37" name="图片 36"/>
          <p:cNvPicPr>
            <a:picLocks noChangeAspect="1"/>
          </p:cNvPicPr>
          <p:nvPr/>
        </p:nvPicPr>
        <p:blipFill>
          <a:blip r:embed="rId3"/>
          <a:stretch/>
        </p:blipFill>
        <p:spPr>
          <a:xfrm>
            <a:off x="2103514" y="1900104"/>
            <a:ext cx="1733913" cy="1273342"/>
          </a:xfrm>
          <a:prstGeom prst="roundRect">
            <a:avLst>
              <a:gd name="adj" fmla="val 0"/>
            </a:avLst>
          </a:prstGeom>
          <a:ln>
            <a:noFill/>
          </a:ln>
        </p:spPr>
      </p:pic>
      <p:sp>
        <p:nvSpPr>
          <p:cNvPr id="40" name="矩形 39"/>
          <p:cNvSpPr/>
          <p:nvPr/>
        </p:nvSpPr>
        <p:spPr>
          <a:xfrm>
            <a:off x="4787158" y="1900104"/>
            <a:ext cx="990964" cy="1248139"/>
          </a:xfrm>
          <a:prstGeom prst="rect">
            <a:avLst/>
          </a:prstGeom>
          <a:solidFill>
            <a:schemeClr val="tx1">
              <a:lumMod val="65000"/>
              <a:lumOff val="35000"/>
            </a:schemeClr>
          </a:solidFill>
          <a:ln>
            <a:noFill/>
          </a:ln>
        </p:spPr>
        <p:txBody>
          <a:bodyPr anchor="ctr"/>
          <a:lstStyle/>
          <a:p>
            <a:pPr algn="ctr"/>
            <a:endParaRPr lang="zh-CN" sz="2400">
              <a:solidFill>
                <a:schemeClr val="lt1"/>
              </a:solidFill>
            </a:endParaRPr>
          </a:p>
        </p:txBody>
      </p:sp>
      <p:sp>
        <p:nvSpPr>
          <p:cNvPr id="41" name="TextBox 8"/>
          <p:cNvSpPr txBox="1"/>
          <p:nvPr/>
        </p:nvSpPr>
        <p:spPr>
          <a:xfrm>
            <a:off x="4883168" y="2170230"/>
            <a:ext cx="857652" cy="707886"/>
          </a:xfrm>
          <a:prstGeom prst="rect">
            <a:avLst/>
          </a:prstGeom>
          <a:noFill/>
        </p:spPr>
        <p:txBody>
          <a:bodyPr wrap="square">
            <a:spAutoFit/>
          </a:bodyPr>
          <a:lstStyle/>
          <a:p>
            <a:pPr algn="ctr"/>
            <a:r>
              <a:rPr lang="en-US" sz="4000" b="1">
                <a:solidFill>
                  <a:schemeClr val="bg1"/>
                </a:solidFill>
                <a:latin typeface="微软雅黑"/>
                <a:ea typeface="微软雅黑"/>
              </a:rPr>
              <a:t>02</a:t>
            </a:r>
            <a:endParaRPr lang="zh-CN" sz="4000" b="1">
              <a:solidFill>
                <a:schemeClr val="bg1"/>
              </a:solidFill>
              <a:latin typeface="微软雅黑"/>
              <a:ea typeface="微软雅黑"/>
            </a:endParaRPr>
          </a:p>
        </p:txBody>
      </p:sp>
      <p:sp>
        <p:nvSpPr>
          <p:cNvPr id="45" name="矩形 44"/>
          <p:cNvSpPr/>
          <p:nvPr/>
        </p:nvSpPr>
        <p:spPr>
          <a:xfrm>
            <a:off x="8488317" y="1900104"/>
            <a:ext cx="990964" cy="1248139"/>
          </a:xfrm>
          <a:prstGeom prst="rect">
            <a:avLst/>
          </a:prstGeom>
          <a:solidFill>
            <a:srgbClr val="002060"/>
          </a:solidFill>
          <a:ln>
            <a:noFill/>
          </a:ln>
        </p:spPr>
        <p:txBody>
          <a:bodyPr anchor="ctr"/>
          <a:lstStyle/>
          <a:p>
            <a:pPr algn="ctr"/>
            <a:endParaRPr lang="zh-CN" sz="2400">
              <a:solidFill>
                <a:schemeClr val="lt1"/>
              </a:solidFill>
            </a:endParaRPr>
          </a:p>
        </p:txBody>
      </p:sp>
      <p:sp>
        <p:nvSpPr>
          <p:cNvPr id="48" name="TextBox 8"/>
          <p:cNvSpPr txBox="1"/>
          <p:nvPr/>
        </p:nvSpPr>
        <p:spPr>
          <a:xfrm>
            <a:off x="8584327" y="2170230"/>
            <a:ext cx="857652" cy="707886"/>
          </a:xfrm>
          <a:prstGeom prst="rect">
            <a:avLst/>
          </a:prstGeom>
          <a:noFill/>
        </p:spPr>
        <p:txBody>
          <a:bodyPr wrap="square">
            <a:spAutoFit/>
          </a:bodyPr>
          <a:lstStyle/>
          <a:p>
            <a:pPr algn="ctr"/>
            <a:r>
              <a:rPr lang="en-US" sz="4000" b="1">
                <a:solidFill>
                  <a:schemeClr val="bg1"/>
                </a:solidFill>
                <a:latin typeface="微软雅黑"/>
                <a:ea typeface="微软雅黑"/>
              </a:rPr>
              <a:t>03</a:t>
            </a:r>
            <a:endParaRPr lang="zh-CN" sz="4000" b="1">
              <a:solidFill>
                <a:schemeClr val="bg1"/>
              </a:solidFill>
              <a:latin typeface="微软雅黑"/>
              <a:ea typeface="微软雅黑"/>
            </a:endParaRPr>
          </a:p>
        </p:txBody>
      </p:sp>
      <p:pic>
        <p:nvPicPr>
          <p:cNvPr id="51" name="图片 50"/>
          <p:cNvPicPr>
            <a:picLocks noChangeAspect="1"/>
          </p:cNvPicPr>
          <p:nvPr/>
        </p:nvPicPr>
        <p:blipFill>
          <a:blip r:embed="rId4"/>
          <a:stretch/>
        </p:blipFill>
        <p:spPr>
          <a:xfrm>
            <a:off x="9479281" y="1900102"/>
            <a:ext cx="1735995" cy="1248141"/>
          </a:xfrm>
          <a:prstGeom prst="rect">
            <a:avLst/>
          </a:prstGeom>
          <a:ln>
            <a:solidFill>
              <a:schemeClr val="tx1"/>
            </a:solidFill>
          </a:ln>
        </p:spPr>
      </p:pic>
      <p:sp>
        <p:nvSpPr>
          <p:cNvPr id="53" name="圆角矩形 52"/>
          <p:cNvSpPr/>
          <p:nvPr/>
        </p:nvSpPr>
        <p:spPr>
          <a:xfrm>
            <a:off x="842356" y="5055176"/>
            <a:ext cx="10507287" cy="900464"/>
          </a:xfrm>
          <a:prstGeom prst="roundRect">
            <a:avLst/>
          </a:prstGeom>
          <a:solidFill>
            <a:schemeClr val="lt1"/>
          </a:solidFill>
          <a:ln w="28575">
            <a:solidFill>
              <a:srgbClr val="8A0000"/>
            </a:solidFill>
            <a:prstDash val="solid"/>
            <a:miter/>
          </a:ln>
        </p:spPr>
        <p:txBody>
          <a:bodyPr anchor="ctr"/>
          <a:lstStyle/>
          <a:p>
            <a:pPr>
              <a:lnSpc>
                <a:spcPct val="125000"/>
              </a:lnSpc>
              <a:buClr>
                <a:srgbClr val="FFC000"/>
              </a:buClr>
            </a:pPr>
            <a:r>
              <a:rPr lang="zh-CN" b="1">
                <a:solidFill>
                  <a:schemeClr val="dk1"/>
                </a:solidFill>
                <a:latin typeface="微软雅黑"/>
                <a:ea typeface="微软雅黑"/>
              </a:rPr>
              <a:t>外国语学院的毕业生大都具有比较高的人文素养， 在升学、</a:t>
            </a:r>
            <a:r>
              <a:rPr lang="zh-Hans" b="1">
                <a:solidFill>
                  <a:schemeClr val="dk1"/>
                </a:solidFill>
                <a:latin typeface="微软雅黑"/>
                <a:ea typeface="微软雅黑"/>
              </a:rPr>
              <a:t>就业、</a:t>
            </a:r>
            <a:r>
              <a:rPr lang="zh-CN" b="1">
                <a:solidFill>
                  <a:schemeClr val="dk1"/>
                </a:solidFill>
                <a:latin typeface="微软雅黑"/>
                <a:ea typeface="微软雅黑"/>
              </a:rPr>
              <a:t>出国</a:t>
            </a:r>
            <a:r>
              <a:rPr lang="zh-Hans" b="1">
                <a:solidFill>
                  <a:schemeClr val="dk1"/>
                </a:solidFill>
                <a:latin typeface="微软雅黑"/>
                <a:ea typeface="微软雅黑"/>
              </a:rPr>
              <a:t>等各</a:t>
            </a:r>
            <a:r>
              <a:rPr lang="zh-CN" b="1">
                <a:solidFill>
                  <a:schemeClr val="dk1"/>
                </a:solidFill>
                <a:latin typeface="微软雅黑"/>
                <a:ea typeface="微软雅黑"/>
              </a:rPr>
              <a:t>方面，</a:t>
            </a:r>
            <a:r>
              <a:rPr lang="zh-Hans" b="1">
                <a:solidFill>
                  <a:schemeClr val="dk1"/>
                </a:solidFill>
                <a:latin typeface="微软雅黑"/>
                <a:ea typeface="微软雅黑"/>
              </a:rPr>
              <a:t>都</a:t>
            </a:r>
            <a:r>
              <a:rPr lang="zh-CN" b="1">
                <a:solidFill>
                  <a:schemeClr val="dk1"/>
                </a:solidFill>
                <a:latin typeface="微软雅黑"/>
                <a:ea typeface="微软雅黑"/>
              </a:rPr>
              <a:t>有非常多可供选择</a:t>
            </a:r>
            <a:r>
              <a:rPr lang="zh-Hans" b="1">
                <a:solidFill>
                  <a:schemeClr val="dk1"/>
                </a:solidFill>
                <a:latin typeface="微软雅黑"/>
                <a:ea typeface="微软雅黑"/>
              </a:rPr>
              <a:t>的机会和优势</a:t>
            </a:r>
            <a:r>
              <a:rPr lang="zh-CN" b="1">
                <a:solidFill>
                  <a:schemeClr val="dk1"/>
                </a:solidFill>
                <a:latin typeface="微软雅黑"/>
                <a:ea typeface="微软雅黑"/>
              </a:rPr>
              <a:t>。</a:t>
            </a:r>
            <a:r>
              <a:rPr lang="zh-Hans" b="1">
                <a:solidFill>
                  <a:schemeClr val="dk1"/>
                </a:solidFill>
                <a:latin typeface="微软雅黑"/>
                <a:ea typeface="微软雅黑"/>
              </a:rPr>
              <a:t> </a:t>
            </a:r>
            <a:endParaRPr lang="zh-CN" b="1">
              <a:solidFill>
                <a:schemeClr val="dk1"/>
              </a:solidFill>
              <a:latin typeface="微软雅黑"/>
              <a:ea typeface="微软雅黑"/>
            </a:endParaRPr>
          </a:p>
        </p:txBody>
      </p:sp>
      <p:pic>
        <p:nvPicPr>
          <p:cNvPr id="3" name="图片 2"/>
          <p:cNvPicPr>
            <a:picLocks noChangeAspect="1"/>
          </p:cNvPicPr>
          <p:nvPr/>
        </p:nvPicPr>
        <p:blipFill>
          <a:blip r:embed="rId5"/>
          <a:stretch/>
        </p:blipFill>
        <p:spPr>
          <a:xfrm>
            <a:off x="5757699" y="1845481"/>
            <a:ext cx="1912585" cy="1328454"/>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圆角矩形 39"/>
          <p:cNvSpPr/>
          <p:nvPr/>
        </p:nvSpPr>
        <p:spPr>
          <a:xfrm>
            <a:off x="4920491" y="2266080"/>
            <a:ext cx="6609261" cy="933133"/>
          </a:xfrm>
          <a:prstGeom prst="roundRect">
            <a:avLst/>
          </a:prstGeom>
          <a:solidFill>
            <a:srgbClr val="8A0000"/>
          </a:solidFill>
          <a:ln>
            <a:noFill/>
          </a:ln>
        </p:spPr>
        <p:txBody>
          <a:bodyPr anchor="ctr"/>
          <a:lstStyle/>
          <a:p>
            <a:pPr algn="ctr"/>
            <a:endParaRPr lang="zh-CN">
              <a:solidFill>
                <a:schemeClr val="lt1"/>
              </a:solidFill>
            </a:endParaRPr>
          </a:p>
        </p:txBody>
      </p:sp>
      <p:grpSp>
        <p:nvGrpSpPr>
          <p:cNvPr id="48" name="组合 47"/>
          <p:cNvGrpSpPr/>
          <p:nvPr/>
        </p:nvGrpSpPr>
        <p:grpSpPr>
          <a:xfrm>
            <a:off x="0" y="6705904"/>
            <a:ext cx="12192000" cy="150435"/>
            <a:chOff x="0" y="2714172"/>
            <a:chExt cx="3686629" cy="1429658"/>
          </a:xfrm>
        </p:grpSpPr>
        <p:sp>
          <p:nvSpPr>
            <p:cNvPr id="49" name="矩形 4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50" name="矩形 49"/>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59" name="矩形 58"/>
          <p:cNvSpPr/>
          <p:nvPr/>
        </p:nvSpPr>
        <p:spPr>
          <a:xfrm>
            <a:off x="5182929" y="1539355"/>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002060"/>
                </a:solidFill>
                <a:latin typeface="微软雅黑"/>
                <a:ea typeface="微软雅黑"/>
              </a:rPr>
              <a:t>行业分布</a:t>
            </a:r>
            <a:endParaRPr lang="zh-CN" sz="3200" b="1">
              <a:solidFill>
                <a:srgbClr val="002060"/>
              </a:solidFill>
              <a:effectLst>
                <a:outerShdw blurRad="38100" dist="38100" dir="2700000" algn="tl">
                  <a:srgbClr val="000000">
                    <a:alpha val="43137"/>
                  </a:srgbClr>
                </a:outerShdw>
              </a:effectLst>
              <a:latin typeface="微软雅黑"/>
              <a:ea typeface="微软雅黑"/>
            </a:endParaRPr>
          </a:p>
        </p:txBody>
      </p:sp>
      <p:sp>
        <p:nvSpPr>
          <p:cNvPr id="66" name="文本框 65"/>
          <p:cNvSpPr txBox="1"/>
          <p:nvPr/>
        </p:nvSpPr>
        <p:spPr>
          <a:xfrm>
            <a:off x="4920491" y="2341299"/>
            <a:ext cx="6609261" cy="830997"/>
          </a:xfrm>
          <a:prstGeom prst="rect">
            <a:avLst/>
          </a:prstGeom>
          <a:noFill/>
        </p:spPr>
        <p:txBody>
          <a:bodyPr wrap="square">
            <a:spAutoFit/>
          </a:bodyPr>
          <a:lstStyle/>
          <a:p>
            <a:r>
              <a:rPr lang="en-US" sz="1600" b="1">
                <a:solidFill>
                  <a:schemeClr val="bg1"/>
                </a:solidFill>
                <a:latin typeface="微软雅黑"/>
                <a:ea typeface="微软雅黑"/>
              </a:rPr>
              <a:t>      2021</a:t>
            </a:r>
            <a:r>
              <a:rPr lang="zh-CN" sz="1600" b="1">
                <a:solidFill>
                  <a:schemeClr val="bg1"/>
                </a:solidFill>
                <a:latin typeface="微软雅黑"/>
                <a:ea typeface="微软雅黑"/>
              </a:rPr>
              <a:t>年的本科毕业生中有</a:t>
            </a:r>
            <a:r>
              <a:rPr lang="en-US" sz="1600" b="1">
                <a:solidFill>
                  <a:schemeClr val="bg1"/>
                </a:solidFill>
                <a:latin typeface="微软雅黑"/>
                <a:ea typeface="微软雅黑"/>
              </a:rPr>
              <a:t>54</a:t>
            </a:r>
            <a:r>
              <a:rPr lang="zh-CN" sz="1600" b="1">
                <a:solidFill>
                  <a:schemeClr val="bg1"/>
                </a:solidFill>
                <a:latin typeface="微软雅黑"/>
                <a:ea typeface="微软雅黑"/>
              </a:rPr>
              <a:t>人选择就业，从事公共管理、社会保障和社会组织行业的毕业生占比</a:t>
            </a:r>
            <a:r>
              <a:rPr lang="en-US" sz="1600" b="1">
                <a:solidFill>
                  <a:schemeClr val="bg1"/>
                </a:solidFill>
                <a:latin typeface="微软雅黑"/>
                <a:ea typeface="微软雅黑"/>
              </a:rPr>
              <a:t>23%</a:t>
            </a:r>
            <a:r>
              <a:rPr lang="zh-CN" sz="1600" b="1">
                <a:solidFill>
                  <a:schemeClr val="bg1"/>
                </a:solidFill>
                <a:latin typeface="微软雅黑"/>
                <a:ea typeface="微软雅黑"/>
              </a:rPr>
              <a:t>。本科生行业分布较分散，教育行业相对较多。</a:t>
            </a:r>
          </a:p>
        </p:txBody>
      </p:sp>
      <p:sp>
        <p:nvSpPr>
          <p:cNvPr id="67" name="文本框 66"/>
          <p:cNvSpPr txBox="1"/>
          <p:nvPr/>
        </p:nvSpPr>
        <p:spPr>
          <a:xfrm>
            <a:off x="5491176" y="3339807"/>
            <a:ext cx="1565757" cy="369332"/>
          </a:xfrm>
          <a:prstGeom prst="rect">
            <a:avLst/>
          </a:prstGeom>
          <a:noFill/>
        </p:spPr>
        <p:txBody>
          <a:bodyPr wrap="square">
            <a:spAutoFit/>
          </a:bodyPr>
          <a:lstStyle/>
          <a:p>
            <a:r>
              <a:rPr lang="zh-CN" b="1">
                <a:latin typeface="微软雅黑"/>
                <a:ea typeface="微软雅黑"/>
              </a:rPr>
              <a:t>公共管理领域</a:t>
            </a:r>
          </a:p>
        </p:txBody>
      </p:sp>
      <p:sp>
        <p:nvSpPr>
          <p:cNvPr id="68" name="文本框 67"/>
          <p:cNvSpPr txBox="1"/>
          <p:nvPr/>
        </p:nvSpPr>
        <p:spPr>
          <a:xfrm>
            <a:off x="9095317" y="3285043"/>
            <a:ext cx="1565757" cy="369332"/>
          </a:xfrm>
          <a:prstGeom prst="rect">
            <a:avLst/>
          </a:prstGeom>
          <a:noFill/>
        </p:spPr>
        <p:txBody>
          <a:bodyPr wrap="square">
            <a:spAutoFit/>
          </a:bodyPr>
          <a:lstStyle/>
          <a:p>
            <a:r>
              <a:rPr lang="zh-CN" b="1">
                <a:latin typeface="微软雅黑"/>
                <a:ea typeface="微软雅黑"/>
              </a:rPr>
              <a:t>信息技术领域</a:t>
            </a:r>
          </a:p>
        </p:txBody>
      </p:sp>
      <p:sp>
        <p:nvSpPr>
          <p:cNvPr id="69" name="文本框 68"/>
          <p:cNvSpPr txBox="1"/>
          <p:nvPr/>
        </p:nvSpPr>
        <p:spPr>
          <a:xfrm>
            <a:off x="7703668" y="4852182"/>
            <a:ext cx="1565757" cy="369332"/>
          </a:xfrm>
          <a:prstGeom prst="rect">
            <a:avLst/>
          </a:prstGeom>
          <a:noFill/>
        </p:spPr>
        <p:txBody>
          <a:bodyPr wrap="square">
            <a:spAutoFit/>
          </a:bodyPr>
          <a:lstStyle/>
          <a:p>
            <a:r>
              <a:rPr lang="zh-CN" b="1">
                <a:latin typeface="微软雅黑"/>
                <a:ea typeface="微软雅黑"/>
              </a:rPr>
              <a:t>金融领域</a:t>
            </a:r>
          </a:p>
        </p:txBody>
      </p:sp>
      <p:sp>
        <p:nvSpPr>
          <p:cNvPr id="70" name="椭圆 69"/>
          <p:cNvSpPr/>
          <p:nvPr/>
        </p:nvSpPr>
        <p:spPr>
          <a:xfrm>
            <a:off x="4920491" y="3803209"/>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1100" b="1">
              <a:solidFill>
                <a:schemeClr val="bg1"/>
              </a:solidFill>
              <a:latin typeface="微软雅黑"/>
              <a:ea typeface="微软雅黑"/>
            </a:endParaRPr>
          </a:p>
        </p:txBody>
      </p:sp>
      <p:sp>
        <p:nvSpPr>
          <p:cNvPr id="71" name="椭圆 70"/>
          <p:cNvSpPr/>
          <p:nvPr/>
        </p:nvSpPr>
        <p:spPr>
          <a:xfrm>
            <a:off x="5945727" y="3803209"/>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72" name="椭圆 71"/>
          <p:cNvSpPr/>
          <p:nvPr/>
        </p:nvSpPr>
        <p:spPr>
          <a:xfrm>
            <a:off x="6970963" y="3794968"/>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73" name="文本框 72"/>
          <p:cNvSpPr txBox="1"/>
          <p:nvPr/>
        </p:nvSpPr>
        <p:spPr>
          <a:xfrm>
            <a:off x="4923264" y="4062675"/>
            <a:ext cx="916100" cy="369332"/>
          </a:xfrm>
          <a:prstGeom prst="rect">
            <a:avLst/>
          </a:prstGeom>
          <a:noFill/>
        </p:spPr>
        <p:txBody>
          <a:bodyPr wrap="square">
            <a:spAutoFit/>
          </a:bodyPr>
          <a:lstStyle/>
          <a:p>
            <a:r>
              <a:rPr lang="zh-CN" b="1">
                <a:solidFill>
                  <a:schemeClr val="bg1"/>
                </a:solidFill>
                <a:latin typeface="微软雅黑"/>
                <a:ea typeface="微软雅黑"/>
              </a:rPr>
              <a:t>外交部</a:t>
            </a:r>
          </a:p>
        </p:txBody>
      </p:sp>
      <p:sp>
        <p:nvSpPr>
          <p:cNvPr id="74" name="文本框 73"/>
          <p:cNvSpPr txBox="1"/>
          <p:nvPr/>
        </p:nvSpPr>
        <p:spPr>
          <a:xfrm>
            <a:off x="5968815" y="4048472"/>
            <a:ext cx="916100" cy="369332"/>
          </a:xfrm>
          <a:prstGeom prst="rect">
            <a:avLst/>
          </a:prstGeom>
          <a:noFill/>
        </p:spPr>
        <p:txBody>
          <a:bodyPr wrap="square">
            <a:spAutoFit/>
          </a:bodyPr>
          <a:lstStyle/>
          <a:p>
            <a:r>
              <a:rPr lang="zh-CN" b="1">
                <a:solidFill>
                  <a:schemeClr val="bg1"/>
                </a:solidFill>
                <a:latin typeface="微软雅黑"/>
                <a:ea typeface="微软雅黑"/>
              </a:rPr>
              <a:t>外事办</a:t>
            </a:r>
          </a:p>
        </p:txBody>
      </p:sp>
      <p:sp>
        <p:nvSpPr>
          <p:cNvPr id="75" name="文本框 74"/>
          <p:cNvSpPr txBox="1"/>
          <p:nvPr/>
        </p:nvSpPr>
        <p:spPr>
          <a:xfrm>
            <a:off x="6940354" y="3954691"/>
            <a:ext cx="916100" cy="738664"/>
          </a:xfrm>
          <a:prstGeom prst="rect">
            <a:avLst/>
          </a:prstGeom>
          <a:noFill/>
        </p:spPr>
        <p:txBody>
          <a:bodyPr wrap="square">
            <a:spAutoFit/>
          </a:bodyPr>
          <a:lstStyle/>
          <a:p>
            <a:pPr algn="ctr"/>
            <a:r>
              <a:rPr lang="zh-CN" sz="1400" b="1">
                <a:solidFill>
                  <a:schemeClr val="bg1"/>
                </a:solidFill>
                <a:latin typeface="微软雅黑"/>
                <a:ea typeface="微软雅黑"/>
              </a:rPr>
              <a:t>国际贸易促进委员会</a:t>
            </a:r>
          </a:p>
        </p:txBody>
      </p:sp>
      <p:sp>
        <p:nvSpPr>
          <p:cNvPr id="76" name="椭圆 75"/>
          <p:cNvSpPr/>
          <p:nvPr/>
        </p:nvSpPr>
        <p:spPr>
          <a:xfrm>
            <a:off x="8501701" y="3780119"/>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1100" b="1">
              <a:solidFill>
                <a:schemeClr val="bg1"/>
              </a:solidFill>
              <a:latin typeface="微软雅黑"/>
              <a:ea typeface="微软雅黑"/>
            </a:endParaRPr>
          </a:p>
        </p:txBody>
      </p:sp>
      <p:sp>
        <p:nvSpPr>
          <p:cNvPr id="77" name="椭圆 76"/>
          <p:cNvSpPr/>
          <p:nvPr/>
        </p:nvSpPr>
        <p:spPr>
          <a:xfrm>
            <a:off x="9526937" y="3780119"/>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78" name="椭圆 77"/>
          <p:cNvSpPr/>
          <p:nvPr/>
        </p:nvSpPr>
        <p:spPr>
          <a:xfrm>
            <a:off x="10552173" y="3771878"/>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79" name="文本框 78"/>
          <p:cNvSpPr txBox="1"/>
          <p:nvPr/>
        </p:nvSpPr>
        <p:spPr>
          <a:xfrm>
            <a:off x="8633925" y="3915292"/>
            <a:ext cx="916100" cy="646331"/>
          </a:xfrm>
          <a:prstGeom prst="rect">
            <a:avLst/>
          </a:prstGeom>
          <a:noFill/>
        </p:spPr>
        <p:txBody>
          <a:bodyPr wrap="square">
            <a:spAutoFit/>
          </a:bodyPr>
          <a:lstStyle/>
          <a:p>
            <a:r>
              <a:rPr lang="zh-CN" b="1">
                <a:solidFill>
                  <a:schemeClr val="bg1"/>
                </a:solidFill>
                <a:latin typeface="微软雅黑"/>
                <a:ea typeface="微软雅黑"/>
              </a:rPr>
              <a:t>华为</a:t>
            </a:r>
            <a:endParaRPr lang="en-US" b="1">
              <a:solidFill>
                <a:schemeClr val="bg1"/>
              </a:solidFill>
              <a:latin typeface="微软雅黑"/>
              <a:ea typeface="微软雅黑"/>
            </a:endParaRPr>
          </a:p>
          <a:p>
            <a:r>
              <a:rPr lang="zh-CN" b="1">
                <a:solidFill>
                  <a:schemeClr val="bg1"/>
                </a:solidFill>
                <a:latin typeface="微软雅黑"/>
                <a:ea typeface="微软雅黑"/>
              </a:rPr>
              <a:t>技术</a:t>
            </a:r>
          </a:p>
        </p:txBody>
      </p:sp>
      <p:sp>
        <p:nvSpPr>
          <p:cNvPr id="80" name="文本框 79"/>
          <p:cNvSpPr txBox="1"/>
          <p:nvPr/>
        </p:nvSpPr>
        <p:spPr>
          <a:xfrm>
            <a:off x="9670990" y="3909972"/>
            <a:ext cx="916100" cy="646331"/>
          </a:xfrm>
          <a:prstGeom prst="rect">
            <a:avLst/>
          </a:prstGeom>
          <a:noFill/>
        </p:spPr>
        <p:txBody>
          <a:bodyPr wrap="square">
            <a:spAutoFit/>
          </a:bodyPr>
          <a:lstStyle/>
          <a:p>
            <a:r>
              <a:rPr lang="zh-CN" b="1">
                <a:solidFill>
                  <a:schemeClr val="bg1"/>
                </a:solidFill>
                <a:latin typeface="微软雅黑"/>
                <a:ea typeface="微软雅黑"/>
              </a:rPr>
              <a:t>腾讯</a:t>
            </a:r>
            <a:endParaRPr lang="en-US" b="1">
              <a:solidFill>
                <a:schemeClr val="bg1"/>
              </a:solidFill>
              <a:latin typeface="微软雅黑"/>
              <a:ea typeface="微软雅黑"/>
            </a:endParaRPr>
          </a:p>
          <a:p>
            <a:r>
              <a:rPr lang="zh-CN" b="1">
                <a:solidFill>
                  <a:schemeClr val="bg1"/>
                </a:solidFill>
                <a:latin typeface="微软雅黑"/>
                <a:ea typeface="微软雅黑"/>
              </a:rPr>
              <a:t>科技</a:t>
            </a:r>
          </a:p>
        </p:txBody>
      </p:sp>
      <p:sp>
        <p:nvSpPr>
          <p:cNvPr id="81" name="文本框 80"/>
          <p:cNvSpPr txBox="1"/>
          <p:nvPr/>
        </p:nvSpPr>
        <p:spPr>
          <a:xfrm>
            <a:off x="10536166" y="3892202"/>
            <a:ext cx="916100" cy="646331"/>
          </a:xfrm>
          <a:prstGeom prst="rect">
            <a:avLst/>
          </a:prstGeom>
          <a:noFill/>
        </p:spPr>
        <p:txBody>
          <a:bodyPr wrap="square">
            <a:spAutoFit/>
          </a:bodyPr>
          <a:lstStyle/>
          <a:p>
            <a:pPr algn="ctr"/>
            <a:r>
              <a:rPr lang="zh-CN" b="1">
                <a:solidFill>
                  <a:schemeClr val="bg1"/>
                </a:solidFill>
                <a:latin typeface="微软雅黑"/>
                <a:ea typeface="微软雅黑"/>
              </a:rPr>
              <a:t>荣耀</a:t>
            </a:r>
            <a:endParaRPr lang="en-US" b="1">
              <a:solidFill>
                <a:schemeClr val="bg1"/>
              </a:solidFill>
              <a:latin typeface="微软雅黑"/>
              <a:ea typeface="微软雅黑"/>
            </a:endParaRPr>
          </a:p>
          <a:p>
            <a:pPr algn="ctr"/>
            <a:r>
              <a:rPr lang="zh-CN" b="1">
                <a:solidFill>
                  <a:schemeClr val="bg1"/>
                </a:solidFill>
                <a:latin typeface="微软雅黑"/>
                <a:ea typeface="微软雅黑"/>
              </a:rPr>
              <a:t>终端</a:t>
            </a:r>
          </a:p>
        </p:txBody>
      </p:sp>
      <p:sp>
        <p:nvSpPr>
          <p:cNvPr id="82" name="椭圆 81"/>
          <p:cNvSpPr/>
          <p:nvPr/>
        </p:nvSpPr>
        <p:spPr>
          <a:xfrm>
            <a:off x="6876846" y="5294743"/>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1100" b="1">
              <a:solidFill>
                <a:schemeClr val="bg1"/>
              </a:solidFill>
              <a:latin typeface="微软雅黑"/>
              <a:ea typeface="微软雅黑"/>
            </a:endParaRPr>
          </a:p>
        </p:txBody>
      </p:sp>
      <p:sp>
        <p:nvSpPr>
          <p:cNvPr id="83" name="椭圆 82"/>
          <p:cNvSpPr/>
          <p:nvPr/>
        </p:nvSpPr>
        <p:spPr>
          <a:xfrm>
            <a:off x="7902082" y="5294743"/>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84" name="椭圆 83"/>
          <p:cNvSpPr/>
          <p:nvPr/>
        </p:nvSpPr>
        <p:spPr>
          <a:xfrm>
            <a:off x="8927318" y="5286502"/>
            <a:ext cx="888264" cy="888264"/>
          </a:xfrm>
          <a:prstGeom prst="ellipse">
            <a:avLst/>
          </a:prstGeom>
          <a:solidFill>
            <a:srgbClr val="004D86"/>
          </a:solidFill>
          <a:ln>
            <a:noFill/>
          </a:ln>
        </p:spPr>
        <p:txBody>
          <a:bodyPr anchor="ctr"/>
          <a:lstStyle>
            <a:lvl1pPr marL="0" lvl="0" algn="l" defTabSz="457200">
              <a:defRPr sz="1800" kern="1200">
                <a:solidFill>
                  <a:schemeClr val="lt1"/>
                </a:solidFill>
                <a:latin typeface="等线"/>
                <a:ea typeface="等线"/>
              </a:defRPr>
            </a:lvl1pPr>
            <a:lvl2pPr marL="457200" lvl="1" algn="l" defTabSz="457200">
              <a:defRPr sz="1800" kern="1200">
                <a:solidFill>
                  <a:schemeClr val="lt1"/>
                </a:solidFill>
                <a:latin typeface="等线"/>
                <a:ea typeface="等线"/>
              </a:defRPr>
            </a:lvl2pPr>
            <a:lvl3pPr marL="914400" lvl="2" algn="l" defTabSz="457200">
              <a:defRPr sz="1800" kern="1200">
                <a:solidFill>
                  <a:schemeClr val="lt1"/>
                </a:solidFill>
                <a:latin typeface="等线"/>
                <a:ea typeface="等线"/>
              </a:defRPr>
            </a:lvl3pPr>
            <a:lvl4pPr marL="1371600" lvl="3" algn="l" defTabSz="457200">
              <a:defRPr sz="1800" kern="1200">
                <a:solidFill>
                  <a:schemeClr val="lt1"/>
                </a:solidFill>
                <a:latin typeface="等线"/>
                <a:ea typeface="等线"/>
              </a:defRPr>
            </a:lvl4pPr>
            <a:lvl5pPr marL="1828800" lvl="4" algn="l" defTabSz="457200">
              <a:defRPr sz="1800" kern="1200">
                <a:solidFill>
                  <a:schemeClr val="lt1"/>
                </a:solidFill>
                <a:latin typeface="等线"/>
                <a:ea typeface="等线"/>
              </a:defRPr>
            </a:lvl5pPr>
            <a:lvl6pPr marL="2286000" lvl="5" algn="l" defTabSz="457200">
              <a:defRPr sz="1800" kern="1200">
                <a:solidFill>
                  <a:schemeClr val="lt1"/>
                </a:solidFill>
                <a:latin typeface="等线"/>
                <a:ea typeface="等线"/>
              </a:defRPr>
            </a:lvl6pPr>
            <a:lvl7pPr marL="2743200" lvl="6" algn="l" defTabSz="457200">
              <a:defRPr sz="1800" kern="1200">
                <a:solidFill>
                  <a:schemeClr val="lt1"/>
                </a:solidFill>
                <a:latin typeface="等线"/>
                <a:ea typeface="等线"/>
              </a:defRPr>
            </a:lvl7pPr>
            <a:lvl8pPr marL="3200400" lvl="7" algn="l" defTabSz="457200">
              <a:defRPr sz="1800" kern="1200">
                <a:solidFill>
                  <a:schemeClr val="lt1"/>
                </a:solidFill>
                <a:latin typeface="等线"/>
                <a:ea typeface="等线"/>
              </a:defRPr>
            </a:lvl8pPr>
            <a:lvl9pPr marL="3657600" lvl="8" algn="l" defTabSz="457200">
              <a:defRPr sz="1800" kern="1200">
                <a:solidFill>
                  <a:schemeClr val="lt1"/>
                </a:solidFill>
                <a:latin typeface="等线"/>
                <a:ea typeface="等线"/>
              </a:defRPr>
            </a:lvl9pPr>
          </a:lstStyle>
          <a:p>
            <a:pPr algn="ctr" defTabSz="1219170"/>
            <a:endParaRPr lang="zh-CN" sz="2400">
              <a:solidFill>
                <a:srgbClr val="56777F"/>
              </a:solidFill>
              <a:latin typeface="微软雅黑"/>
              <a:ea typeface="微软雅黑"/>
            </a:endParaRPr>
          </a:p>
        </p:txBody>
      </p:sp>
      <p:sp>
        <p:nvSpPr>
          <p:cNvPr id="85" name="文本框 84"/>
          <p:cNvSpPr txBox="1"/>
          <p:nvPr/>
        </p:nvSpPr>
        <p:spPr>
          <a:xfrm>
            <a:off x="6884915" y="5561994"/>
            <a:ext cx="916100" cy="369332"/>
          </a:xfrm>
          <a:prstGeom prst="rect">
            <a:avLst/>
          </a:prstGeom>
          <a:noFill/>
        </p:spPr>
        <p:txBody>
          <a:bodyPr wrap="square">
            <a:spAutoFit/>
          </a:bodyPr>
          <a:lstStyle/>
          <a:p>
            <a:r>
              <a:rPr lang="zh-CN" b="1">
                <a:solidFill>
                  <a:schemeClr val="bg1"/>
                </a:solidFill>
                <a:latin typeface="微软雅黑"/>
                <a:ea typeface="微软雅黑"/>
              </a:rPr>
              <a:t>国开行</a:t>
            </a:r>
          </a:p>
        </p:txBody>
      </p:sp>
      <p:sp>
        <p:nvSpPr>
          <p:cNvPr id="86" name="文本框 85"/>
          <p:cNvSpPr txBox="1"/>
          <p:nvPr/>
        </p:nvSpPr>
        <p:spPr>
          <a:xfrm>
            <a:off x="7858967" y="5398823"/>
            <a:ext cx="916100" cy="646331"/>
          </a:xfrm>
          <a:prstGeom prst="rect">
            <a:avLst/>
          </a:prstGeom>
          <a:noFill/>
        </p:spPr>
        <p:txBody>
          <a:bodyPr wrap="square">
            <a:spAutoFit/>
          </a:bodyPr>
          <a:lstStyle/>
          <a:p>
            <a:pPr algn="ctr"/>
            <a:r>
              <a:rPr lang="zh-CN" b="1">
                <a:solidFill>
                  <a:schemeClr val="bg1"/>
                </a:solidFill>
                <a:latin typeface="微软雅黑"/>
                <a:ea typeface="微软雅黑"/>
              </a:rPr>
              <a:t>中国</a:t>
            </a:r>
            <a:endParaRPr lang="en-US" b="1">
              <a:solidFill>
                <a:schemeClr val="bg1"/>
              </a:solidFill>
              <a:latin typeface="微软雅黑"/>
              <a:ea typeface="微软雅黑"/>
            </a:endParaRPr>
          </a:p>
          <a:p>
            <a:pPr algn="ctr"/>
            <a:r>
              <a:rPr lang="zh-CN" b="1">
                <a:solidFill>
                  <a:schemeClr val="bg1"/>
                </a:solidFill>
                <a:latin typeface="微软雅黑"/>
                <a:ea typeface="微软雅黑"/>
              </a:rPr>
              <a:t>银行</a:t>
            </a:r>
          </a:p>
        </p:txBody>
      </p:sp>
      <p:sp>
        <p:nvSpPr>
          <p:cNvPr id="87" name="文本框 86"/>
          <p:cNvSpPr txBox="1"/>
          <p:nvPr/>
        </p:nvSpPr>
        <p:spPr>
          <a:xfrm>
            <a:off x="8899482" y="5442961"/>
            <a:ext cx="916100" cy="646331"/>
          </a:xfrm>
          <a:prstGeom prst="rect">
            <a:avLst/>
          </a:prstGeom>
          <a:noFill/>
        </p:spPr>
        <p:txBody>
          <a:bodyPr wrap="square">
            <a:spAutoFit/>
          </a:bodyPr>
          <a:lstStyle/>
          <a:p>
            <a:pPr algn="ctr"/>
            <a:r>
              <a:rPr lang="zh-CN" b="1">
                <a:solidFill>
                  <a:schemeClr val="bg1"/>
                </a:solidFill>
                <a:latin typeface="微软雅黑"/>
                <a:ea typeface="微软雅黑"/>
              </a:rPr>
              <a:t>波士顿咨询</a:t>
            </a:r>
          </a:p>
        </p:txBody>
      </p:sp>
      <p:sp>
        <p:nvSpPr>
          <p:cNvPr id="88" name="矩形 87"/>
          <p:cNvSpPr/>
          <p:nvPr/>
        </p:nvSpPr>
        <p:spPr>
          <a:xfrm>
            <a:off x="1" y="1197062"/>
            <a:ext cx="3131086" cy="5496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89" name="矩形 88"/>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0" name="矩形 89"/>
          <p:cNvSpPr/>
          <p:nvPr/>
        </p:nvSpPr>
        <p:spPr>
          <a:xfrm>
            <a:off x="3451502" y="1003824"/>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a:t>
            </a:r>
            <a:r>
              <a:rPr lang="zh-CN" sz="3200" b="1">
                <a:effectLst>
                  <a:outerShdw blurRad="38100" dist="38100" dir="2700000" algn="tl">
                    <a:srgbClr val="000000">
                      <a:alpha val="43137"/>
                    </a:srgbClr>
                  </a:outerShdw>
                </a:effectLst>
                <a:latin typeface="微软雅黑"/>
                <a:ea typeface="微软雅黑"/>
              </a:rPr>
              <a:t>毕业去向</a:t>
            </a:r>
          </a:p>
        </p:txBody>
      </p:sp>
      <p:pic>
        <p:nvPicPr>
          <p:cNvPr id="105" name="图片 104"/>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107" name="组合 106"/>
          <p:cNvGrpSpPr/>
          <p:nvPr/>
        </p:nvGrpSpPr>
        <p:grpSpPr>
          <a:xfrm>
            <a:off x="1" y="0"/>
            <a:ext cx="1388224" cy="1046128"/>
            <a:chOff x="0" y="0"/>
            <a:chExt cx="6897954" cy="4536440"/>
          </a:xfrm>
        </p:grpSpPr>
        <p:sp>
          <p:nvSpPr>
            <p:cNvPr id="108" name="直角三角形 10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109" name="直角三角形 10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110" name="直角三角形 10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11" name="矩形 110"/>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pic>
        <p:nvPicPr>
          <p:cNvPr id="112" name="图表 111"/>
          <p:cNvPicPr>
            <a:picLocks noChangeAspect="1"/>
          </p:cNvPicPr>
          <p:nvPr/>
        </p:nvPicPr>
        <p:blipFill>
          <a:blip r:embed="rId3">
            <a:extLst>
              <a:ext uri="{96DAC541-7B7A-43D3-8B79-37D633B846F1}">
                <asvg:svgBlip xmlns:asvg="http://schemas.microsoft.com/office/drawing/2016/SVG/main" r:embed="rId4"/>
              </a:ext>
            </a:extLst>
          </a:blip>
          <a:stretch/>
        </p:blipFill>
        <p:spPr>
          <a:xfrm>
            <a:off x="113702" y="1704859"/>
            <a:ext cx="4380516" cy="463050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58408" y="933595"/>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本科生人才培养：</a:t>
            </a:r>
            <a:r>
              <a:rPr lang="zh-CN" sz="3200" b="1">
                <a:effectLst>
                  <a:outerShdw blurRad="38100" dist="38100" dir="2700000" algn="tl">
                    <a:srgbClr val="000000">
                      <a:alpha val="43137"/>
                    </a:srgbClr>
                  </a:outerShdw>
                </a:effectLst>
                <a:latin typeface="微软雅黑"/>
                <a:ea typeface="微软雅黑"/>
              </a:rPr>
              <a:t>教学资源</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pSp>
        <p:nvGrpSpPr>
          <p:cNvPr id="91" name="图示 90"/>
          <p:cNvGrpSpPr/>
          <p:nvPr/>
        </p:nvGrpSpPr>
        <p:grpSpPr>
          <a:xfrm>
            <a:off x="442752" y="1759014"/>
            <a:ext cx="7207332" cy="3889375"/>
            <a:chOff x="257497" y="2047170"/>
            <a:chExt cx="7207332" cy="3889375"/>
          </a:xfrm>
        </p:grpSpPr>
        <p:sp>
          <p:nvSpPr>
            <p:cNvPr id="10" name="形状 1"/>
            <p:cNvSpPr/>
            <p:nvPr/>
          </p:nvSpPr>
          <p:spPr>
            <a:xfrm rot="5400000">
              <a:off x="4200692" y="369429"/>
              <a:ext cx="1050138" cy="4612692"/>
            </a:xfrm>
            <a:prstGeom prst="round2SameRect">
              <a:avLst/>
            </a:prstGeom>
            <a:solidFill>
              <a:schemeClr val="bg1">
                <a:alpha val="90000"/>
                <a:lumMod val="85000"/>
              </a:schemeClr>
            </a:solidFill>
            <a:ln w="12700" cap="flat" cmpd="sng">
              <a:solidFill>
                <a:schemeClr val="accent2">
                  <a:alpha val="90000"/>
                  <a:lumOff val="0"/>
                  <a:tint val="40000"/>
                </a:schemeClr>
              </a:solidFill>
              <a:prstDash val="solid"/>
              <a:miter/>
            </a:ln>
          </p:spPr>
        </p:sp>
        <p:sp>
          <p:nvSpPr>
            <p:cNvPr id="11" name="文本框 2"/>
            <p:cNvSpPr/>
            <p:nvPr/>
          </p:nvSpPr>
          <p:spPr>
            <a:xfrm>
              <a:off x="2419415" y="2201970"/>
              <a:ext cx="4561428" cy="947610"/>
            </a:xfrm>
          </p:spPr>
          <p:txBody>
            <a:bodyPr vert="horz" wrap="square" lIns="247650" tIns="123825" rIns="247650" bIns="123825" numCol="1" spcCol="1270" anchor="ctr" anchorCtr="0"/>
            <a:lstStyle/>
            <a:p>
              <a:pPr marL="114300" lvl="1" indent="-114300" algn="l" defTabSz="533400">
                <a:lnSpc>
                  <a:spcPct val="90000"/>
                </a:lnSpc>
                <a:spcBef>
                  <a:spcPct val="0"/>
                </a:spcBef>
                <a:spcAft>
                  <a:spcPts val="0"/>
                </a:spcAft>
                <a:buChar char="•"/>
              </a:pPr>
              <a:r>
                <a:rPr lang="zh-CN" sz="1200" b="1" kern="1200">
                  <a:latin typeface="微软雅黑"/>
                  <a:ea typeface="微软雅黑"/>
                </a:rPr>
                <a:t>实现了泰语、朝语、印地语、菲律宾语、印尼语、越南语、缅甸语、蒙古语、波斯语、希伯莱语和乌尔都语等多语种的平台显示，并已有</a:t>
              </a:r>
              <a:r>
                <a:rPr lang="en-US" sz="1400" b="1" kern="1200">
                  <a:solidFill>
                    <a:srgbClr val="8A0000"/>
                  </a:solidFill>
                  <a:latin typeface="微软雅黑"/>
                  <a:ea typeface="微软雅黑"/>
                </a:rPr>
                <a:t>17</a:t>
              </a:r>
              <a:r>
                <a:rPr lang="zh-CN" sz="1400" b="1" kern="1200">
                  <a:solidFill>
                    <a:srgbClr val="8A0000"/>
                  </a:solidFill>
                  <a:latin typeface="微软雅黑"/>
                  <a:ea typeface="微软雅黑"/>
                </a:rPr>
                <a:t>门课程</a:t>
              </a:r>
              <a:r>
                <a:rPr lang="zh-CN" sz="1200" b="1" kern="1200">
                  <a:latin typeface="微软雅黑"/>
                  <a:ea typeface="微软雅黑"/>
                </a:rPr>
                <a:t>的多媒体课件可供学生使用。</a:t>
              </a:r>
            </a:p>
          </p:txBody>
        </p:sp>
        <p:sp>
          <p:nvSpPr>
            <p:cNvPr id="3" name="形状 3"/>
            <p:cNvSpPr/>
            <p:nvPr/>
          </p:nvSpPr>
          <p:spPr>
            <a:xfrm>
              <a:off x="690218" y="2049069"/>
              <a:ext cx="1729197" cy="1253411"/>
            </a:xfrm>
            <a:prstGeom prst="roundRect">
              <a:avLst/>
            </a:prstGeom>
            <a:solidFill>
              <a:srgbClr val="8A0000"/>
            </a:solidFill>
            <a:ln w="12700" cap="flat" cmpd="sng">
              <a:solidFill>
                <a:schemeClr val="lt1">
                  <a:lumOff val="0"/>
                </a:schemeClr>
              </a:solidFill>
              <a:prstDash val="solid"/>
              <a:miter/>
            </a:ln>
          </p:spPr>
          <p:txBody>
            <a:bodyPr vert="horz" wrap="square" lIns="0" tIns="22860" rIns="0" bIns="22860" numCol="1" spcCol="1270" anchor="ctr" anchorCtr="0"/>
            <a:lstStyle/>
            <a:p>
              <a:pPr marL="0" lvl="0" indent="0" algn="ctr" defTabSz="533400">
                <a:lnSpc>
                  <a:spcPct val="90000"/>
                </a:lnSpc>
                <a:spcBef>
                  <a:spcPct val="0"/>
                </a:spcBef>
                <a:spcAft>
                  <a:spcPct val="0"/>
                </a:spcAft>
                <a:buNone/>
              </a:pPr>
              <a:r>
                <a:rPr lang="zh-CN" sz="1200" b="1" kern="1200" spc="0">
                  <a:ln w="0"/>
                  <a:solidFill>
                    <a:schemeClr val="lt1"/>
                  </a:solidFill>
                  <a:effectLst>
                    <a:outerShdw blurRad="38100" dist="19050" dir="2700000" algn="tl" rotWithShape="0">
                      <a:schemeClr val="dk1">
                        <a:alpha val="40000"/>
                      </a:schemeClr>
                    </a:outerShdw>
                  </a:effectLst>
                  <a:latin typeface="微软雅黑"/>
                  <a:ea typeface="微软雅黑"/>
                </a:rPr>
                <a:t>国家外语非通用语种本科人才培养基地网站</a:t>
              </a:r>
            </a:p>
          </p:txBody>
        </p:sp>
        <p:sp>
          <p:nvSpPr>
            <p:cNvPr id="12" name="形状 4"/>
            <p:cNvSpPr/>
            <p:nvPr/>
          </p:nvSpPr>
          <p:spPr>
            <a:xfrm rot="5400000">
              <a:off x="4224397" y="1685512"/>
              <a:ext cx="1002729" cy="4612692"/>
            </a:xfrm>
            <a:prstGeom prst="round2SameRect">
              <a:avLst/>
            </a:prstGeom>
            <a:solidFill>
              <a:schemeClr val="accent2">
                <a:alpha val="90000"/>
                <a:lumOff val="-385"/>
                <a:tint val="40000"/>
              </a:schemeClr>
            </a:solidFill>
            <a:ln w="12700" cap="flat" cmpd="sng">
              <a:solidFill>
                <a:schemeClr val="accent2">
                  <a:alpha val="90000"/>
                  <a:lumOff val="-385"/>
                  <a:tint val="40000"/>
                </a:schemeClr>
              </a:solidFill>
              <a:prstDash val="solid"/>
              <a:miter/>
            </a:ln>
          </p:spPr>
        </p:sp>
        <p:sp>
          <p:nvSpPr>
            <p:cNvPr id="5" name="文本框 5"/>
            <p:cNvSpPr/>
            <p:nvPr/>
          </p:nvSpPr>
          <p:spPr>
            <a:xfrm>
              <a:off x="2419416" y="3539442"/>
              <a:ext cx="4563743" cy="904831"/>
            </a:xfrm>
          </p:spPr>
          <p:txBody>
            <a:bodyPr vert="horz" wrap="square" lIns="247650" tIns="123825" rIns="247650" bIns="123825" numCol="1" spcCol="1270" anchor="ctr" anchorCtr="0"/>
            <a:lstStyle/>
            <a:p>
              <a:pPr marL="57150" lvl="1" indent="-57150" algn="l" defTabSz="488950">
                <a:lnSpc>
                  <a:spcPct val="90000"/>
                </a:lnSpc>
                <a:spcBef>
                  <a:spcPct val="0"/>
                </a:spcBef>
                <a:spcAft>
                  <a:spcPct val="15000"/>
                </a:spcAft>
                <a:buChar char="•"/>
              </a:pPr>
              <a:r>
                <a:rPr lang="zh-CN" sz="1100" b="1" kern="1200">
                  <a:latin typeface="微软雅黑"/>
                  <a:ea typeface="微软雅黑"/>
                </a:rPr>
                <a:t>使用了目前最先进的</a:t>
              </a:r>
              <a:r>
                <a:rPr lang="zh-CN" sz="1400" b="1" kern="1200">
                  <a:solidFill>
                    <a:srgbClr val="8A0000"/>
                  </a:solidFill>
                  <a:latin typeface="微软雅黑"/>
                  <a:ea typeface="微软雅黑"/>
                </a:rPr>
                <a:t>同声传译教学系统</a:t>
              </a:r>
              <a:r>
                <a:rPr lang="zh-CN" sz="1100" b="1" kern="1200">
                  <a:latin typeface="微软雅黑"/>
                  <a:ea typeface="微软雅黑"/>
                </a:rPr>
                <a:t>，该教室还将与电子资源数据库构建为一个整体，为教学和科研提供更好、更广泛的服务。</a:t>
              </a:r>
            </a:p>
          </p:txBody>
        </p:sp>
        <p:sp>
          <p:nvSpPr>
            <p:cNvPr id="6" name="形状 6"/>
            <p:cNvSpPr/>
            <p:nvPr/>
          </p:nvSpPr>
          <p:spPr>
            <a:xfrm>
              <a:off x="690218" y="3365151"/>
              <a:ext cx="1729197" cy="1253411"/>
            </a:xfrm>
            <a:prstGeom prst="roundRect">
              <a:avLst/>
            </a:prstGeom>
            <a:solidFill>
              <a:schemeClr val="accent2">
                <a:lumOff val="4314"/>
              </a:schemeClr>
            </a:solidFill>
            <a:ln w="12700" cap="flat" cmpd="sng">
              <a:solidFill>
                <a:schemeClr val="lt1">
                  <a:lumOff val="0"/>
                </a:schemeClr>
              </a:solidFill>
              <a:prstDash val="solid"/>
              <a:miter/>
            </a:ln>
          </p:spPr>
          <p:txBody>
            <a:bodyPr vert="horz" wrap="square" lIns="0" tIns="22860" rIns="0" bIns="22860" numCol="1" spcCol="1270" anchor="ctr" anchorCtr="0"/>
            <a:lstStyle/>
            <a:p>
              <a:pPr marL="0" lvl="0" indent="0" algn="ctr" defTabSz="533400">
                <a:lnSpc>
                  <a:spcPct val="90000"/>
                </a:lnSpc>
                <a:spcBef>
                  <a:spcPct val="0"/>
                </a:spcBef>
                <a:spcAft>
                  <a:spcPct val="35000"/>
                </a:spcAft>
                <a:buNone/>
              </a:pPr>
              <a:r>
                <a:rPr lang="zh-CN" sz="1200" b="1" kern="1200" spc="0">
                  <a:ln w="0"/>
                  <a:solidFill>
                    <a:schemeClr val="lt1"/>
                  </a:solidFill>
                  <a:effectLst>
                    <a:outerShdw blurRad="38100" dist="19050" dir="2700000" algn="tl" rotWithShape="0">
                      <a:schemeClr val="dk1">
                        <a:alpha val="40000"/>
                      </a:schemeClr>
                    </a:outerShdw>
                  </a:effectLst>
                  <a:latin typeface="微软雅黑"/>
                  <a:ea typeface="微软雅黑"/>
                </a:rPr>
                <a:t>同声传译教室</a:t>
              </a:r>
              <a:endParaRPr lang="en-US" sz="1200" b="1" kern="1200" spc="0">
                <a:ln w="0"/>
                <a:solidFill>
                  <a:schemeClr val="lt1"/>
                </a:solidFill>
                <a:effectLst>
                  <a:outerShdw blurRad="38100" dist="19050" dir="2700000" algn="tl" rotWithShape="0">
                    <a:schemeClr val="dk1">
                      <a:alpha val="40000"/>
                    </a:schemeClr>
                  </a:outerShdw>
                </a:effectLst>
                <a:latin typeface="微软雅黑"/>
                <a:ea typeface="微软雅黑"/>
              </a:endParaRPr>
            </a:p>
            <a:p>
              <a:pPr marL="0" lvl="0" indent="0" algn="ctr" defTabSz="533400">
                <a:lnSpc>
                  <a:spcPct val="90000"/>
                </a:lnSpc>
                <a:spcBef>
                  <a:spcPct val="0"/>
                </a:spcBef>
                <a:spcAft>
                  <a:spcPct val="35000"/>
                </a:spcAft>
                <a:buNone/>
              </a:pPr>
              <a:r>
                <a:rPr lang="en-US" sz="1200" b="1" kern="1200" spc="0">
                  <a:ln w="0"/>
                  <a:solidFill>
                    <a:schemeClr val="lt1"/>
                  </a:solidFill>
                  <a:effectLst>
                    <a:outerShdw blurRad="38100" dist="19050" dir="2700000" algn="tl" rotWithShape="0">
                      <a:schemeClr val="dk1">
                        <a:alpha val="40000"/>
                      </a:schemeClr>
                    </a:outerShdw>
                  </a:effectLst>
                  <a:latin typeface="微软雅黑"/>
                  <a:ea typeface="微软雅黑"/>
                </a:rPr>
                <a:t>1</a:t>
              </a:r>
              <a:r>
                <a:rPr lang="zh-CN" sz="1200" b="1" kern="1200" spc="0">
                  <a:ln w="0"/>
                  <a:solidFill>
                    <a:schemeClr val="lt1"/>
                  </a:solidFill>
                  <a:effectLst>
                    <a:outerShdw blurRad="38100" dist="19050" dir="2700000" algn="tl" rotWithShape="0">
                      <a:schemeClr val="dk1">
                        <a:alpha val="40000"/>
                      </a:schemeClr>
                    </a:outerShdw>
                  </a:effectLst>
                  <a:latin typeface="微软雅黑"/>
                  <a:ea typeface="微软雅黑"/>
                </a:rPr>
                <a:t>间</a:t>
              </a:r>
            </a:p>
          </p:txBody>
        </p:sp>
        <p:sp>
          <p:nvSpPr>
            <p:cNvPr id="7" name="形状 7"/>
            <p:cNvSpPr/>
            <p:nvPr/>
          </p:nvSpPr>
          <p:spPr>
            <a:xfrm rot="5400000">
              <a:off x="4224397" y="3001593"/>
              <a:ext cx="1002729" cy="4612692"/>
            </a:xfrm>
            <a:prstGeom prst="round2SameRect">
              <a:avLst/>
            </a:prstGeom>
            <a:solidFill>
              <a:schemeClr val="accent2">
                <a:alpha val="90000"/>
                <a:lumOff val="-769"/>
                <a:tint val="40000"/>
              </a:schemeClr>
            </a:solidFill>
            <a:ln w="12700" cap="flat" cmpd="sng">
              <a:solidFill>
                <a:schemeClr val="accent2">
                  <a:alpha val="90000"/>
                  <a:lumOff val="-769"/>
                  <a:tint val="40000"/>
                </a:schemeClr>
              </a:solidFill>
              <a:prstDash val="solid"/>
              <a:miter/>
            </a:ln>
          </p:spPr>
        </p:sp>
        <p:sp>
          <p:nvSpPr>
            <p:cNvPr id="8" name="文本框 8"/>
            <p:cNvSpPr/>
            <p:nvPr/>
          </p:nvSpPr>
          <p:spPr>
            <a:xfrm>
              <a:off x="2419416" y="4855524"/>
              <a:ext cx="4563743" cy="904831"/>
            </a:xfrm>
          </p:spPr>
          <p:txBody>
            <a:bodyPr vert="horz" wrap="square" lIns="247650" tIns="123825" rIns="247650" bIns="123825" numCol="1" spcCol="1270" anchor="ctr" anchorCtr="0"/>
            <a:lstStyle/>
            <a:p>
              <a:pPr marL="114300" lvl="1" indent="-114300" algn="l" defTabSz="622300">
                <a:lnSpc>
                  <a:spcPct val="90000"/>
                </a:lnSpc>
                <a:spcBef>
                  <a:spcPct val="0"/>
                </a:spcBef>
                <a:spcAft>
                  <a:spcPct val="15000"/>
                </a:spcAft>
                <a:buChar char="•"/>
              </a:pPr>
              <a:endParaRPr lang="zh-CN" sz="1400" b="1" kern="1200" dirty="0">
                <a:latin typeface="微软雅黑"/>
                <a:ea typeface="微软雅黑"/>
              </a:endParaRPr>
            </a:p>
          </p:txBody>
        </p:sp>
        <p:sp>
          <p:nvSpPr>
            <p:cNvPr id="9" name="形状 9"/>
            <p:cNvSpPr/>
            <p:nvPr/>
          </p:nvSpPr>
          <p:spPr>
            <a:xfrm>
              <a:off x="690218" y="4681234"/>
              <a:ext cx="1729197" cy="1253411"/>
            </a:xfrm>
            <a:prstGeom prst="roundRect">
              <a:avLst/>
            </a:prstGeom>
            <a:solidFill>
              <a:schemeClr val="accent2">
                <a:lumOff val="8628"/>
              </a:schemeClr>
            </a:solidFill>
            <a:ln w="12700" cap="flat" cmpd="sng">
              <a:solidFill>
                <a:schemeClr val="lt1">
                  <a:lumOff val="0"/>
                </a:schemeClr>
              </a:solidFill>
              <a:prstDash val="solid"/>
              <a:miter/>
            </a:ln>
          </p:spPr>
          <p:txBody>
            <a:bodyPr vert="horz" wrap="square" lIns="0" tIns="22860" rIns="0" bIns="22860" numCol="1" spcCol="1270" anchor="ctr" anchorCtr="0"/>
            <a:lstStyle/>
            <a:p>
              <a:pPr marL="0" lvl="0" indent="0" algn="ctr" defTabSz="533400">
                <a:lnSpc>
                  <a:spcPct val="90000"/>
                </a:lnSpc>
                <a:spcBef>
                  <a:spcPct val="0"/>
                </a:spcBef>
                <a:spcAft>
                  <a:spcPct val="35000"/>
                </a:spcAft>
                <a:buNone/>
              </a:pPr>
              <a:r>
                <a:rPr lang="zh-CN" sz="1200" b="1" kern="1200" spc="0">
                  <a:ln w="0"/>
                  <a:solidFill>
                    <a:schemeClr val="lt1"/>
                  </a:solidFill>
                  <a:effectLst>
                    <a:outerShdw blurRad="38100" dist="19050" dir="2700000" algn="tl" rotWithShape="0">
                      <a:schemeClr val="dk1">
                        <a:alpha val="40000"/>
                      </a:schemeClr>
                    </a:outerShdw>
                  </a:effectLst>
                  <a:latin typeface="微软雅黑"/>
                  <a:ea typeface="微软雅黑"/>
                </a:rPr>
                <a:t>视频会议教室</a:t>
              </a:r>
              <a:endParaRPr lang="en-US" sz="1200" b="1" kern="1200" spc="0">
                <a:ln w="0"/>
                <a:solidFill>
                  <a:schemeClr val="lt1"/>
                </a:solidFill>
                <a:effectLst>
                  <a:outerShdw blurRad="38100" dist="19050" dir="2700000" algn="tl" rotWithShape="0">
                    <a:schemeClr val="dk1">
                      <a:alpha val="40000"/>
                    </a:schemeClr>
                  </a:outerShdw>
                </a:effectLst>
                <a:latin typeface="微软雅黑"/>
                <a:ea typeface="微软雅黑"/>
              </a:endParaRPr>
            </a:p>
            <a:p>
              <a:pPr marL="0" lvl="0" indent="0" algn="ctr" defTabSz="533400">
                <a:lnSpc>
                  <a:spcPct val="90000"/>
                </a:lnSpc>
                <a:spcBef>
                  <a:spcPct val="0"/>
                </a:spcBef>
                <a:spcAft>
                  <a:spcPct val="35000"/>
                </a:spcAft>
                <a:buNone/>
              </a:pPr>
              <a:r>
                <a:rPr lang="en-US" sz="1200" b="1" kern="1200" spc="0">
                  <a:ln w="0"/>
                  <a:solidFill>
                    <a:schemeClr val="lt1"/>
                  </a:solidFill>
                  <a:effectLst>
                    <a:outerShdw blurRad="38100" dist="19050" dir="2700000" algn="tl" rotWithShape="0">
                      <a:schemeClr val="dk1">
                        <a:alpha val="40000"/>
                      </a:schemeClr>
                    </a:outerShdw>
                  </a:effectLst>
                  <a:latin typeface="微软雅黑"/>
                  <a:ea typeface="微软雅黑"/>
                </a:rPr>
                <a:t>1</a:t>
              </a:r>
              <a:r>
                <a:rPr lang="zh-CN" sz="1200" b="1" kern="1200" spc="0">
                  <a:ln w="0"/>
                  <a:solidFill>
                    <a:schemeClr val="lt1"/>
                  </a:solidFill>
                  <a:effectLst>
                    <a:outerShdw blurRad="38100" dist="19050" dir="2700000" algn="tl" rotWithShape="0">
                      <a:schemeClr val="dk1">
                        <a:alpha val="40000"/>
                      </a:schemeClr>
                    </a:outerShdw>
                  </a:effectLst>
                  <a:latin typeface="微软雅黑"/>
                  <a:ea typeface="微软雅黑"/>
                </a:rPr>
                <a:t>间</a:t>
              </a:r>
            </a:p>
          </p:txBody>
        </p:sp>
      </p:grpSp>
      <p:grpSp>
        <p:nvGrpSpPr>
          <p:cNvPr id="92" name="组合 9"/>
          <p:cNvGrpSpPr/>
          <p:nvPr/>
        </p:nvGrpSpPr>
        <p:grpSpPr>
          <a:xfrm>
            <a:off x="3286896" y="4538060"/>
            <a:ext cx="2272757" cy="917426"/>
            <a:chOff x="376204" y="2585369"/>
            <a:chExt cx="1382027" cy="621958"/>
          </a:xfrm>
          <a:solidFill>
            <a:srgbClr val="8A0000"/>
          </a:solidFill>
        </p:grpSpPr>
        <p:sp>
          <p:nvSpPr>
            <p:cNvPr id="93" name="圆角矩形 92"/>
            <p:cNvSpPr/>
            <p:nvPr/>
          </p:nvSpPr>
          <p:spPr>
            <a:xfrm>
              <a:off x="376204" y="2585369"/>
              <a:ext cx="1382027" cy="621958"/>
            </a:xfrm>
            <a:prstGeom prst="roundRect">
              <a:avLst/>
            </a:prstGeom>
            <a:grpFill/>
            <a:ln w="12700" cap="flat" cmpd="sng">
              <a:solidFill>
                <a:schemeClr val="lt1">
                  <a:lumOff val="0"/>
                </a:schemeClr>
              </a:solidFill>
              <a:prstDash val="solid"/>
              <a:miter/>
            </a:ln>
          </p:spPr>
        </p:sp>
        <p:sp>
          <p:nvSpPr>
            <p:cNvPr id="94" name="圆角矩形 4"/>
            <p:cNvSpPr txBox="1"/>
            <p:nvPr/>
          </p:nvSpPr>
          <p:spPr>
            <a:xfrm>
              <a:off x="376204" y="2643653"/>
              <a:ext cx="1321305" cy="561236"/>
            </a:xfrm>
            <a:prstGeom prst="rect">
              <a:avLst/>
            </a:prstGeom>
            <a:grpFill/>
          </p:spPr>
          <p:txBody>
            <a:bodyPr lIns="38100" tIns="19050" rIns="38100" bIns="19050" spcCol="1270" anchor="ctr"/>
            <a:lstStyle/>
            <a:p>
              <a:pPr algn="ctr" defTabSz="444500">
                <a:lnSpc>
                  <a:spcPct val="90000"/>
                </a:lnSpc>
                <a:spcAft>
                  <a:spcPct val="35000"/>
                </a:spcAft>
              </a:pP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图书分馆拥有</a:t>
              </a:r>
              <a:r>
                <a:rPr lang="en-US" sz="1400" b="1" dirty="0">
                  <a:ln w="0"/>
                  <a:solidFill>
                    <a:schemeClr val="bg1"/>
                  </a:solidFill>
                  <a:effectLst>
                    <a:outerShdw blurRad="38100" dist="19050" dir="2700000" algn="tl" rotWithShape="0">
                      <a:schemeClr val="dk1">
                        <a:alpha val="40000"/>
                      </a:schemeClr>
                    </a:outerShdw>
                  </a:effectLst>
                  <a:latin typeface="微软雅黑"/>
                  <a:ea typeface="微软雅黑"/>
                </a:rPr>
                <a:t>25</a:t>
              </a: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个语种藏书总量达</a:t>
              </a:r>
              <a:r>
                <a:rPr lang="en-US" sz="1400" b="1" dirty="0">
                  <a:ln w="0"/>
                  <a:solidFill>
                    <a:schemeClr val="bg1"/>
                  </a:solidFill>
                  <a:effectLst>
                    <a:outerShdw blurRad="38100" dist="19050" dir="2700000" algn="tl" rotWithShape="0">
                      <a:schemeClr val="dk1">
                        <a:alpha val="40000"/>
                      </a:schemeClr>
                    </a:outerShdw>
                  </a:effectLst>
                  <a:latin typeface="微软雅黑"/>
                  <a:ea typeface="微软雅黑"/>
                </a:rPr>
                <a:t>30</a:t>
              </a: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万余册、中外文报刊</a:t>
              </a:r>
              <a:r>
                <a:rPr lang="en-US" sz="1400" b="1" dirty="0">
                  <a:ln w="0"/>
                  <a:solidFill>
                    <a:schemeClr val="bg1"/>
                  </a:solidFill>
                  <a:effectLst>
                    <a:outerShdw blurRad="38100" dist="19050" dir="2700000" algn="tl" rotWithShape="0">
                      <a:schemeClr val="dk1">
                        <a:alpha val="40000"/>
                      </a:schemeClr>
                    </a:outerShdw>
                  </a:effectLst>
                  <a:latin typeface="微软雅黑"/>
                  <a:ea typeface="微软雅黑"/>
                </a:rPr>
                <a:t>417</a:t>
              </a: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种</a:t>
              </a:r>
              <a:r>
                <a:rPr lang="en-US" sz="1400" b="1" dirty="0">
                  <a:ln w="0"/>
                  <a:solidFill>
                    <a:schemeClr val="bg1"/>
                  </a:solidFill>
                  <a:effectLst>
                    <a:outerShdw blurRad="38100" dist="19050" dir="2700000" algn="tl" rotWithShape="0">
                      <a:schemeClr val="dk1">
                        <a:alpha val="40000"/>
                      </a:schemeClr>
                    </a:outerShdw>
                  </a:effectLst>
                  <a:latin typeface="微软雅黑"/>
                  <a:ea typeface="微软雅黑"/>
                </a:rPr>
                <a:t>, </a:t>
              </a: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音视频资料</a:t>
              </a:r>
              <a:r>
                <a:rPr lang="en-US" sz="1400" b="1" dirty="0">
                  <a:ln w="0"/>
                  <a:solidFill>
                    <a:schemeClr val="bg1"/>
                  </a:solidFill>
                  <a:effectLst>
                    <a:outerShdw blurRad="38100" dist="19050" dir="2700000" algn="tl" rotWithShape="0">
                      <a:schemeClr val="dk1">
                        <a:alpha val="40000"/>
                      </a:schemeClr>
                    </a:outerShdw>
                  </a:effectLst>
                  <a:latin typeface="微软雅黑"/>
                  <a:ea typeface="微软雅黑"/>
                </a:rPr>
                <a:t>7000</a:t>
              </a:r>
              <a:r>
                <a:rPr lang="zh-CN" sz="1400" b="1" dirty="0">
                  <a:ln w="0"/>
                  <a:solidFill>
                    <a:schemeClr val="bg1"/>
                  </a:solidFill>
                  <a:effectLst>
                    <a:outerShdw blurRad="38100" dist="19050" dir="2700000" algn="tl" rotWithShape="0">
                      <a:schemeClr val="dk1">
                        <a:alpha val="40000"/>
                      </a:schemeClr>
                    </a:outerShdw>
                  </a:effectLst>
                  <a:latin typeface="微软雅黑"/>
                  <a:ea typeface="微软雅黑"/>
                </a:rPr>
                <a:t>余盘</a:t>
              </a:r>
            </a:p>
          </p:txBody>
        </p:sp>
      </p:gr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99" name="图片 98"/>
          <p:cNvPicPr>
            <a:picLocks noChangeAspect="1"/>
          </p:cNvPicPr>
          <p:nvPr/>
        </p:nvPicPr>
        <p:blipFill>
          <a:blip r:embed="rId2"/>
          <a:stretch/>
        </p:blipFill>
        <p:spPr>
          <a:xfrm rot="21142687">
            <a:off x="7754092" y="1652295"/>
            <a:ext cx="2613644" cy="1742429"/>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100" name="图片 99"/>
          <p:cNvPicPr>
            <a:picLocks noChangeAspect="1"/>
          </p:cNvPicPr>
          <p:nvPr/>
        </p:nvPicPr>
        <p:blipFill>
          <a:blip r:embed="rId3"/>
          <a:stretch/>
        </p:blipFill>
        <p:spPr>
          <a:xfrm rot="21436974">
            <a:off x="7968531" y="4574414"/>
            <a:ext cx="2700462" cy="1800309"/>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101" name="图片 100"/>
          <p:cNvPicPr>
            <a:picLocks noChangeAspect="1"/>
          </p:cNvPicPr>
          <p:nvPr/>
        </p:nvPicPr>
        <p:blipFill>
          <a:blip r:embed="rId4"/>
          <a:stretch/>
        </p:blipFill>
        <p:spPr>
          <a:xfrm rot="405763">
            <a:off x="8776553" y="3160614"/>
            <a:ext cx="2483768" cy="1655845"/>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35" name="图片 34"/>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51" name="组合 50"/>
          <p:cNvGrpSpPr/>
          <p:nvPr/>
        </p:nvGrpSpPr>
        <p:grpSpPr>
          <a:xfrm>
            <a:off x="1" y="0"/>
            <a:ext cx="1388224" cy="1046128"/>
            <a:chOff x="0" y="0"/>
            <a:chExt cx="6897954" cy="4536440"/>
          </a:xfrm>
        </p:grpSpPr>
        <p:sp>
          <p:nvSpPr>
            <p:cNvPr id="52" name="直角三角形 51"/>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3" name="直角三角形 52"/>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4" name="直角三角形 53"/>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9" name="矩形 68"/>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组合 23"/>
          <p:cNvGrpSpPr/>
          <p:nvPr/>
        </p:nvGrpSpPr>
        <p:grpSpPr>
          <a:xfrm>
            <a:off x="0" y="6705904"/>
            <a:ext cx="12192000" cy="150435"/>
            <a:chOff x="0" y="2714172"/>
            <a:chExt cx="3686629" cy="1429658"/>
          </a:xfrm>
        </p:grpSpPr>
        <p:sp>
          <p:nvSpPr>
            <p:cNvPr id="25" name="矩形 24"/>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6" name="矩形 25"/>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7" name="矩形 26"/>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学位标准</a:t>
            </a:r>
          </a:p>
        </p:txBody>
      </p:sp>
      <p:sp>
        <p:nvSpPr>
          <p:cNvPr id="28" name="矩形 27"/>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0" name="矩形 29"/>
          <p:cNvSpPr/>
          <p:nvPr/>
        </p:nvSpPr>
        <p:spPr>
          <a:xfrm>
            <a:off x="481429" y="1614573"/>
            <a:ext cx="11091735" cy="2131353"/>
          </a:xfrm>
          <a:prstGeom prst="rect">
            <a:avLst/>
          </a:prstGeom>
        </p:spPr>
        <p:txBody>
          <a:bodyPr wrap="square">
            <a:spAutoFit/>
          </a:bodyPr>
          <a:lstStyle/>
          <a:p>
            <a:pPr marL="285750" indent="-285750" algn="just" defTabSz="914342">
              <a:lnSpc>
                <a:spcPct val="125000"/>
              </a:lnSpc>
              <a:spcBef>
                <a:spcPts val="600"/>
              </a:spcBef>
              <a:spcAft>
                <a:spcPts val="0"/>
              </a:spcAft>
              <a:buFont typeface="Wingdings" charset="2"/>
              <a:buChar char="l"/>
            </a:pPr>
            <a:r>
              <a:rPr lang="zh-CN" sz="1700" b="1">
                <a:solidFill>
                  <a:srgbClr val="8A0000"/>
                </a:solidFill>
                <a:effectLst>
                  <a:outerShdw blurRad="38100" dist="38100" dir="2700000" algn="tl">
                    <a:srgbClr val="000000">
                      <a:alpha val="43137"/>
                    </a:srgbClr>
                  </a:outerShdw>
                </a:effectLst>
                <a:latin typeface="Arial"/>
                <a:ea typeface="微软雅黑"/>
              </a:rPr>
              <a:t>硕士研究生：</a:t>
            </a:r>
            <a:r>
              <a:rPr lang="zh-CN" sz="1700" b="1">
                <a:solidFill>
                  <a:srgbClr val="1F497D">
                    <a:lumMod val="50000"/>
                  </a:srgbClr>
                </a:solidFill>
                <a:latin typeface="Arial"/>
                <a:ea typeface="微软雅黑"/>
              </a:rPr>
              <a:t>在本门学科上掌握坚实的基础理论和系统的专门知识，具有从事科学研究工作的能力，并能比较熟练地运用一种外国语阅读本专业外文资料；通过培养方案所规定的硕士学位课程考试和论文答辩，成绩合格，授予硕士学位。</a:t>
            </a:r>
          </a:p>
          <a:p>
            <a:pPr marL="285750" indent="-285750" algn="just" defTabSz="914342">
              <a:lnSpc>
                <a:spcPct val="125000"/>
              </a:lnSpc>
              <a:spcBef>
                <a:spcPts val="600"/>
              </a:spcBef>
              <a:spcAft>
                <a:spcPts val="0"/>
              </a:spcAft>
              <a:buFont typeface="Wingdings" charset="2"/>
              <a:buChar char="l"/>
            </a:pPr>
            <a:r>
              <a:rPr lang="zh-CN" sz="1700" b="1">
                <a:solidFill>
                  <a:srgbClr val="8A0000"/>
                </a:solidFill>
                <a:effectLst>
                  <a:outerShdw blurRad="38100" dist="38100" dir="2700000" algn="tl">
                    <a:srgbClr val="000000">
                      <a:alpha val="43137"/>
                    </a:srgbClr>
                  </a:outerShdw>
                </a:effectLst>
                <a:latin typeface="Arial"/>
                <a:ea typeface="微软雅黑"/>
              </a:rPr>
              <a:t>博士研究生：</a:t>
            </a:r>
            <a:r>
              <a:rPr lang="zh-CN" sz="1700" b="1">
                <a:solidFill>
                  <a:srgbClr val="1F497D">
                    <a:lumMod val="50000"/>
                  </a:srgbClr>
                </a:solidFill>
                <a:latin typeface="Arial"/>
                <a:ea typeface="微软雅黑"/>
              </a:rPr>
              <a:t>掌握坚实宽广的本门学科的基础理论和系统深入的专门知识，具有独立从事科学研究工作的能力，并在科学研究或专门技术上做出创造性的成果；能熟练地阅读本专业的外文资料，并具有一定的外文写作能力；通过培养方案所规定的课程考试和论文答辩，成绩合格，授予博士学位。</a:t>
            </a:r>
          </a:p>
        </p:txBody>
      </p:sp>
      <p:sp>
        <p:nvSpPr>
          <p:cNvPr id="33" name="Rektangel 76"/>
          <p:cNvSpPr>
            <a:spLocks noChangeArrowheads="1"/>
          </p:cNvSpPr>
          <p:nvPr/>
        </p:nvSpPr>
        <p:spPr>
          <a:xfrm>
            <a:off x="6513542" y="6179921"/>
            <a:ext cx="2160240" cy="369332"/>
          </a:xfrm>
          <a:prstGeom prst="rect">
            <a:avLst/>
          </a:prstGeom>
          <a:noFill/>
          <a:ln>
            <a:noFill/>
          </a:ln>
        </p:spPr>
        <p:txBody>
          <a:bodyPr wrap="square">
            <a:spAutoFit/>
          </a:bodyPr>
          <a:lstStyle>
            <a:lvl1pPr lvl="0">
              <a:defRPr sz="2400">
                <a:solidFill>
                  <a:schemeClr val="tx1"/>
                </a:solidFill>
                <a:latin typeface="Calibri"/>
                <a:ea typeface="ＭＳ Ｐゴシック"/>
              </a:defRPr>
            </a:lvl1pPr>
            <a:lvl2pPr marL="742950" lvl="1" indent="-285750">
              <a:defRPr sz="2400">
                <a:solidFill>
                  <a:schemeClr val="tx1"/>
                </a:solidFill>
                <a:latin typeface="Calibri"/>
                <a:ea typeface="ＭＳ Ｐゴシック"/>
              </a:defRPr>
            </a:lvl2pPr>
            <a:lvl3pPr marL="1143000" lvl="2" indent="-228600">
              <a:defRPr sz="2400">
                <a:solidFill>
                  <a:schemeClr val="tx1"/>
                </a:solidFill>
                <a:latin typeface="Calibri"/>
                <a:ea typeface="ＭＳ Ｐゴシック"/>
              </a:defRPr>
            </a:lvl3pPr>
            <a:lvl4pPr marL="1600200" lvl="3" indent="-228600">
              <a:defRPr sz="2400">
                <a:solidFill>
                  <a:schemeClr val="tx1"/>
                </a:solidFill>
                <a:latin typeface="Calibri"/>
                <a:ea typeface="ＭＳ Ｐゴシック"/>
              </a:defRPr>
            </a:lvl4pPr>
            <a:lvl5pPr marL="2057400" lvl="4" indent="-228600">
              <a:defRPr sz="2400">
                <a:solidFill>
                  <a:schemeClr val="tx1"/>
                </a:solidFill>
                <a:latin typeface="Calibri"/>
                <a:ea typeface="ＭＳ Ｐゴシック"/>
              </a:defRPr>
            </a:lvl5pPr>
            <a:lvl6pPr marL="2514600" lvl="5" indent="-228600" defTabSz="457200">
              <a:spcBef>
                <a:spcPct val="0"/>
              </a:spcBef>
              <a:spcAft>
                <a:spcPct val="0"/>
              </a:spcAft>
              <a:defRPr sz="2400">
                <a:solidFill>
                  <a:schemeClr val="tx1"/>
                </a:solidFill>
                <a:latin typeface="Calibri"/>
                <a:ea typeface="ＭＳ Ｐゴシック"/>
              </a:defRPr>
            </a:lvl6pPr>
            <a:lvl7pPr marL="2971800" lvl="6" indent="-228600" defTabSz="457200">
              <a:spcBef>
                <a:spcPct val="0"/>
              </a:spcBef>
              <a:spcAft>
                <a:spcPct val="0"/>
              </a:spcAft>
              <a:defRPr sz="2400">
                <a:solidFill>
                  <a:schemeClr val="tx1"/>
                </a:solidFill>
                <a:latin typeface="Calibri"/>
                <a:ea typeface="ＭＳ Ｐゴシック"/>
              </a:defRPr>
            </a:lvl7pPr>
            <a:lvl8pPr marL="3429000" lvl="7" indent="-228600" defTabSz="457200">
              <a:spcBef>
                <a:spcPct val="0"/>
              </a:spcBef>
              <a:spcAft>
                <a:spcPct val="0"/>
              </a:spcAft>
              <a:defRPr sz="2400">
                <a:solidFill>
                  <a:schemeClr val="tx1"/>
                </a:solidFill>
                <a:latin typeface="Calibri"/>
                <a:ea typeface="ＭＳ Ｐゴシック"/>
              </a:defRPr>
            </a:lvl8pPr>
            <a:lvl9pPr marL="3886200" lvl="8" indent="-228600" defTabSz="457200">
              <a:spcBef>
                <a:spcPct val="0"/>
              </a:spcBef>
              <a:spcAft>
                <a:spcPct val="0"/>
              </a:spcAft>
              <a:defRPr sz="2400">
                <a:solidFill>
                  <a:schemeClr val="tx1"/>
                </a:solidFill>
                <a:latin typeface="Calibri"/>
                <a:ea typeface="ＭＳ Ｐゴシック"/>
              </a:defRPr>
            </a:lvl9pPr>
          </a:lstStyle>
          <a:p>
            <a:pPr lvl="0">
              <a:spcBef>
                <a:spcPct val="0"/>
              </a:spcBef>
              <a:spcAft>
                <a:spcPct val="0"/>
              </a:spcAft>
            </a:pPr>
            <a:r>
              <a:rPr lang="zh-CN" sz="1800" b="1">
                <a:solidFill>
                  <a:srgbClr val="002060"/>
                </a:solidFill>
                <a:latin typeface="Impact MT Std"/>
                <a:ea typeface="微软雅黑"/>
              </a:rPr>
              <a:t>学术学位博士人数</a:t>
            </a:r>
            <a:endParaRPr lang="en-US" sz="4400" b="1">
              <a:solidFill>
                <a:srgbClr val="002060"/>
              </a:solidFill>
            </a:endParaRPr>
          </a:p>
        </p:txBody>
      </p:sp>
      <p:sp>
        <p:nvSpPr>
          <p:cNvPr id="35" name="Oval 175"/>
          <p:cNvSpPr>
            <a:spLocks noChangeArrowheads="1"/>
          </p:cNvSpPr>
          <p:nvPr/>
        </p:nvSpPr>
        <p:spPr>
          <a:xfrm>
            <a:off x="6309465" y="6240002"/>
            <a:ext cx="204079" cy="204079"/>
          </a:xfrm>
          <a:prstGeom prst="ellipse">
            <a:avLst/>
          </a:prstGeom>
          <a:solidFill>
            <a:srgbClr val="002060"/>
          </a:solidFill>
          <a:ln w="9525">
            <a:solidFill>
              <a:srgbClr val="FFFFFF"/>
            </a:solidFill>
            <a:round/>
          </a:ln>
          <a:effectLst>
            <a:innerShdw blurRad="63500" dist="50800" dir="13500000">
              <a:srgbClr val="000000">
                <a:alpha val="50000"/>
              </a:srgbClr>
            </a:innerShdw>
          </a:effectLst>
        </p:spPr>
        <p:txBody>
          <a:bodyPr anchor="ctr"/>
          <a:lstStyle>
            <a:lvl1pPr lvl="0">
              <a:defRPr sz="2400">
                <a:solidFill>
                  <a:schemeClr val="tx1"/>
                </a:solidFill>
                <a:latin typeface="Calibri"/>
                <a:ea typeface="ＭＳ Ｐゴシック"/>
              </a:defRPr>
            </a:lvl1pPr>
            <a:lvl2pPr marL="742950" lvl="1" indent="-285750">
              <a:defRPr sz="2400">
                <a:solidFill>
                  <a:schemeClr val="tx1"/>
                </a:solidFill>
                <a:latin typeface="Calibri"/>
                <a:ea typeface="ＭＳ Ｐゴシック"/>
              </a:defRPr>
            </a:lvl2pPr>
            <a:lvl3pPr marL="1143000" lvl="2" indent="-228600">
              <a:defRPr sz="2400">
                <a:solidFill>
                  <a:schemeClr val="tx1"/>
                </a:solidFill>
                <a:latin typeface="Calibri"/>
                <a:ea typeface="ＭＳ Ｐゴシック"/>
              </a:defRPr>
            </a:lvl3pPr>
            <a:lvl4pPr marL="1600200" lvl="3" indent="-228600">
              <a:defRPr sz="2400">
                <a:solidFill>
                  <a:schemeClr val="tx1"/>
                </a:solidFill>
                <a:latin typeface="Calibri"/>
                <a:ea typeface="ＭＳ Ｐゴシック"/>
              </a:defRPr>
            </a:lvl4pPr>
            <a:lvl5pPr marL="2057400" lvl="4" indent="-228600">
              <a:defRPr sz="2400">
                <a:solidFill>
                  <a:schemeClr val="tx1"/>
                </a:solidFill>
                <a:latin typeface="Calibri"/>
                <a:ea typeface="ＭＳ Ｐゴシック"/>
              </a:defRPr>
            </a:lvl5pPr>
            <a:lvl6pPr marL="2514600" lvl="5" indent="-228600">
              <a:spcBef>
                <a:spcPct val="0"/>
              </a:spcBef>
              <a:spcAft>
                <a:spcPct val="0"/>
              </a:spcAft>
              <a:defRPr sz="2400">
                <a:solidFill>
                  <a:schemeClr val="tx1"/>
                </a:solidFill>
                <a:latin typeface="Calibri"/>
                <a:ea typeface="ＭＳ Ｐゴシック"/>
              </a:defRPr>
            </a:lvl6pPr>
            <a:lvl7pPr marL="2971800" lvl="6" indent="-228600">
              <a:spcBef>
                <a:spcPct val="0"/>
              </a:spcBef>
              <a:spcAft>
                <a:spcPct val="0"/>
              </a:spcAft>
              <a:defRPr sz="2400">
                <a:solidFill>
                  <a:schemeClr val="tx1"/>
                </a:solidFill>
                <a:latin typeface="Calibri"/>
                <a:ea typeface="ＭＳ Ｐゴシック"/>
              </a:defRPr>
            </a:lvl7pPr>
            <a:lvl8pPr marL="3429000" lvl="7" indent="-228600">
              <a:spcBef>
                <a:spcPct val="0"/>
              </a:spcBef>
              <a:spcAft>
                <a:spcPct val="0"/>
              </a:spcAft>
              <a:defRPr sz="2400">
                <a:solidFill>
                  <a:schemeClr val="tx1"/>
                </a:solidFill>
                <a:latin typeface="Calibri"/>
                <a:ea typeface="ＭＳ Ｐゴシック"/>
              </a:defRPr>
            </a:lvl8pPr>
            <a:lvl9pPr marL="3886200" lvl="8" indent="-228600">
              <a:spcBef>
                <a:spcPct val="0"/>
              </a:spcBef>
              <a:spcAft>
                <a:spcPct val="0"/>
              </a:spcAft>
              <a:defRPr sz="2400">
                <a:solidFill>
                  <a:schemeClr val="tx1"/>
                </a:solidFill>
                <a:latin typeface="Calibri"/>
                <a:ea typeface="ＭＳ Ｐゴシック"/>
              </a:defRPr>
            </a:lvl9pPr>
          </a:lstStyle>
          <a:p>
            <a:pPr algn="ctr"/>
            <a:endParaRPr lang="nb-NO" sz="1600">
              <a:solidFill>
                <a:srgbClr val="404040"/>
              </a:solidFill>
              <a:latin typeface="等线"/>
            </a:endParaRPr>
          </a:p>
        </p:txBody>
      </p:sp>
      <p:sp>
        <p:nvSpPr>
          <p:cNvPr id="36" name="Rektangel 76"/>
          <p:cNvSpPr>
            <a:spLocks noChangeArrowheads="1"/>
          </p:cNvSpPr>
          <p:nvPr/>
        </p:nvSpPr>
        <p:spPr>
          <a:xfrm>
            <a:off x="3172086" y="6175779"/>
            <a:ext cx="2477360" cy="369332"/>
          </a:xfrm>
          <a:prstGeom prst="rect">
            <a:avLst/>
          </a:prstGeom>
          <a:noFill/>
          <a:ln>
            <a:noFill/>
          </a:ln>
        </p:spPr>
        <p:txBody>
          <a:bodyPr wrap="square">
            <a:spAutoFit/>
          </a:bodyPr>
          <a:lstStyle>
            <a:lvl1pPr lvl="0">
              <a:defRPr sz="2400">
                <a:solidFill>
                  <a:schemeClr val="tx1"/>
                </a:solidFill>
                <a:latin typeface="Calibri"/>
                <a:ea typeface="ＭＳ Ｐゴシック"/>
              </a:defRPr>
            </a:lvl1pPr>
            <a:lvl2pPr marL="742950" lvl="1" indent="-285750">
              <a:defRPr sz="2400">
                <a:solidFill>
                  <a:schemeClr val="tx1"/>
                </a:solidFill>
                <a:latin typeface="Calibri"/>
                <a:ea typeface="ＭＳ Ｐゴシック"/>
              </a:defRPr>
            </a:lvl2pPr>
            <a:lvl3pPr marL="1143000" lvl="2" indent="-228600">
              <a:defRPr sz="2400">
                <a:solidFill>
                  <a:schemeClr val="tx1"/>
                </a:solidFill>
                <a:latin typeface="Calibri"/>
                <a:ea typeface="ＭＳ Ｐゴシック"/>
              </a:defRPr>
            </a:lvl3pPr>
            <a:lvl4pPr marL="1600200" lvl="3" indent="-228600">
              <a:defRPr sz="2400">
                <a:solidFill>
                  <a:schemeClr val="tx1"/>
                </a:solidFill>
                <a:latin typeface="Calibri"/>
                <a:ea typeface="ＭＳ Ｐゴシック"/>
              </a:defRPr>
            </a:lvl4pPr>
            <a:lvl5pPr marL="2057400" lvl="4" indent="-228600">
              <a:defRPr sz="2400">
                <a:solidFill>
                  <a:schemeClr val="tx1"/>
                </a:solidFill>
                <a:latin typeface="Calibri"/>
                <a:ea typeface="ＭＳ Ｐゴシック"/>
              </a:defRPr>
            </a:lvl5pPr>
            <a:lvl6pPr marL="2514600" lvl="5" indent="-228600" defTabSz="457200">
              <a:spcBef>
                <a:spcPct val="0"/>
              </a:spcBef>
              <a:spcAft>
                <a:spcPct val="0"/>
              </a:spcAft>
              <a:defRPr sz="2400">
                <a:solidFill>
                  <a:schemeClr val="tx1"/>
                </a:solidFill>
                <a:latin typeface="Calibri"/>
                <a:ea typeface="ＭＳ Ｐゴシック"/>
              </a:defRPr>
            </a:lvl6pPr>
            <a:lvl7pPr marL="2971800" lvl="6" indent="-228600" defTabSz="457200">
              <a:spcBef>
                <a:spcPct val="0"/>
              </a:spcBef>
              <a:spcAft>
                <a:spcPct val="0"/>
              </a:spcAft>
              <a:defRPr sz="2400">
                <a:solidFill>
                  <a:schemeClr val="tx1"/>
                </a:solidFill>
                <a:latin typeface="Calibri"/>
                <a:ea typeface="ＭＳ Ｐゴシック"/>
              </a:defRPr>
            </a:lvl7pPr>
            <a:lvl8pPr marL="3429000" lvl="7" indent="-228600" defTabSz="457200">
              <a:spcBef>
                <a:spcPct val="0"/>
              </a:spcBef>
              <a:spcAft>
                <a:spcPct val="0"/>
              </a:spcAft>
              <a:defRPr sz="2400">
                <a:solidFill>
                  <a:schemeClr val="tx1"/>
                </a:solidFill>
                <a:latin typeface="Calibri"/>
                <a:ea typeface="ＭＳ Ｐゴシック"/>
              </a:defRPr>
            </a:lvl8pPr>
            <a:lvl9pPr marL="3886200" lvl="8" indent="-228600" defTabSz="457200">
              <a:spcBef>
                <a:spcPct val="0"/>
              </a:spcBef>
              <a:spcAft>
                <a:spcPct val="0"/>
              </a:spcAft>
              <a:defRPr sz="2400">
                <a:solidFill>
                  <a:schemeClr val="tx1"/>
                </a:solidFill>
                <a:latin typeface="Calibri"/>
                <a:ea typeface="ＭＳ Ｐゴシック"/>
              </a:defRPr>
            </a:lvl9pPr>
          </a:lstStyle>
          <a:p>
            <a:pPr lvl="0">
              <a:spcBef>
                <a:spcPct val="0"/>
              </a:spcBef>
              <a:spcAft>
                <a:spcPct val="0"/>
              </a:spcAft>
            </a:pPr>
            <a:r>
              <a:rPr lang="zh-CN" sz="1800" b="1">
                <a:solidFill>
                  <a:srgbClr val="8A0000"/>
                </a:solidFill>
                <a:latin typeface="Impact MT Std"/>
                <a:ea typeface="微软雅黑"/>
              </a:rPr>
              <a:t>学术学位硕士人数</a:t>
            </a:r>
            <a:endParaRPr lang="en-US" sz="4400" b="1">
              <a:solidFill>
                <a:srgbClr val="8A0000"/>
              </a:solidFill>
            </a:endParaRPr>
          </a:p>
        </p:txBody>
      </p:sp>
      <p:sp>
        <p:nvSpPr>
          <p:cNvPr id="37" name="Oval 175"/>
          <p:cNvSpPr>
            <a:spLocks noChangeArrowheads="1"/>
          </p:cNvSpPr>
          <p:nvPr/>
        </p:nvSpPr>
        <p:spPr>
          <a:xfrm>
            <a:off x="2995161" y="6235859"/>
            <a:ext cx="196586" cy="196586"/>
          </a:xfrm>
          <a:prstGeom prst="ellipse">
            <a:avLst/>
          </a:prstGeom>
          <a:solidFill>
            <a:srgbClr val="C00000">
              <a:alpha val="67000"/>
            </a:srgbClr>
          </a:solidFill>
          <a:ln w="9525">
            <a:solidFill>
              <a:srgbClr val="FFFFFF"/>
            </a:solidFill>
            <a:round/>
          </a:ln>
          <a:effectLst>
            <a:innerShdw blurRad="63500" dist="50800" dir="13500000">
              <a:srgbClr val="000000">
                <a:alpha val="50000"/>
              </a:srgbClr>
            </a:innerShdw>
          </a:effectLst>
        </p:spPr>
        <p:txBody>
          <a:bodyPr anchor="ctr"/>
          <a:lstStyle>
            <a:lvl1pPr lvl="0">
              <a:defRPr sz="2400">
                <a:solidFill>
                  <a:schemeClr val="tx1"/>
                </a:solidFill>
                <a:latin typeface="Calibri"/>
                <a:ea typeface="ＭＳ Ｐゴシック"/>
              </a:defRPr>
            </a:lvl1pPr>
            <a:lvl2pPr marL="742950" lvl="1" indent="-285750">
              <a:defRPr sz="2400">
                <a:solidFill>
                  <a:schemeClr val="tx1"/>
                </a:solidFill>
                <a:latin typeface="Calibri"/>
                <a:ea typeface="ＭＳ Ｐゴシック"/>
              </a:defRPr>
            </a:lvl2pPr>
            <a:lvl3pPr marL="1143000" lvl="2" indent="-228600">
              <a:defRPr sz="2400">
                <a:solidFill>
                  <a:schemeClr val="tx1"/>
                </a:solidFill>
                <a:latin typeface="Calibri"/>
                <a:ea typeface="ＭＳ Ｐゴシック"/>
              </a:defRPr>
            </a:lvl3pPr>
            <a:lvl4pPr marL="1600200" lvl="3" indent="-228600">
              <a:defRPr sz="2400">
                <a:solidFill>
                  <a:schemeClr val="tx1"/>
                </a:solidFill>
                <a:latin typeface="Calibri"/>
                <a:ea typeface="ＭＳ Ｐゴシック"/>
              </a:defRPr>
            </a:lvl4pPr>
            <a:lvl5pPr marL="2057400" lvl="4" indent="-228600">
              <a:defRPr sz="2400">
                <a:solidFill>
                  <a:schemeClr val="tx1"/>
                </a:solidFill>
                <a:latin typeface="Calibri"/>
                <a:ea typeface="ＭＳ Ｐゴシック"/>
              </a:defRPr>
            </a:lvl5pPr>
            <a:lvl6pPr marL="2514600" lvl="5" indent="-228600">
              <a:spcBef>
                <a:spcPct val="0"/>
              </a:spcBef>
              <a:spcAft>
                <a:spcPct val="0"/>
              </a:spcAft>
              <a:defRPr sz="2400">
                <a:solidFill>
                  <a:schemeClr val="tx1"/>
                </a:solidFill>
                <a:latin typeface="Calibri"/>
                <a:ea typeface="ＭＳ Ｐゴシック"/>
              </a:defRPr>
            </a:lvl6pPr>
            <a:lvl7pPr marL="2971800" lvl="6" indent="-228600">
              <a:spcBef>
                <a:spcPct val="0"/>
              </a:spcBef>
              <a:spcAft>
                <a:spcPct val="0"/>
              </a:spcAft>
              <a:defRPr sz="2400">
                <a:solidFill>
                  <a:schemeClr val="tx1"/>
                </a:solidFill>
                <a:latin typeface="Calibri"/>
                <a:ea typeface="ＭＳ Ｐゴシック"/>
              </a:defRPr>
            </a:lvl7pPr>
            <a:lvl8pPr marL="3429000" lvl="7" indent="-228600">
              <a:spcBef>
                <a:spcPct val="0"/>
              </a:spcBef>
              <a:spcAft>
                <a:spcPct val="0"/>
              </a:spcAft>
              <a:defRPr sz="2400">
                <a:solidFill>
                  <a:schemeClr val="tx1"/>
                </a:solidFill>
                <a:latin typeface="Calibri"/>
                <a:ea typeface="ＭＳ Ｐゴシック"/>
              </a:defRPr>
            </a:lvl8pPr>
            <a:lvl9pPr marL="3886200" lvl="8" indent="-228600">
              <a:spcBef>
                <a:spcPct val="0"/>
              </a:spcBef>
              <a:spcAft>
                <a:spcPct val="0"/>
              </a:spcAft>
              <a:defRPr sz="2400">
                <a:solidFill>
                  <a:schemeClr val="tx1"/>
                </a:solidFill>
                <a:latin typeface="Calibri"/>
                <a:ea typeface="ＭＳ Ｐゴシック"/>
              </a:defRPr>
            </a:lvl9pPr>
          </a:lstStyle>
          <a:p>
            <a:pPr algn="ctr"/>
            <a:endParaRPr lang="nb-NO" sz="1600">
              <a:solidFill>
                <a:srgbClr val="404040"/>
              </a:solidFill>
              <a:latin typeface="等线"/>
            </a:endParaRPr>
          </a:p>
        </p:txBody>
      </p:sp>
      <p:sp>
        <p:nvSpPr>
          <p:cNvPr id="38" name="TextBox 167"/>
          <p:cNvSpPr txBox="1"/>
          <p:nvPr/>
        </p:nvSpPr>
        <p:spPr>
          <a:xfrm>
            <a:off x="3345699" y="3714848"/>
            <a:ext cx="4864097" cy="276999"/>
          </a:xfrm>
          <a:prstGeom prst="rect">
            <a:avLst/>
          </a:prstGeom>
          <a:noFill/>
        </p:spPr>
        <p:txBody>
          <a:bodyPr wrap="square" lIns="0" tIns="0" rIns="0" bIns="0">
            <a:spAutoFit/>
          </a:bodyPr>
          <a:lstStyle/>
          <a:p>
            <a:pPr algn="ctr"/>
            <a:r>
              <a:rPr lang="en-US" b="1" dirty="0">
                <a:solidFill>
                  <a:srgbClr val="8A0000"/>
                </a:solidFill>
                <a:latin typeface="Impact MT Std"/>
                <a:ea typeface="微软雅黑"/>
              </a:rPr>
              <a:t>2013-2022</a:t>
            </a:r>
            <a:r>
              <a:rPr lang="zh-CN" b="1" dirty="0">
                <a:solidFill>
                  <a:srgbClr val="8A0000"/>
                </a:solidFill>
                <a:latin typeface="Impact MT Std"/>
                <a:ea typeface="微软雅黑"/>
              </a:rPr>
              <a:t>年学位授予人数</a:t>
            </a:r>
          </a:p>
        </p:txBody>
      </p:sp>
      <p:pic>
        <p:nvPicPr>
          <p:cNvPr id="39" name="图片 38"/>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0" name="组合 39"/>
          <p:cNvGrpSpPr/>
          <p:nvPr/>
        </p:nvGrpSpPr>
        <p:grpSpPr>
          <a:xfrm>
            <a:off x="1" y="0"/>
            <a:ext cx="1388224" cy="1046128"/>
            <a:chOff x="0" y="0"/>
            <a:chExt cx="6897954" cy="4536440"/>
          </a:xfrm>
        </p:grpSpPr>
        <p:sp>
          <p:nvSpPr>
            <p:cNvPr id="41" name="直角三角形 4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8" name="直角三角形 4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9" name="直角三角形 4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0" name="矩形 49"/>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graphicFrame>
        <p:nvGraphicFramePr>
          <p:cNvPr id="22" name="Chart 6">
            <a:extLst>
              <a:ext uri="{FF2B5EF4-FFF2-40B4-BE49-F238E27FC236}">
                <a16:creationId xmlns:a16="http://schemas.microsoft.com/office/drawing/2014/main" id="{A19AE846-E9DE-4B8B-B087-2A7805EC2185}"/>
              </a:ext>
            </a:extLst>
          </p:cNvPr>
          <p:cNvGraphicFramePr/>
          <p:nvPr>
            <p:extLst>
              <p:ext uri="{D42A27DB-BD31-4B8C-83A1-F6EECF244321}">
                <p14:modId xmlns:p14="http://schemas.microsoft.com/office/powerpoint/2010/main" val="1027308358"/>
              </p:ext>
            </p:extLst>
          </p:nvPr>
        </p:nvGraphicFramePr>
        <p:xfrm>
          <a:off x="1886836" y="3986260"/>
          <a:ext cx="8280920" cy="207451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rgbClr val="8A0000"/>
                </a:solidFill>
              </a:endParaRPr>
            </a:p>
          </p:txBody>
        </p:sp>
      </p:grpSp>
      <p:sp>
        <p:nvSpPr>
          <p:cNvPr id="25" name="矩形 24"/>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grpSp>
        <p:nvGrpSpPr>
          <p:cNvPr id="26" name="组合 25"/>
          <p:cNvGrpSpPr/>
          <p:nvPr/>
        </p:nvGrpSpPr>
        <p:grpSpPr>
          <a:xfrm>
            <a:off x="307278" y="2339736"/>
            <a:ext cx="6118753" cy="3416266"/>
            <a:chOff x="291468" y="2865085"/>
            <a:chExt cx="2601994" cy="5637885"/>
          </a:xfrm>
        </p:grpSpPr>
        <p:sp>
          <p:nvSpPr>
            <p:cNvPr id="27" name="圆角矩形 26"/>
            <p:cNvSpPr/>
            <p:nvPr/>
          </p:nvSpPr>
          <p:spPr>
            <a:xfrm>
              <a:off x="291468" y="2865085"/>
              <a:ext cx="2601994" cy="5637885"/>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28" name="TextBox 36"/>
            <p:cNvSpPr txBox="1"/>
            <p:nvPr/>
          </p:nvSpPr>
          <p:spPr>
            <a:xfrm>
              <a:off x="311202" y="3177854"/>
              <a:ext cx="2546335" cy="5302742"/>
            </a:xfrm>
            <a:prstGeom prst="rect">
              <a:avLst/>
            </a:prstGeom>
            <a:noFill/>
          </p:spPr>
          <p:txBody>
            <a:bodyPr wrap="square">
              <a:spAutoFit/>
            </a:bodyPr>
            <a:lstStyle/>
            <a:p>
              <a:pPr marL="285750" indent="-285750">
                <a:lnSpc>
                  <a:spcPct val="120000"/>
                </a:lnSpc>
                <a:spcAft>
                  <a:spcPts val="1200"/>
                </a:spcAft>
                <a:buFont typeface="Wingdings" charset="2"/>
                <a:buChar char="l"/>
              </a:pPr>
              <a:r>
                <a:rPr lang="en-US" sz="2400" b="1">
                  <a:solidFill>
                    <a:schemeClr val="tx2">
                      <a:lumMod val="50000"/>
                    </a:schemeClr>
                  </a:solidFill>
                  <a:latin typeface="Arial"/>
                  <a:ea typeface="微软雅黑"/>
                </a:rPr>
                <a:t>1862</a:t>
              </a:r>
              <a:r>
                <a:rPr lang="zh-CN" sz="2400" b="1">
                  <a:solidFill>
                    <a:schemeClr val="tx2">
                      <a:lumMod val="50000"/>
                    </a:schemeClr>
                  </a:solidFill>
                  <a:latin typeface="Arial"/>
                  <a:ea typeface="微软雅黑"/>
                </a:rPr>
                <a:t>年</a:t>
              </a:r>
              <a:r>
                <a:rPr lang="zh-CN" sz="2400" b="1">
                  <a:solidFill>
                    <a:schemeClr val="tx2">
                      <a:lumMod val="50000"/>
                    </a:schemeClr>
                  </a:solidFill>
                  <a:ea typeface="微软雅黑"/>
                </a:rPr>
                <a:t>，京师同文馆成立</a:t>
              </a:r>
              <a:endParaRPr lang="en-US" sz="2400" b="1">
                <a:solidFill>
                  <a:schemeClr val="tx2">
                    <a:lumMod val="50000"/>
                  </a:schemeClr>
                </a:solidFill>
                <a:ea typeface="微软雅黑"/>
              </a:endParaRPr>
            </a:p>
            <a:p>
              <a:pPr marL="285750" indent="-285750">
                <a:lnSpc>
                  <a:spcPct val="120000"/>
                </a:lnSpc>
                <a:spcAft>
                  <a:spcPts val="1200"/>
                </a:spcAft>
                <a:buFont typeface="Wingdings" charset="2"/>
                <a:buChar char="l"/>
              </a:pPr>
              <a:r>
                <a:rPr lang="zh-CN" sz="2400" b="1">
                  <a:solidFill>
                    <a:srgbClr val="8A0000"/>
                  </a:solidFill>
                  <a:ea typeface="微软雅黑"/>
                </a:rPr>
                <a:t>京师同文馆是清政府为培养外语人才专门设立的机构。</a:t>
              </a:r>
              <a:endParaRPr lang="en-US" sz="2400" b="1">
                <a:solidFill>
                  <a:srgbClr val="8A0000"/>
                </a:solidFill>
                <a:ea typeface="微软雅黑"/>
              </a:endParaRPr>
            </a:p>
            <a:p>
              <a:pPr marL="285750" indent="-285750">
                <a:lnSpc>
                  <a:spcPct val="120000"/>
                </a:lnSpc>
                <a:spcAft>
                  <a:spcPts val="1200"/>
                </a:spcAft>
                <a:buFont typeface="Wingdings" charset="2"/>
                <a:buChar char="l"/>
              </a:pPr>
              <a:r>
                <a:rPr lang="zh-CN" sz="2400" b="1">
                  <a:solidFill>
                    <a:schemeClr val="tx2">
                      <a:lumMod val="50000"/>
                    </a:schemeClr>
                  </a:solidFill>
                  <a:ea typeface="微软雅黑"/>
                </a:rPr>
                <a:t>建馆初期，同文馆下设英文馆、法文馆和俄文馆。</a:t>
              </a:r>
            </a:p>
            <a:p>
              <a:pPr marL="285750" indent="-285750">
                <a:lnSpc>
                  <a:spcPct val="120000"/>
                </a:lnSpc>
                <a:spcAft>
                  <a:spcPts val="1200"/>
                </a:spcAft>
                <a:buFont typeface="Wingdings" charset="2"/>
                <a:buChar char="l"/>
              </a:pPr>
              <a:r>
                <a:rPr lang="en-US" sz="2400" b="1">
                  <a:solidFill>
                    <a:srgbClr val="8A0000"/>
                  </a:solidFill>
                  <a:latin typeface="Arial"/>
                  <a:ea typeface="微软雅黑"/>
                </a:rPr>
                <a:t>1868</a:t>
              </a:r>
              <a:r>
                <a:rPr lang="zh-CN" sz="2400" b="1">
                  <a:solidFill>
                    <a:srgbClr val="8A0000"/>
                  </a:solidFill>
                  <a:ea typeface="微软雅黑"/>
                </a:rPr>
                <a:t>年又增设德文馆。</a:t>
              </a:r>
            </a:p>
          </p:txBody>
        </p:sp>
      </p:grpSp>
      <p:pic>
        <p:nvPicPr>
          <p:cNvPr id="29" name="Picture 7"/>
          <p:cNvPicPr>
            <a:picLocks noChangeAspect="1" noChangeArrowheads="1"/>
          </p:cNvPicPr>
          <p:nvPr/>
        </p:nvPicPr>
        <p:blipFill>
          <a:blip r:embed="rId2"/>
          <a:stretch/>
        </p:blipFill>
        <p:spPr>
          <a:xfrm>
            <a:off x="7417736" y="1260566"/>
            <a:ext cx="4298550" cy="5196414"/>
          </a:xfrm>
          <a:prstGeom prst="rect">
            <a:avLst/>
          </a:prstGeom>
          <a:noFill/>
          <a:ln>
            <a:noFill/>
          </a:ln>
        </p:spPr>
      </p:pic>
      <p:sp>
        <p:nvSpPr>
          <p:cNvPr id="30" name="矩形 29"/>
          <p:cNvSpPr/>
          <p:nvPr/>
        </p:nvSpPr>
        <p:spPr>
          <a:xfrm>
            <a:off x="1975551" y="1260566"/>
            <a:ext cx="2492990" cy="646331"/>
          </a:xfrm>
          <a:prstGeom prst="rect">
            <a:avLst/>
          </a:prstGeom>
        </p:spPr>
        <p:txBody>
          <a:bodyPr wrap="none">
            <a:spAutoFit/>
          </a:bodyPr>
          <a:lstStyle/>
          <a:p>
            <a:pPr lvl="0" algn="ctr"/>
            <a:r>
              <a:rPr lang="zh-CN" sz="3600" b="1">
                <a:solidFill>
                  <a:srgbClr val="8A0000"/>
                </a:solidFill>
                <a:latin typeface="微软雅黑"/>
                <a:ea typeface="微软雅黑"/>
              </a:rPr>
              <a:t>京师同文馆</a:t>
            </a:r>
          </a:p>
        </p:txBody>
      </p:sp>
      <p:sp>
        <p:nvSpPr>
          <p:cNvPr id="31" name="等腰三角形 30"/>
          <p:cNvSpPr/>
          <p:nvPr/>
        </p:nvSpPr>
        <p:spPr>
          <a:xfrm flipV="1">
            <a:off x="2799654" y="1994656"/>
            <a:ext cx="844783" cy="253349"/>
          </a:xfrm>
          <a:prstGeom prst="triangle">
            <a:avLst/>
          </a:prstGeom>
          <a:solidFill>
            <a:srgbClr val="203864"/>
          </a:solidFill>
          <a:ln>
            <a:noFill/>
          </a:ln>
        </p:spPr>
        <p:txBody>
          <a:bodyPr anchor="ctr"/>
          <a:lstStyle/>
          <a:p>
            <a:pPr algn="ctr"/>
            <a:endParaRPr lang="zh-CN">
              <a:solidFill>
                <a:schemeClr val="lt1"/>
              </a:solidFill>
            </a:endParaRPr>
          </a:p>
        </p:txBody>
      </p:sp>
      <p:sp>
        <p:nvSpPr>
          <p:cNvPr id="33" name="等腰三角形 32"/>
          <p:cNvSpPr/>
          <p:nvPr/>
        </p:nvSpPr>
        <p:spPr>
          <a:xfrm flipV="1">
            <a:off x="2735923" y="5935492"/>
            <a:ext cx="844783" cy="253349"/>
          </a:xfrm>
          <a:prstGeom prst="triangle">
            <a:avLst/>
          </a:prstGeom>
          <a:solidFill>
            <a:srgbClr val="203864"/>
          </a:solidFill>
          <a:ln>
            <a:noFill/>
          </a:ln>
        </p:spPr>
        <p:txBody>
          <a:bodyPr anchor="ctr"/>
          <a:lstStyle/>
          <a:p>
            <a:pPr algn="ctr"/>
            <a:endParaRPr lang="zh-CN">
              <a:solidFill>
                <a:schemeClr val="lt1"/>
              </a:solidFill>
            </a:endParaRPr>
          </a:p>
        </p:txBody>
      </p:sp>
      <p:pic>
        <p:nvPicPr>
          <p:cNvPr id="34" name="图片 33"/>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35" name="组合 34"/>
          <p:cNvGrpSpPr/>
          <p:nvPr/>
        </p:nvGrpSpPr>
        <p:grpSpPr>
          <a:xfrm>
            <a:off x="1" y="0"/>
            <a:ext cx="1388224" cy="1046128"/>
            <a:chOff x="0" y="0"/>
            <a:chExt cx="6897954" cy="4536440"/>
          </a:xfrm>
        </p:grpSpPr>
        <p:sp>
          <p:nvSpPr>
            <p:cNvPr id="36" name="直角三角形 3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7" name="直角三角形 3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8" name="直角三角形 3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grpSp>
        <p:nvGrpSpPr>
          <p:cNvPr id="53" name="组合 52"/>
          <p:cNvGrpSpPr/>
          <p:nvPr/>
        </p:nvGrpSpPr>
        <p:grpSpPr>
          <a:xfrm>
            <a:off x="1" y="0"/>
            <a:ext cx="1388224" cy="1046128"/>
            <a:chOff x="0" y="0"/>
            <a:chExt cx="6897954" cy="4536440"/>
          </a:xfrm>
        </p:grpSpPr>
        <p:sp>
          <p:nvSpPr>
            <p:cNvPr id="54" name="直角三角形 5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5" name="直角三角形 5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6" name="直角三角形 5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学科设置</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1" name="矩形 30"/>
          <p:cNvSpPr/>
          <p:nvPr/>
        </p:nvSpPr>
        <p:spPr>
          <a:xfrm>
            <a:off x="390521" y="1664618"/>
            <a:ext cx="4877647" cy="646331"/>
          </a:xfrm>
          <a:prstGeom prst="rect">
            <a:avLst/>
          </a:prstGeom>
        </p:spPr>
        <p:txBody>
          <a:bodyPr wrap="square">
            <a:spAutoFit/>
          </a:bodyPr>
          <a:lstStyle/>
          <a:p>
            <a:r>
              <a:rPr lang="en-US" b="1">
                <a:solidFill>
                  <a:schemeClr val="tx2">
                    <a:lumMod val="50000"/>
                  </a:schemeClr>
                </a:solidFill>
                <a:latin typeface="Arial"/>
                <a:ea typeface="微软雅黑"/>
              </a:rPr>
              <a:t>       </a:t>
            </a:r>
            <a:r>
              <a:rPr lang="zh-CN" b="1">
                <a:solidFill>
                  <a:schemeClr val="tx2">
                    <a:lumMod val="50000"/>
                  </a:schemeClr>
                </a:solidFill>
                <a:latin typeface="Arial"/>
                <a:ea typeface="微软雅黑"/>
              </a:rPr>
              <a:t>本学科是外国语言文学一级学科博士点，下设的</a:t>
            </a:r>
            <a:r>
              <a:rPr lang="en-US" b="1">
                <a:solidFill>
                  <a:schemeClr val="tx2">
                    <a:lumMod val="50000"/>
                  </a:schemeClr>
                </a:solidFill>
                <a:latin typeface="Arial"/>
                <a:ea typeface="微软雅黑"/>
              </a:rPr>
              <a:t>12</a:t>
            </a:r>
            <a:r>
              <a:rPr lang="zh-CN" b="1">
                <a:solidFill>
                  <a:schemeClr val="tx2">
                    <a:lumMod val="50000"/>
                  </a:schemeClr>
                </a:solidFill>
                <a:latin typeface="Arial"/>
                <a:ea typeface="微软雅黑"/>
              </a:rPr>
              <a:t>个二级学科均招收硕士生和博士生：</a:t>
            </a:r>
          </a:p>
        </p:txBody>
      </p:sp>
      <p:cxnSp>
        <p:nvCxnSpPr>
          <p:cNvPr id="33" name="直接连接符 32"/>
          <p:cNvCxnSpPr/>
          <p:nvPr/>
        </p:nvCxnSpPr>
        <p:spPr>
          <a:xfrm flipH="1" flipV="1">
            <a:off x="5177664" y="1606427"/>
            <a:ext cx="45252" cy="4748322"/>
          </a:xfrm>
          <a:prstGeom prst="line">
            <a:avLst/>
          </a:prstGeom>
          <a:noFill/>
          <a:ln w="19050" cap="flat" cmpd="sng">
            <a:solidFill>
              <a:schemeClr val="accent2"/>
            </a:solidFill>
            <a:prstDash val="dash"/>
          </a:ln>
        </p:spPr>
      </p:cxnSp>
      <p:sp>
        <p:nvSpPr>
          <p:cNvPr id="35" name="TextBox 60"/>
          <p:cNvSpPr txBox="1"/>
          <p:nvPr/>
        </p:nvSpPr>
        <p:spPr>
          <a:xfrm>
            <a:off x="5357246" y="1650552"/>
            <a:ext cx="2808312" cy="416011"/>
          </a:xfrm>
          <a:prstGeom prst="rect">
            <a:avLst/>
          </a:prstGeom>
          <a:solidFill>
            <a:srgbClr val="C00000"/>
          </a:solidFill>
          <a:ln>
            <a:noFill/>
          </a:ln>
        </p:spPr>
        <p:txBody>
          <a:bodyPr wrap="square">
            <a:spAutoFit/>
          </a:bodyPr>
          <a:lstStyle/>
          <a:p>
            <a:pPr>
              <a:lnSpc>
                <a:spcPct val="130000"/>
              </a:lnSpc>
            </a:pPr>
            <a:r>
              <a:rPr lang="zh-CN" b="1">
                <a:solidFill>
                  <a:schemeClr val="bg1"/>
                </a:solidFill>
                <a:effectLst>
                  <a:outerShdw blurRad="38100" dist="38100" dir="2700000" algn="tl">
                    <a:srgbClr val="000000">
                      <a:alpha val="43137"/>
                    </a:srgbClr>
                  </a:outerShdw>
                </a:effectLst>
                <a:latin typeface="Impact"/>
                <a:ea typeface="微软雅黑"/>
              </a:rPr>
              <a:t>一级学科：外国语言文学</a:t>
            </a:r>
            <a:endParaRPr lang="en-US" b="1">
              <a:solidFill>
                <a:schemeClr val="bg1"/>
              </a:solidFill>
              <a:effectLst>
                <a:outerShdw blurRad="38100" dist="38100" dir="2700000" algn="tl">
                  <a:srgbClr val="000000">
                    <a:alpha val="43137"/>
                  </a:srgbClr>
                </a:outerShdw>
              </a:effectLst>
              <a:latin typeface="Impact"/>
              <a:ea typeface="微软雅黑"/>
            </a:endParaRPr>
          </a:p>
        </p:txBody>
      </p:sp>
      <p:sp>
        <p:nvSpPr>
          <p:cNvPr id="36" name="TextBox 60"/>
          <p:cNvSpPr txBox="1"/>
          <p:nvPr/>
        </p:nvSpPr>
        <p:spPr>
          <a:xfrm>
            <a:off x="5357246" y="2214073"/>
            <a:ext cx="2808312" cy="452432"/>
          </a:xfrm>
          <a:prstGeom prst="rect">
            <a:avLst/>
          </a:prstGeom>
          <a:solidFill>
            <a:srgbClr val="C00000"/>
          </a:solidFill>
          <a:ln>
            <a:noFill/>
          </a:ln>
        </p:spPr>
        <p:txBody>
          <a:bodyPr wrap="square">
            <a:spAutoFit/>
          </a:bodyPr>
          <a:lstStyle/>
          <a:p>
            <a:pPr>
              <a:lnSpc>
                <a:spcPct val="130000"/>
              </a:lnSpc>
            </a:pPr>
            <a:r>
              <a:rPr lang="zh-CN" b="1">
                <a:solidFill>
                  <a:schemeClr val="bg1"/>
                </a:solidFill>
                <a:effectLst>
                  <a:outerShdw blurRad="38100" dist="38100" dir="2700000" algn="tl">
                    <a:srgbClr val="000000">
                      <a:alpha val="43137"/>
                    </a:srgbClr>
                  </a:outerShdw>
                </a:effectLst>
                <a:latin typeface="Impact"/>
                <a:ea typeface="微软雅黑"/>
              </a:rPr>
              <a:t>二级学科：</a:t>
            </a:r>
            <a:r>
              <a:rPr lang="en-US" b="1">
                <a:solidFill>
                  <a:schemeClr val="bg1"/>
                </a:solidFill>
                <a:effectLst>
                  <a:outerShdw blurRad="38100" dist="38100" dir="2700000" algn="tl">
                    <a:srgbClr val="000000">
                      <a:alpha val="43137"/>
                    </a:srgbClr>
                  </a:outerShdw>
                </a:effectLst>
                <a:latin typeface="Impact"/>
                <a:ea typeface="微软雅黑"/>
              </a:rPr>
              <a:t>11 + 1</a:t>
            </a:r>
            <a:r>
              <a:rPr lang="zh-CN" b="1">
                <a:solidFill>
                  <a:schemeClr val="bg1"/>
                </a:solidFill>
                <a:effectLst>
                  <a:outerShdw blurRad="38100" dist="38100" dir="2700000" algn="tl">
                    <a:srgbClr val="000000">
                      <a:alpha val="43137"/>
                    </a:srgbClr>
                  </a:outerShdw>
                </a:effectLst>
                <a:latin typeface="Impact"/>
                <a:ea typeface="微软雅黑"/>
              </a:rPr>
              <a:t>个</a:t>
            </a:r>
            <a:endParaRPr lang="en-US" b="1">
              <a:solidFill>
                <a:schemeClr val="bg1"/>
              </a:solidFill>
              <a:effectLst>
                <a:outerShdw blurRad="38100" dist="38100" dir="2700000" algn="tl">
                  <a:srgbClr val="000000">
                    <a:alpha val="43137"/>
                  </a:srgbClr>
                </a:outerShdw>
              </a:effectLst>
              <a:latin typeface="Impact"/>
              <a:ea typeface="微软雅黑"/>
            </a:endParaRPr>
          </a:p>
        </p:txBody>
      </p:sp>
      <p:sp>
        <p:nvSpPr>
          <p:cNvPr id="38" name="矩形 37"/>
          <p:cNvSpPr/>
          <p:nvPr/>
        </p:nvSpPr>
        <p:spPr>
          <a:xfrm>
            <a:off x="5357246" y="2788223"/>
            <a:ext cx="6687889" cy="3400931"/>
          </a:xfrm>
          <a:prstGeom prst="rect">
            <a:avLst/>
          </a:prstGeom>
        </p:spPr>
        <p:txBody>
          <a:bodyPr wrap="square">
            <a:spAutoFit/>
          </a:bodyPr>
          <a:lstStyle/>
          <a:p>
            <a:pPr marL="285750" indent="-285750">
              <a:lnSpc>
                <a:spcPct val="130000"/>
              </a:lnSpc>
              <a:spcAft>
                <a:spcPts val="600"/>
              </a:spcAft>
              <a:buFont typeface="Wingdings" charset="2"/>
              <a:buChar char="l"/>
            </a:pPr>
            <a:r>
              <a:rPr lang="en-US" sz="1500" b="1">
                <a:solidFill>
                  <a:schemeClr val="tx2">
                    <a:lumMod val="50000"/>
                  </a:schemeClr>
                </a:solidFill>
                <a:latin typeface="Impact"/>
                <a:ea typeface="微软雅黑"/>
              </a:rPr>
              <a:t>2009</a:t>
            </a:r>
            <a:r>
              <a:rPr lang="zh-CN" sz="1500" b="1">
                <a:solidFill>
                  <a:schemeClr val="tx2">
                    <a:lumMod val="50000"/>
                  </a:schemeClr>
                </a:solidFill>
                <a:latin typeface="Impact"/>
                <a:ea typeface="微软雅黑"/>
              </a:rPr>
              <a:t>年设立</a:t>
            </a:r>
            <a:r>
              <a:rPr lang="zh-CN" sz="1500" b="1">
                <a:solidFill>
                  <a:srgbClr val="8A0000"/>
                </a:solidFill>
                <a:latin typeface="Impact"/>
                <a:ea typeface="微软雅黑"/>
              </a:rPr>
              <a:t>外国语言学及应用语言学</a:t>
            </a:r>
            <a:r>
              <a:rPr lang="zh-CN" sz="1500" b="1">
                <a:solidFill>
                  <a:schemeClr val="tx2">
                    <a:lumMod val="50000"/>
                  </a:schemeClr>
                </a:solidFill>
                <a:latin typeface="Impact"/>
                <a:ea typeface="微软雅黑"/>
              </a:rPr>
              <a:t>学科点，为全院的语言学学科发展提供了平台，加强跨学科领域（包括计算语言学力量的发展）。</a:t>
            </a:r>
            <a:endParaRPr lang="en-US" sz="1500" b="1">
              <a:solidFill>
                <a:schemeClr val="tx2">
                  <a:lumMod val="50000"/>
                </a:schemeClr>
              </a:solidFill>
              <a:latin typeface="Impact"/>
              <a:ea typeface="微软雅黑"/>
            </a:endParaRPr>
          </a:p>
          <a:p>
            <a:pPr marL="285750" indent="-285750">
              <a:lnSpc>
                <a:spcPct val="130000"/>
              </a:lnSpc>
              <a:spcAft>
                <a:spcPts val="600"/>
              </a:spcAft>
              <a:buFont typeface="Wingdings" charset="2"/>
              <a:buChar char="l"/>
            </a:pPr>
            <a:r>
              <a:rPr lang="en-US" sz="1500" b="1">
                <a:solidFill>
                  <a:schemeClr val="tx2">
                    <a:lumMod val="50000"/>
                  </a:schemeClr>
                </a:solidFill>
                <a:latin typeface="Impact"/>
                <a:ea typeface="微软雅黑"/>
              </a:rPr>
              <a:t>2008—2009</a:t>
            </a:r>
            <a:r>
              <a:rPr lang="zh-CN" sz="1500" b="1">
                <a:solidFill>
                  <a:schemeClr val="tx2">
                    <a:lumMod val="50000"/>
                  </a:schemeClr>
                </a:solidFill>
                <a:latin typeface="Impact"/>
                <a:ea typeface="微软雅黑"/>
              </a:rPr>
              <a:t>年设立</a:t>
            </a:r>
            <a:r>
              <a:rPr lang="zh-CN" sz="1500" b="1">
                <a:solidFill>
                  <a:srgbClr val="8A0000"/>
                </a:solidFill>
                <a:latin typeface="Impact"/>
                <a:ea typeface="微软雅黑"/>
              </a:rPr>
              <a:t>翻译专业应用型硕士学位点</a:t>
            </a:r>
            <a:r>
              <a:rPr lang="zh-CN" sz="1500" b="1">
                <a:solidFill>
                  <a:schemeClr val="tx2">
                    <a:lumMod val="50000"/>
                  </a:schemeClr>
                </a:solidFill>
                <a:latin typeface="Impact"/>
                <a:ea typeface="微软雅黑"/>
              </a:rPr>
              <a:t>（英汉笔译；日汉口笔译），完善了现代大学本科教育、研究型学位教育和专业学位教育三足鼎立的体系。</a:t>
            </a:r>
            <a:endParaRPr lang="en-US" sz="1500" b="1">
              <a:solidFill>
                <a:schemeClr val="tx2">
                  <a:lumMod val="50000"/>
                </a:schemeClr>
              </a:solidFill>
              <a:latin typeface="Impact"/>
              <a:ea typeface="微软雅黑"/>
            </a:endParaRPr>
          </a:p>
          <a:p>
            <a:pPr marL="285750" indent="-285750">
              <a:lnSpc>
                <a:spcPct val="130000"/>
              </a:lnSpc>
              <a:spcAft>
                <a:spcPts val="600"/>
              </a:spcAft>
              <a:buFont typeface="Wingdings" charset="2"/>
              <a:buChar char="l"/>
            </a:pPr>
            <a:r>
              <a:rPr lang="en-US" sz="1500" b="1">
                <a:solidFill>
                  <a:schemeClr val="tx2">
                    <a:lumMod val="50000"/>
                  </a:schemeClr>
                </a:solidFill>
                <a:latin typeface="Impact"/>
                <a:ea typeface="微软雅黑"/>
              </a:rPr>
              <a:t>2009</a:t>
            </a:r>
            <a:r>
              <a:rPr lang="zh-CN" sz="1500" b="1">
                <a:solidFill>
                  <a:schemeClr val="tx2">
                    <a:lumMod val="50000"/>
                  </a:schemeClr>
                </a:solidFill>
                <a:latin typeface="Impact"/>
                <a:ea typeface="微软雅黑"/>
              </a:rPr>
              <a:t>年至今，在亚非语言文学二级学科东方文学方向下，开始建设</a:t>
            </a:r>
            <a:r>
              <a:rPr lang="zh-CN" sz="1500" b="1">
                <a:solidFill>
                  <a:srgbClr val="8A0000"/>
                </a:solidFill>
                <a:latin typeface="Impact"/>
                <a:ea typeface="微软雅黑"/>
              </a:rPr>
              <a:t>非洲研究项目</a:t>
            </a:r>
            <a:r>
              <a:rPr lang="zh-CN" sz="1500" b="1">
                <a:solidFill>
                  <a:schemeClr val="tx2">
                    <a:lumMod val="50000"/>
                  </a:schemeClr>
                </a:solidFill>
                <a:latin typeface="Impact"/>
                <a:ea typeface="微软雅黑"/>
              </a:rPr>
              <a:t>，使亚非语言文学学科名副其实。</a:t>
            </a:r>
            <a:endParaRPr lang="en-US" sz="1500" b="1">
              <a:solidFill>
                <a:schemeClr val="tx2">
                  <a:lumMod val="50000"/>
                </a:schemeClr>
              </a:solidFill>
              <a:latin typeface="Impact"/>
              <a:ea typeface="微软雅黑"/>
            </a:endParaRPr>
          </a:p>
          <a:p>
            <a:pPr marL="285750" indent="-285750">
              <a:lnSpc>
                <a:spcPct val="130000"/>
              </a:lnSpc>
              <a:spcAft>
                <a:spcPts val="600"/>
              </a:spcAft>
              <a:buFont typeface="Wingdings" charset="2"/>
              <a:buChar char="l"/>
            </a:pPr>
            <a:r>
              <a:rPr lang="en-US" sz="1500" b="1">
                <a:solidFill>
                  <a:srgbClr val="8A0000"/>
                </a:solidFill>
                <a:latin typeface="Impact"/>
                <a:ea typeface="微软雅黑"/>
              </a:rPr>
              <a:t>2017</a:t>
            </a:r>
            <a:r>
              <a:rPr lang="zh-CN" sz="1500" b="1">
                <a:solidFill>
                  <a:srgbClr val="8A0000"/>
                </a:solidFill>
                <a:latin typeface="Impact"/>
                <a:ea typeface="微软雅黑"/>
              </a:rPr>
              <a:t>年自主设立“国别和区域研究”二级学科</a:t>
            </a:r>
            <a:r>
              <a:rPr lang="zh-CN" sz="1500" b="1">
                <a:solidFill>
                  <a:schemeClr val="tx2">
                    <a:lumMod val="50000"/>
                  </a:schemeClr>
                </a:solidFill>
                <a:latin typeface="Impact"/>
                <a:ea typeface="微软雅黑"/>
              </a:rPr>
              <a:t>通过学校学位委员会审核，为北京大学一流“区域和国别研究平台”建设提供人才储备和学科支撑。</a:t>
            </a:r>
            <a:endParaRPr lang="en-US" sz="1500" b="1">
              <a:solidFill>
                <a:schemeClr val="tx2">
                  <a:lumMod val="50000"/>
                </a:schemeClr>
              </a:solidFill>
              <a:latin typeface="Impact"/>
              <a:ea typeface="微软雅黑"/>
            </a:endParaRPr>
          </a:p>
          <a:p>
            <a:pPr marL="285750" indent="-285750">
              <a:lnSpc>
                <a:spcPct val="130000"/>
              </a:lnSpc>
              <a:spcAft>
                <a:spcPts val="600"/>
              </a:spcAft>
              <a:buFont typeface="Wingdings" charset="2"/>
              <a:buChar char="l"/>
            </a:pPr>
            <a:r>
              <a:rPr lang="zh-CN" sz="1500" b="1">
                <a:solidFill>
                  <a:srgbClr val="8A0000"/>
                </a:solidFill>
                <a:latin typeface="Impact"/>
                <a:ea typeface="微软雅黑"/>
              </a:rPr>
              <a:t>顺利完成外国语言文学一级学科、翻译硕士专业学位授权点的自我评估。</a:t>
            </a:r>
            <a:endParaRPr lang="en-US" sz="1500" b="1">
              <a:solidFill>
                <a:srgbClr val="8A0000"/>
              </a:solidFill>
              <a:latin typeface="Impact"/>
              <a:ea typeface="微软雅黑"/>
            </a:endParaRPr>
          </a:p>
        </p:txBody>
      </p:sp>
      <p:pic>
        <p:nvPicPr>
          <p:cNvPr id="39" name="图片 3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60" name="组合 59"/>
          <p:cNvGrpSpPr/>
          <p:nvPr/>
        </p:nvGrpSpPr>
        <p:grpSpPr>
          <a:xfrm>
            <a:off x="1" y="0"/>
            <a:ext cx="1388224" cy="1046128"/>
            <a:chOff x="0" y="0"/>
            <a:chExt cx="6897954" cy="4536440"/>
          </a:xfrm>
        </p:grpSpPr>
        <p:sp>
          <p:nvSpPr>
            <p:cNvPr id="61" name="直角三角形 6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2" name="直角三角形 6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3" name="直角三角形 6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8" name="矩形 77"/>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pic>
        <p:nvPicPr>
          <p:cNvPr id="3" name="图片 2"/>
          <p:cNvPicPr>
            <a:picLocks noChangeAspect="1"/>
          </p:cNvPicPr>
          <p:nvPr/>
        </p:nvPicPr>
        <p:blipFill rotWithShape="1">
          <a:blip r:embed="rId3"/>
          <a:srcRect l="10175" r="6129" b="1021"/>
          <a:stretch/>
        </p:blipFill>
        <p:spPr>
          <a:xfrm>
            <a:off x="567267" y="2386167"/>
            <a:ext cx="4351866" cy="370817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矩形 23"/>
          <p:cNvSpPr/>
          <p:nvPr/>
        </p:nvSpPr>
        <p:spPr>
          <a:xfrm flipH="1">
            <a:off x="6540740" y="2045518"/>
            <a:ext cx="4256321" cy="3233931"/>
          </a:xfrm>
          <a:prstGeom prst="rect">
            <a:avLst/>
          </a:prstGeom>
          <a:noFill/>
          <a:ln w="28575">
            <a:solidFill>
              <a:srgbClr val="176EB3"/>
            </a:solidFill>
            <a:prstDash val="solid"/>
            <a:miter/>
          </a:ln>
        </p:spPr>
        <p:txBody>
          <a:bodyPr anchor="ctr"/>
          <a:lstStyle/>
          <a:p>
            <a:pPr algn="ctr"/>
            <a:endParaRPr lang="zh-CN">
              <a:solidFill>
                <a:schemeClr val="lt1"/>
              </a:solidFill>
            </a:endParaRPr>
          </a:p>
        </p:txBody>
      </p:sp>
      <p:sp>
        <p:nvSpPr>
          <p:cNvPr id="25" name="矩形 24"/>
          <p:cNvSpPr/>
          <p:nvPr/>
        </p:nvSpPr>
        <p:spPr>
          <a:xfrm>
            <a:off x="10117755" y="3231000"/>
            <a:ext cx="1358614" cy="886447"/>
          </a:xfrm>
          <a:prstGeom prst="rect">
            <a:avLst/>
          </a:prstGeom>
          <a:solidFill>
            <a:srgbClr val="002060"/>
          </a:solidFill>
          <a:ln>
            <a:noFill/>
          </a:ln>
        </p:spPr>
        <p:txBody>
          <a:bodyPr anchor="ctr"/>
          <a:lstStyle/>
          <a:p>
            <a:pPr algn="ctr"/>
            <a:endParaRPr lang="zh-CN">
              <a:solidFill>
                <a:schemeClr val="lt1"/>
              </a:solidFill>
            </a:endParaRPr>
          </a:p>
        </p:txBody>
      </p:sp>
      <p:grpSp>
        <p:nvGrpSpPr>
          <p:cNvPr id="26" name="组合 25"/>
          <p:cNvGrpSpPr/>
          <p:nvPr/>
        </p:nvGrpSpPr>
        <p:grpSpPr>
          <a:xfrm>
            <a:off x="0" y="6705904"/>
            <a:ext cx="12192000" cy="150435"/>
            <a:chOff x="0" y="2714172"/>
            <a:chExt cx="3686629" cy="1429658"/>
          </a:xfrm>
        </p:grpSpPr>
        <p:sp>
          <p:nvSpPr>
            <p:cNvPr id="27" name="矩形 26"/>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8" name="矩形 27"/>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9" name="矩形 28"/>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奖助体系</a:t>
            </a:r>
          </a:p>
        </p:txBody>
      </p:sp>
      <p:sp>
        <p:nvSpPr>
          <p:cNvPr id="31" name="矩形 30"/>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2" name="矩形 31"/>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pSp>
        <p:nvGrpSpPr>
          <p:cNvPr id="33" name="组合 32"/>
          <p:cNvGrpSpPr/>
          <p:nvPr/>
        </p:nvGrpSpPr>
        <p:grpSpPr>
          <a:xfrm>
            <a:off x="949319" y="2037497"/>
            <a:ext cx="4684613" cy="3263063"/>
            <a:chOff x="3266" y="3300"/>
            <a:chExt cx="5607" cy="5004"/>
          </a:xfrm>
        </p:grpSpPr>
        <p:sp>
          <p:nvSpPr>
            <p:cNvPr id="35" name="矩形 34"/>
            <p:cNvSpPr/>
            <p:nvPr/>
          </p:nvSpPr>
          <p:spPr>
            <a:xfrm>
              <a:off x="4098" y="3300"/>
              <a:ext cx="4775" cy="5004"/>
            </a:xfrm>
            <a:prstGeom prst="rect">
              <a:avLst/>
            </a:prstGeom>
            <a:solidFill>
              <a:schemeClr val="lt1"/>
            </a:solidFill>
            <a:ln w="12700">
              <a:solidFill>
                <a:srgbClr val="8A0000"/>
              </a:solidFill>
              <a:prstDash val="solid"/>
              <a:miter/>
            </a:ln>
          </p:spPr>
          <p:txBody>
            <a:bodyPr anchor="ctr"/>
            <a:lstStyle/>
            <a:p>
              <a:pPr algn="ctr"/>
              <a:endParaRPr lang="zh-CN">
                <a:solidFill>
                  <a:schemeClr val="dk1"/>
                </a:solidFill>
              </a:endParaRPr>
            </a:p>
          </p:txBody>
        </p:sp>
        <p:sp>
          <p:nvSpPr>
            <p:cNvPr id="36" name="矩形 35"/>
            <p:cNvSpPr/>
            <p:nvPr/>
          </p:nvSpPr>
          <p:spPr>
            <a:xfrm>
              <a:off x="3266" y="5101"/>
              <a:ext cx="1626" cy="1278"/>
            </a:xfrm>
            <a:prstGeom prst="rect">
              <a:avLst/>
            </a:prstGeom>
            <a:solidFill>
              <a:srgbClr val="9B0000"/>
            </a:solidFill>
            <a:ln>
              <a:noFill/>
            </a:ln>
          </p:spPr>
          <p:txBody>
            <a:bodyPr anchor="ctr"/>
            <a:lstStyle/>
            <a:p>
              <a:pPr algn="ctr"/>
              <a:endParaRPr lang="zh-CN">
                <a:solidFill>
                  <a:schemeClr val="lt1"/>
                </a:solidFill>
              </a:endParaRPr>
            </a:p>
          </p:txBody>
        </p:sp>
      </p:grpSp>
      <p:sp>
        <p:nvSpPr>
          <p:cNvPr id="37" name="TextBox 76"/>
          <p:cNvSpPr txBox="1"/>
          <p:nvPr/>
        </p:nvSpPr>
        <p:spPr>
          <a:xfrm>
            <a:off x="1038976" y="3292916"/>
            <a:ext cx="1210945" cy="707886"/>
          </a:xfrm>
          <a:prstGeom prst="rect">
            <a:avLst/>
          </a:prstGeom>
          <a:noFill/>
        </p:spPr>
        <p:txBody>
          <a:bodyPr wrap="square">
            <a:spAutoFit/>
          </a:bodyPr>
          <a:lstStyle/>
          <a:p>
            <a:pPr algn="ctr"/>
            <a:r>
              <a:rPr lang="zh-CN" sz="2000" b="1">
                <a:solidFill>
                  <a:schemeClr val="bg1"/>
                </a:solidFill>
                <a:latin typeface="Arial"/>
                <a:ea typeface="微软雅黑"/>
              </a:rPr>
              <a:t>硕士生</a:t>
            </a:r>
            <a:endParaRPr lang="en-US" sz="2000" b="1">
              <a:solidFill>
                <a:schemeClr val="bg1"/>
              </a:solidFill>
              <a:latin typeface="Arial"/>
              <a:ea typeface="微软雅黑"/>
            </a:endParaRPr>
          </a:p>
          <a:p>
            <a:pPr algn="ctr"/>
            <a:r>
              <a:rPr lang="zh-CN" sz="2000" b="1">
                <a:solidFill>
                  <a:schemeClr val="bg1"/>
                </a:solidFill>
                <a:latin typeface="Arial"/>
                <a:ea typeface="微软雅黑"/>
              </a:rPr>
              <a:t>奖学金</a:t>
            </a:r>
            <a:endParaRPr lang="zh-CN" sz="2000">
              <a:solidFill>
                <a:schemeClr val="bg1"/>
              </a:solidFill>
              <a:latin typeface="微软雅黑"/>
              <a:ea typeface="微软雅黑"/>
            </a:endParaRPr>
          </a:p>
        </p:txBody>
      </p:sp>
      <p:sp>
        <p:nvSpPr>
          <p:cNvPr id="38" name="文本框 37"/>
          <p:cNvSpPr txBox="1"/>
          <p:nvPr/>
        </p:nvSpPr>
        <p:spPr>
          <a:xfrm>
            <a:off x="2628798" y="2376366"/>
            <a:ext cx="3700265" cy="2585323"/>
          </a:xfrm>
          <a:prstGeom prst="rect">
            <a:avLst/>
          </a:prstGeom>
          <a:noFill/>
        </p:spPr>
        <p:txBody>
          <a:bodyPr wrap="square">
            <a:spAutoFit/>
          </a:bodyPr>
          <a:lstStyle/>
          <a:p>
            <a:pPr marL="285750" indent="-285750">
              <a:lnSpc>
                <a:spcPct val="150000"/>
              </a:lnSpc>
              <a:buFont typeface="Wingdings" charset="2"/>
              <a:buChar char="l"/>
            </a:pPr>
            <a:r>
              <a:rPr lang="zh-CN" b="1">
                <a:solidFill>
                  <a:schemeClr val="tx2">
                    <a:lumMod val="50000"/>
                  </a:schemeClr>
                </a:solidFill>
                <a:latin typeface="Arial"/>
                <a:ea typeface="微软雅黑"/>
              </a:rPr>
              <a:t>学业奖学金</a:t>
            </a:r>
          </a:p>
          <a:p>
            <a:pPr marL="285750" indent="-285750">
              <a:lnSpc>
                <a:spcPct val="150000"/>
              </a:lnSpc>
              <a:buFont typeface="Wingdings" charset="2"/>
              <a:buChar char="l"/>
            </a:pPr>
            <a:r>
              <a:rPr lang="zh-CN" b="1">
                <a:solidFill>
                  <a:schemeClr val="tx2">
                    <a:lumMod val="50000"/>
                  </a:schemeClr>
                </a:solidFill>
                <a:latin typeface="Arial"/>
                <a:ea typeface="微软雅黑"/>
              </a:rPr>
              <a:t>专业学位国家助学金</a:t>
            </a:r>
          </a:p>
          <a:p>
            <a:pPr marL="285750" indent="-285750">
              <a:lnSpc>
                <a:spcPct val="150000"/>
              </a:lnSpc>
              <a:buFont typeface="Wingdings" charset="2"/>
              <a:buChar char="l"/>
            </a:pPr>
            <a:r>
              <a:rPr lang="zh-CN" b="1">
                <a:solidFill>
                  <a:schemeClr val="tx2">
                    <a:lumMod val="50000"/>
                  </a:schemeClr>
                </a:solidFill>
                <a:latin typeface="Arial"/>
                <a:ea typeface="微软雅黑"/>
              </a:rPr>
              <a:t>专项学业奖学金（学硕）</a:t>
            </a:r>
          </a:p>
          <a:p>
            <a:pPr marL="285750" indent="-285750">
              <a:lnSpc>
                <a:spcPct val="150000"/>
              </a:lnSpc>
              <a:buFont typeface="Wingdings" charset="2"/>
              <a:buChar char="l"/>
            </a:pPr>
            <a:r>
              <a:rPr lang="zh-CN" b="1">
                <a:solidFill>
                  <a:schemeClr val="tx2">
                    <a:lumMod val="50000"/>
                  </a:schemeClr>
                </a:solidFill>
                <a:latin typeface="Arial"/>
                <a:ea typeface="微软雅黑"/>
              </a:rPr>
              <a:t>专项学业奖学金（专硕）</a:t>
            </a:r>
          </a:p>
          <a:p>
            <a:pPr marL="285750" indent="-285750">
              <a:lnSpc>
                <a:spcPct val="150000"/>
              </a:lnSpc>
              <a:buFont typeface="Wingdings" charset="2"/>
              <a:buChar char="l"/>
            </a:pPr>
            <a:r>
              <a:rPr lang="zh-CN" b="1">
                <a:solidFill>
                  <a:schemeClr val="tx2">
                    <a:lumMod val="50000"/>
                  </a:schemeClr>
                </a:solidFill>
                <a:latin typeface="Arial"/>
                <a:ea typeface="微软雅黑"/>
              </a:rPr>
              <a:t>科学实践创新奖</a:t>
            </a:r>
            <a:endParaRPr lang="en-US" b="1">
              <a:solidFill>
                <a:schemeClr val="tx2">
                  <a:lumMod val="50000"/>
                </a:schemeClr>
              </a:solidFill>
              <a:latin typeface="Arial"/>
              <a:ea typeface="微软雅黑"/>
            </a:endParaRPr>
          </a:p>
          <a:p>
            <a:pPr marL="285750" indent="-285750">
              <a:lnSpc>
                <a:spcPct val="150000"/>
              </a:lnSpc>
              <a:buFont typeface="Wingdings" charset="2"/>
              <a:buChar char="l"/>
            </a:pPr>
            <a:r>
              <a:rPr lang="zh-CN" b="1">
                <a:solidFill>
                  <a:schemeClr val="tx2">
                    <a:lumMod val="50000"/>
                  </a:schemeClr>
                </a:solidFill>
                <a:latin typeface="Arial"/>
                <a:ea typeface="微软雅黑"/>
              </a:rPr>
              <a:t>闳材奖学金</a:t>
            </a:r>
          </a:p>
        </p:txBody>
      </p:sp>
      <p:sp>
        <p:nvSpPr>
          <p:cNvPr id="42" name="TextBox 76"/>
          <p:cNvSpPr txBox="1"/>
          <p:nvPr/>
        </p:nvSpPr>
        <p:spPr>
          <a:xfrm flipH="1">
            <a:off x="10117754" y="3308686"/>
            <a:ext cx="1358615" cy="707886"/>
          </a:xfrm>
          <a:prstGeom prst="rect">
            <a:avLst/>
          </a:prstGeom>
          <a:noFill/>
        </p:spPr>
        <p:txBody>
          <a:bodyPr wrap="square">
            <a:spAutoFit/>
          </a:bodyPr>
          <a:lstStyle/>
          <a:p>
            <a:pPr algn="ctr"/>
            <a:r>
              <a:rPr lang="zh-CN" sz="2000" b="1">
                <a:solidFill>
                  <a:schemeClr val="bg1"/>
                </a:solidFill>
                <a:latin typeface="Arial"/>
                <a:ea typeface="微软雅黑"/>
              </a:rPr>
              <a:t>博士生</a:t>
            </a:r>
            <a:endParaRPr lang="en-US" sz="2000" b="1">
              <a:solidFill>
                <a:schemeClr val="bg1"/>
              </a:solidFill>
              <a:latin typeface="Arial"/>
              <a:ea typeface="微软雅黑"/>
            </a:endParaRPr>
          </a:p>
          <a:p>
            <a:pPr algn="ctr"/>
            <a:r>
              <a:rPr lang="zh-CN" sz="2000" b="1">
                <a:solidFill>
                  <a:schemeClr val="bg1"/>
                </a:solidFill>
                <a:latin typeface="Arial"/>
                <a:ea typeface="微软雅黑"/>
              </a:rPr>
              <a:t>奖学金</a:t>
            </a:r>
            <a:endParaRPr lang="zh-CN" sz="2000">
              <a:solidFill>
                <a:schemeClr val="bg1"/>
              </a:solidFill>
              <a:latin typeface="微软雅黑"/>
              <a:ea typeface="微软雅黑"/>
            </a:endParaRPr>
          </a:p>
        </p:txBody>
      </p:sp>
      <p:sp>
        <p:nvSpPr>
          <p:cNvPr id="44" name="文本框 43"/>
          <p:cNvSpPr txBox="1"/>
          <p:nvPr/>
        </p:nvSpPr>
        <p:spPr>
          <a:xfrm flipH="1">
            <a:off x="6972534" y="2834342"/>
            <a:ext cx="3824527" cy="2077492"/>
          </a:xfrm>
          <a:prstGeom prst="rect">
            <a:avLst/>
          </a:prstGeom>
          <a:noFill/>
        </p:spPr>
        <p:txBody>
          <a:bodyPr wrap="square">
            <a:spAutoFit/>
          </a:bodyPr>
          <a:lstStyle/>
          <a:p>
            <a:pPr marL="285750" indent="-285750">
              <a:spcBef>
                <a:spcPts val="1200"/>
              </a:spcBef>
              <a:buFont typeface="Wingdings" charset="2"/>
              <a:buChar char="l"/>
            </a:pPr>
            <a:r>
              <a:rPr lang="zh-CN" b="1">
                <a:solidFill>
                  <a:schemeClr val="tx2">
                    <a:lumMod val="50000"/>
                  </a:schemeClr>
                </a:solidFill>
                <a:latin typeface="Arial"/>
                <a:ea typeface="微软雅黑"/>
              </a:rPr>
              <a:t>博士岗位奖学金</a:t>
            </a:r>
          </a:p>
          <a:p>
            <a:pPr marL="285750" indent="-285750">
              <a:spcBef>
                <a:spcPts val="1200"/>
              </a:spcBef>
              <a:buFont typeface="Wingdings" charset="2"/>
              <a:buChar char="l"/>
            </a:pPr>
            <a:r>
              <a:rPr lang="zh-CN" b="1">
                <a:solidFill>
                  <a:schemeClr val="tx2">
                    <a:lumMod val="50000"/>
                  </a:schemeClr>
                </a:solidFill>
                <a:latin typeface="Arial"/>
                <a:ea typeface="微软雅黑"/>
              </a:rPr>
              <a:t>校长奖学金</a:t>
            </a:r>
          </a:p>
          <a:p>
            <a:pPr marL="285750" indent="-285750">
              <a:spcBef>
                <a:spcPts val="1200"/>
              </a:spcBef>
              <a:buFont typeface="Wingdings" charset="2"/>
              <a:buChar char="l"/>
            </a:pPr>
            <a:r>
              <a:rPr lang="zh-CN" b="1">
                <a:solidFill>
                  <a:schemeClr val="tx2">
                    <a:lumMod val="50000"/>
                  </a:schemeClr>
                </a:solidFill>
                <a:latin typeface="Arial"/>
                <a:ea typeface="微软雅黑"/>
              </a:rPr>
              <a:t>专项学业奖学金</a:t>
            </a:r>
            <a:endParaRPr lang="en-US" b="1">
              <a:solidFill>
                <a:schemeClr val="tx2">
                  <a:lumMod val="50000"/>
                </a:schemeClr>
              </a:solidFill>
              <a:latin typeface="Arial"/>
              <a:ea typeface="微软雅黑"/>
            </a:endParaRPr>
          </a:p>
          <a:p>
            <a:pPr marL="285750" indent="-285750">
              <a:spcBef>
                <a:spcPts val="1200"/>
              </a:spcBef>
              <a:buFont typeface="Wingdings" charset="2"/>
              <a:buChar char="l"/>
            </a:pPr>
            <a:r>
              <a:rPr lang="zh-CN" b="1">
                <a:solidFill>
                  <a:schemeClr val="tx2">
                    <a:lumMod val="50000"/>
                  </a:schemeClr>
                </a:solidFill>
                <a:latin typeface="Arial"/>
                <a:ea typeface="微软雅黑"/>
              </a:rPr>
              <a:t>闳材奖学金</a:t>
            </a:r>
          </a:p>
          <a:p>
            <a:pPr marL="285750" indent="-285750">
              <a:spcBef>
                <a:spcPts val="1200"/>
              </a:spcBef>
              <a:buFont typeface="Wingdings" charset="2"/>
              <a:buChar char="l"/>
            </a:pPr>
            <a:endParaRPr lang="zh-CN" b="1">
              <a:solidFill>
                <a:schemeClr val="tx2">
                  <a:lumMod val="50000"/>
                </a:schemeClr>
              </a:solidFill>
              <a:latin typeface="Arial"/>
              <a:ea typeface="微软雅黑"/>
            </a:endParaRPr>
          </a:p>
        </p:txBody>
      </p:sp>
      <p:pic>
        <p:nvPicPr>
          <p:cNvPr id="49" name="图片 4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0" name="组合 49"/>
          <p:cNvGrpSpPr/>
          <p:nvPr/>
        </p:nvGrpSpPr>
        <p:grpSpPr>
          <a:xfrm>
            <a:off x="1" y="0"/>
            <a:ext cx="1388224" cy="1046128"/>
            <a:chOff x="0" y="0"/>
            <a:chExt cx="6897954" cy="4536440"/>
          </a:xfrm>
        </p:grpSpPr>
        <p:sp>
          <p:nvSpPr>
            <p:cNvPr id="51" name="直角三角形 5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2" name="直角三角形 5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3" name="直角三角形 5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4" name="矩形 53"/>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组合 15"/>
          <p:cNvGrpSpPr/>
          <p:nvPr/>
        </p:nvGrpSpPr>
        <p:grpSpPr>
          <a:xfrm>
            <a:off x="0" y="6705904"/>
            <a:ext cx="12192000" cy="150435"/>
            <a:chOff x="0" y="2714172"/>
            <a:chExt cx="3686629" cy="1429658"/>
          </a:xfrm>
        </p:grpSpPr>
        <p:sp>
          <p:nvSpPr>
            <p:cNvPr id="17" name="矩形 16"/>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18" name="矩形 17"/>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19" name="矩形 18"/>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招生选拔</a:t>
            </a:r>
          </a:p>
        </p:txBody>
      </p:sp>
      <p:sp>
        <p:nvSpPr>
          <p:cNvPr id="20" name="矩形 19"/>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4" name="矩形 23"/>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5" name="矩形 24"/>
          <p:cNvSpPr/>
          <p:nvPr/>
        </p:nvSpPr>
        <p:spPr>
          <a:xfrm>
            <a:off x="481429" y="1757073"/>
            <a:ext cx="11339075" cy="923330"/>
          </a:xfrm>
          <a:prstGeom prst="rect">
            <a:avLst/>
          </a:prstGeom>
        </p:spPr>
        <p:txBody>
          <a:bodyPr wrap="square">
            <a:spAutoFit/>
          </a:bodyPr>
          <a:lstStyle/>
          <a:p>
            <a:pPr algn="just">
              <a:lnSpc>
                <a:spcPct val="150000"/>
              </a:lnSpc>
            </a:pPr>
            <a:r>
              <a:rPr lang="zh-CN" b="1">
                <a:solidFill>
                  <a:schemeClr val="tx2">
                    <a:lumMod val="50000"/>
                  </a:schemeClr>
                </a:solidFill>
                <a:latin typeface="Arial"/>
                <a:ea typeface="微软雅黑"/>
              </a:rPr>
              <a:t>本学科的硕士研究生招生沿用推免</a:t>
            </a:r>
            <a:r>
              <a:rPr lang="en-US" b="1">
                <a:solidFill>
                  <a:schemeClr val="tx2">
                    <a:lumMod val="50000"/>
                  </a:schemeClr>
                </a:solidFill>
                <a:latin typeface="Arial"/>
                <a:ea typeface="微软雅黑"/>
              </a:rPr>
              <a:t>+</a:t>
            </a:r>
            <a:r>
              <a:rPr lang="zh-CN" b="1">
                <a:solidFill>
                  <a:schemeClr val="tx2">
                    <a:lumMod val="50000"/>
                  </a:schemeClr>
                </a:solidFill>
                <a:latin typeface="Arial"/>
                <a:ea typeface="微软雅黑"/>
              </a:rPr>
              <a:t>统考形式，博士研究生招生从</a:t>
            </a:r>
            <a:r>
              <a:rPr lang="en-US" b="1">
                <a:solidFill>
                  <a:schemeClr val="tx2">
                    <a:lumMod val="50000"/>
                  </a:schemeClr>
                </a:solidFill>
                <a:latin typeface="Arial"/>
                <a:ea typeface="微软雅黑"/>
              </a:rPr>
              <a:t>2015</a:t>
            </a:r>
            <a:r>
              <a:rPr lang="zh-CN" b="1">
                <a:solidFill>
                  <a:schemeClr val="tx2">
                    <a:lumMod val="50000"/>
                  </a:schemeClr>
                </a:solidFill>
                <a:latin typeface="Arial"/>
                <a:ea typeface="微软雅黑"/>
              </a:rPr>
              <a:t>年开始实行以综合素质能力为基础的“申请</a:t>
            </a:r>
            <a:r>
              <a:rPr lang="en-US" b="1">
                <a:solidFill>
                  <a:schemeClr val="tx2">
                    <a:lumMod val="50000"/>
                  </a:schemeClr>
                </a:solidFill>
                <a:latin typeface="Arial"/>
                <a:ea typeface="微软雅黑"/>
              </a:rPr>
              <a:t>-</a:t>
            </a:r>
            <a:r>
              <a:rPr lang="zh-CN" b="1">
                <a:solidFill>
                  <a:schemeClr val="tx2">
                    <a:lumMod val="50000"/>
                  </a:schemeClr>
                </a:solidFill>
                <a:latin typeface="Arial"/>
                <a:ea typeface="微软雅黑"/>
              </a:rPr>
              <a:t>考核制”。外国语学院成立研究生招生工作小组，对招生工作统一管理，确保选拔的公平、公正、公开。</a:t>
            </a:r>
          </a:p>
        </p:txBody>
      </p:sp>
      <p:pic>
        <p:nvPicPr>
          <p:cNvPr id="27" name="图片 26"/>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28" name="组合 27"/>
          <p:cNvGrpSpPr/>
          <p:nvPr/>
        </p:nvGrpSpPr>
        <p:grpSpPr>
          <a:xfrm>
            <a:off x="1" y="0"/>
            <a:ext cx="1388224" cy="1046128"/>
            <a:chOff x="0" y="0"/>
            <a:chExt cx="6897954" cy="4536440"/>
          </a:xfrm>
        </p:grpSpPr>
        <p:sp>
          <p:nvSpPr>
            <p:cNvPr id="29" name="直角三角形 2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0" name="直角三角形 2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1" name="直角三角形 3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2" name="矩形 3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graphicFrame>
        <p:nvGraphicFramePr>
          <p:cNvPr id="22" name="图表 21">
            <a:extLst>
              <a:ext uri="{FF2B5EF4-FFF2-40B4-BE49-F238E27FC236}">
                <a16:creationId xmlns:a16="http://schemas.microsoft.com/office/drawing/2014/main" id="{319F909B-FCE7-4C5A-911A-D134277D2486}"/>
              </a:ext>
            </a:extLst>
          </p:cNvPr>
          <p:cNvGraphicFramePr/>
          <p:nvPr>
            <p:extLst>
              <p:ext uri="{D42A27DB-BD31-4B8C-83A1-F6EECF244321}">
                <p14:modId xmlns:p14="http://schemas.microsoft.com/office/powerpoint/2010/main" val="3709971629"/>
              </p:ext>
            </p:extLst>
          </p:nvPr>
        </p:nvGraphicFramePr>
        <p:xfrm>
          <a:off x="1174705" y="3025453"/>
          <a:ext cx="9952522" cy="283686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圆角矩形标注 2"/>
          <p:cNvSpPr/>
          <p:nvPr/>
        </p:nvSpPr>
        <p:spPr>
          <a:xfrm>
            <a:off x="893566" y="4008854"/>
            <a:ext cx="3406488" cy="1998618"/>
          </a:xfrm>
          <a:prstGeom prst="wedgeRoundRectCallout">
            <a:avLst>
              <a:gd name="adj1" fmla="val 55303"/>
              <a:gd name="adj2" fmla="val -32746"/>
              <a:gd name="adj3" fmla="val 16667"/>
            </a:avLst>
          </a:prstGeom>
          <a:noFill/>
          <a:ln w="12700" cap="flat" cmpd="sng">
            <a:solidFill>
              <a:srgbClr val="002060"/>
            </a:solidFill>
            <a:prstDash val="solid"/>
            <a:round/>
            <a:headEnd type="none" w="med" len="med"/>
            <a:tailEnd type="none" w="med" len="med"/>
          </a:ln>
        </p:spPr>
        <p:txBody>
          <a:bodyPr anchor="ctr"/>
          <a:lstStyle/>
          <a:p>
            <a:pPr algn="ctr"/>
            <a:endParaRPr lang="zh-CN">
              <a:solidFill>
                <a:schemeClr val="accent5"/>
              </a:solidFill>
            </a:endParaRPr>
          </a:p>
        </p:txBody>
      </p:sp>
      <p:grpSp>
        <p:nvGrpSpPr>
          <p:cNvPr id="47" name="组合 46"/>
          <p:cNvGrpSpPr/>
          <p:nvPr/>
        </p:nvGrpSpPr>
        <p:grpSpPr>
          <a:xfrm>
            <a:off x="0" y="6705904"/>
            <a:ext cx="12192000" cy="150435"/>
            <a:chOff x="0" y="2714172"/>
            <a:chExt cx="3686629" cy="1429658"/>
          </a:xfrm>
        </p:grpSpPr>
        <p:sp>
          <p:nvSpPr>
            <p:cNvPr id="48" name="矩形 47"/>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53" name="矩形 5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54" name="矩形 53"/>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课程教学</a:t>
            </a:r>
          </a:p>
        </p:txBody>
      </p:sp>
      <p:sp>
        <p:nvSpPr>
          <p:cNvPr id="55" name="矩形 54"/>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6" name="矩形 55"/>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pSp>
        <p:nvGrpSpPr>
          <p:cNvPr id="57" name="组合 56"/>
          <p:cNvGrpSpPr/>
          <p:nvPr/>
        </p:nvGrpSpPr>
        <p:grpSpPr>
          <a:xfrm>
            <a:off x="1015700" y="2827865"/>
            <a:ext cx="9936781" cy="1367051"/>
            <a:chOff x="1015699" y="2928875"/>
            <a:chExt cx="9936781" cy="1367050"/>
          </a:xfrm>
          <a:solidFill>
            <a:schemeClr val="tx1">
              <a:lumMod val="85000"/>
              <a:lumOff val="15000"/>
            </a:schemeClr>
          </a:solidFill>
        </p:grpSpPr>
        <p:cxnSp>
          <p:nvCxnSpPr>
            <p:cNvPr id="58" name="Straight Connector 31"/>
            <p:cNvCxnSpPr/>
            <p:nvPr/>
          </p:nvCxnSpPr>
          <p:spPr>
            <a:xfrm flipV="1">
              <a:off x="1015699" y="3621611"/>
              <a:ext cx="9936781" cy="1"/>
            </a:xfrm>
            <a:prstGeom prst="line">
              <a:avLst/>
            </a:prstGeom>
            <a:grpFill/>
            <a:ln w="28575">
              <a:solidFill>
                <a:schemeClr val="tx1">
                  <a:lumMod val="85000"/>
                  <a:lumOff val="15000"/>
                </a:schemeClr>
              </a:solidFill>
              <a:prstDash val="dash"/>
              <a:miter/>
              <a:headEnd type="none" w="med" len="med"/>
              <a:tailEnd type="stealth" w="med" len="med"/>
            </a:ln>
          </p:spPr>
        </p:cxnSp>
        <p:cxnSp>
          <p:nvCxnSpPr>
            <p:cNvPr id="59" name="Straight Connector 31"/>
            <p:cNvCxnSpPr/>
            <p:nvPr/>
          </p:nvCxnSpPr>
          <p:spPr>
            <a:xfrm flipV="1">
              <a:off x="2311076" y="2928875"/>
              <a:ext cx="7039" cy="696490"/>
            </a:xfrm>
            <a:prstGeom prst="line">
              <a:avLst/>
            </a:prstGeom>
            <a:grpFill/>
            <a:ln w="28575">
              <a:solidFill>
                <a:schemeClr val="tx1">
                  <a:lumMod val="85000"/>
                  <a:lumOff val="15000"/>
                </a:schemeClr>
              </a:solidFill>
              <a:prstDash val="dash"/>
              <a:miter/>
              <a:headEnd type="none" w="med" len="med"/>
              <a:tailEnd type="none" w="med" len="med"/>
            </a:ln>
          </p:spPr>
        </p:cxnSp>
        <p:sp>
          <p:nvSpPr>
            <p:cNvPr id="60" name="Oval 5"/>
            <p:cNvSpPr/>
            <p:nvPr/>
          </p:nvSpPr>
          <p:spPr>
            <a:xfrm>
              <a:off x="2247244" y="3561532"/>
              <a:ext cx="127665" cy="127665"/>
            </a:xfrm>
            <a:prstGeom prst="ellipse">
              <a:avLst/>
            </a:prstGeom>
            <a:grpFill/>
            <a:ln w="12700">
              <a:solidFill>
                <a:schemeClr val="tx1">
                  <a:lumMod val="85000"/>
                  <a:lumOff val="15000"/>
                </a:schemeClr>
              </a:solidFill>
              <a:prstDash val="solid"/>
              <a:miter/>
            </a:ln>
          </p:spPr>
          <p:txBody>
            <a:bodyPr anchor="ctr"/>
            <a:lstStyle/>
            <a:p>
              <a:pPr algn="ctr" defTabSz="1219170"/>
              <a:endParaRPr lang="en-US" sz="2400">
                <a:solidFill>
                  <a:srgbClr val="080808"/>
                </a:solidFill>
                <a:latin typeface="Calibri"/>
              </a:endParaRPr>
            </a:p>
          </p:txBody>
        </p:sp>
        <p:cxnSp>
          <p:nvCxnSpPr>
            <p:cNvPr id="61" name="Straight Connector 31"/>
            <p:cNvCxnSpPr/>
            <p:nvPr/>
          </p:nvCxnSpPr>
          <p:spPr>
            <a:xfrm flipV="1">
              <a:off x="7265810" y="2928875"/>
              <a:ext cx="7039" cy="696490"/>
            </a:xfrm>
            <a:prstGeom prst="line">
              <a:avLst/>
            </a:prstGeom>
            <a:grpFill/>
            <a:ln w="28575">
              <a:solidFill>
                <a:schemeClr val="tx1">
                  <a:lumMod val="85000"/>
                  <a:lumOff val="15000"/>
                </a:schemeClr>
              </a:solidFill>
              <a:prstDash val="dash"/>
              <a:miter/>
              <a:headEnd type="none" w="med" len="med"/>
              <a:tailEnd type="none" w="med" len="med"/>
            </a:ln>
          </p:spPr>
        </p:cxnSp>
        <p:sp>
          <p:nvSpPr>
            <p:cNvPr id="62" name="Oval 5"/>
            <p:cNvSpPr/>
            <p:nvPr/>
          </p:nvSpPr>
          <p:spPr>
            <a:xfrm>
              <a:off x="7201978" y="3561532"/>
              <a:ext cx="127665" cy="127665"/>
            </a:xfrm>
            <a:prstGeom prst="ellipse">
              <a:avLst/>
            </a:prstGeom>
            <a:grpFill/>
            <a:ln w="12700">
              <a:solidFill>
                <a:schemeClr val="tx1">
                  <a:lumMod val="85000"/>
                  <a:lumOff val="15000"/>
                </a:schemeClr>
              </a:solidFill>
              <a:prstDash val="solid"/>
              <a:miter/>
            </a:ln>
          </p:spPr>
          <p:txBody>
            <a:bodyPr anchor="ctr"/>
            <a:lstStyle/>
            <a:p>
              <a:pPr algn="ctr" defTabSz="1219170"/>
              <a:endParaRPr lang="en-US" sz="2400">
                <a:solidFill>
                  <a:srgbClr val="080808"/>
                </a:solidFill>
                <a:latin typeface="Calibri"/>
              </a:endParaRPr>
            </a:p>
          </p:txBody>
        </p:sp>
        <p:cxnSp>
          <p:nvCxnSpPr>
            <p:cNvPr id="63" name="Straight Connector 31"/>
            <p:cNvCxnSpPr/>
            <p:nvPr/>
          </p:nvCxnSpPr>
          <p:spPr>
            <a:xfrm flipV="1">
              <a:off x="4777173" y="3599435"/>
              <a:ext cx="7039" cy="696490"/>
            </a:xfrm>
            <a:prstGeom prst="line">
              <a:avLst/>
            </a:prstGeom>
            <a:grpFill/>
            <a:ln w="28575">
              <a:solidFill>
                <a:schemeClr val="tx1">
                  <a:lumMod val="85000"/>
                  <a:lumOff val="15000"/>
                </a:schemeClr>
              </a:solidFill>
              <a:prstDash val="dash"/>
              <a:miter/>
              <a:headEnd type="none" w="med" len="med"/>
              <a:tailEnd type="none" w="med" len="med"/>
            </a:ln>
          </p:spPr>
        </p:cxnSp>
        <p:sp>
          <p:nvSpPr>
            <p:cNvPr id="64" name="Oval 5"/>
            <p:cNvSpPr/>
            <p:nvPr/>
          </p:nvSpPr>
          <p:spPr>
            <a:xfrm>
              <a:off x="4713341" y="3561532"/>
              <a:ext cx="127665" cy="127665"/>
            </a:xfrm>
            <a:prstGeom prst="ellipse">
              <a:avLst/>
            </a:prstGeom>
            <a:grpFill/>
            <a:ln w="12700">
              <a:solidFill>
                <a:schemeClr val="tx1">
                  <a:lumMod val="85000"/>
                  <a:lumOff val="15000"/>
                </a:schemeClr>
              </a:solidFill>
              <a:prstDash val="solid"/>
              <a:miter/>
            </a:ln>
          </p:spPr>
          <p:txBody>
            <a:bodyPr anchor="ctr"/>
            <a:lstStyle/>
            <a:p>
              <a:pPr algn="ctr" defTabSz="1219170"/>
              <a:endParaRPr lang="en-US" sz="2400">
                <a:solidFill>
                  <a:srgbClr val="080808"/>
                </a:solidFill>
                <a:latin typeface="Calibri"/>
              </a:endParaRPr>
            </a:p>
          </p:txBody>
        </p:sp>
        <p:cxnSp>
          <p:nvCxnSpPr>
            <p:cNvPr id="65" name="Straight Connector 31"/>
            <p:cNvCxnSpPr/>
            <p:nvPr/>
          </p:nvCxnSpPr>
          <p:spPr>
            <a:xfrm flipV="1">
              <a:off x="9743294" y="3599435"/>
              <a:ext cx="7039" cy="696490"/>
            </a:xfrm>
            <a:prstGeom prst="line">
              <a:avLst/>
            </a:prstGeom>
            <a:grpFill/>
            <a:ln w="28575">
              <a:solidFill>
                <a:schemeClr val="tx1">
                  <a:lumMod val="85000"/>
                  <a:lumOff val="15000"/>
                </a:schemeClr>
              </a:solidFill>
              <a:prstDash val="dash"/>
              <a:miter/>
              <a:headEnd type="none" w="med" len="med"/>
              <a:tailEnd type="none" w="med" len="med"/>
            </a:ln>
          </p:spPr>
        </p:cxnSp>
        <p:sp>
          <p:nvSpPr>
            <p:cNvPr id="66" name="Oval 5"/>
            <p:cNvSpPr/>
            <p:nvPr/>
          </p:nvSpPr>
          <p:spPr>
            <a:xfrm>
              <a:off x="9679462" y="3561532"/>
              <a:ext cx="127665" cy="127665"/>
            </a:xfrm>
            <a:prstGeom prst="ellipse">
              <a:avLst/>
            </a:prstGeom>
            <a:grpFill/>
            <a:ln w="12700">
              <a:solidFill>
                <a:schemeClr val="tx1">
                  <a:lumMod val="85000"/>
                  <a:lumOff val="15000"/>
                </a:schemeClr>
              </a:solidFill>
              <a:prstDash val="solid"/>
              <a:miter/>
            </a:ln>
          </p:spPr>
          <p:txBody>
            <a:bodyPr anchor="ctr"/>
            <a:lstStyle/>
            <a:p>
              <a:pPr algn="ctr" defTabSz="1219170"/>
              <a:endParaRPr lang="en-US" sz="2400">
                <a:solidFill>
                  <a:srgbClr val="080808"/>
                </a:solidFill>
                <a:latin typeface="Calibri"/>
              </a:endParaRPr>
            </a:p>
          </p:txBody>
        </p:sp>
      </p:grpSp>
      <p:sp>
        <p:nvSpPr>
          <p:cNvPr id="71" name="矩形 70"/>
          <p:cNvSpPr/>
          <p:nvPr/>
        </p:nvSpPr>
        <p:spPr>
          <a:xfrm>
            <a:off x="2809056" y="2037055"/>
            <a:ext cx="3697106" cy="1200329"/>
          </a:xfrm>
          <a:prstGeom prst="rect">
            <a:avLst/>
          </a:prstGeom>
        </p:spPr>
        <p:txBody>
          <a:bodyPr wrap="square" lIns="91440" tIns="45720" rIns="91440" bIns="45720">
            <a:spAutoFit/>
          </a:bodyPr>
          <a:lstStyle/>
          <a:p>
            <a:pPr>
              <a:lnSpc>
                <a:spcPct val="150000"/>
              </a:lnSpc>
              <a:spcBef>
                <a:spcPts val="1200"/>
              </a:spcBef>
            </a:pPr>
            <a:r>
              <a:rPr lang="zh-CN" sz="1600" b="1">
                <a:solidFill>
                  <a:schemeClr val="tx2">
                    <a:lumMod val="50000"/>
                  </a:schemeClr>
                </a:solidFill>
                <a:latin typeface="Arial"/>
                <a:ea typeface="微软雅黑"/>
              </a:rPr>
              <a:t>学科下属各二级学科都分别在语言、文学、文化等研究方向开设了相应的</a:t>
            </a:r>
            <a:r>
              <a:rPr lang="zh-CN" sz="1600" b="1">
                <a:solidFill>
                  <a:srgbClr val="8A0000"/>
                </a:solidFill>
                <a:latin typeface="Arial"/>
                <a:ea typeface="微软雅黑"/>
              </a:rPr>
              <a:t>硕士及博士课程</a:t>
            </a:r>
            <a:r>
              <a:rPr lang="zh-CN" sz="1600" b="1">
                <a:solidFill>
                  <a:schemeClr val="tx2">
                    <a:lumMod val="50000"/>
                  </a:schemeClr>
                </a:solidFill>
                <a:latin typeface="Arial"/>
                <a:ea typeface="微软雅黑"/>
              </a:rPr>
              <a:t>。</a:t>
            </a:r>
            <a:endParaRPr lang="en-US" sz="1600" b="1">
              <a:solidFill>
                <a:schemeClr val="tx2">
                  <a:lumMod val="50000"/>
                </a:schemeClr>
              </a:solidFill>
              <a:latin typeface="Arial"/>
              <a:ea typeface="微软雅黑"/>
            </a:endParaRPr>
          </a:p>
        </p:txBody>
      </p:sp>
      <p:sp>
        <p:nvSpPr>
          <p:cNvPr id="72" name="矩形 71"/>
          <p:cNvSpPr/>
          <p:nvPr/>
        </p:nvSpPr>
        <p:spPr>
          <a:xfrm>
            <a:off x="990888" y="4038667"/>
            <a:ext cx="3339805" cy="1938992"/>
          </a:xfrm>
          <a:prstGeom prst="rect">
            <a:avLst/>
          </a:prstGeom>
        </p:spPr>
        <p:txBody>
          <a:bodyPr wrap="square" lIns="91440" tIns="45720" rIns="91440" bIns="45720">
            <a:spAutoFit/>
          </a:bodyPr>
          <a:lstStyle/>
          <a:p>
            <a:pPr>
              <a:lnSpc>
                <a:spcPct val="150000"/>
              </a:lnSpc>
              <a:spcBef>
                <a:spcPts val="1200"/>
              </a:spcBef>
            </a:pPr>
            <a:r>
              <a:rPr lang="zh-CN" sz="1600" b="1">
                <a:solidFill>
                  <a:schemeClr val="tx2">
                    <a:lumMod val="50000"/>
                  </a:schemeClr>
                </a:solidFill>
                <a:latin typeface="Arial"/>
                <a:ea typeface="微软雅黑"/>
              </a:rPr>
              <a:t>开设以本学科基础理论、基础知识和基本研究方法、技能为主要内容的</a:t>
            </a:r>
            <a:r>
              <a:rPr lang="zh-CN" sz="1600" b="1">
                <a:solidFill>
                  <a:srgbClr val="8A0000"/>
                </a:solidFill>
                <a:latin typeface="Arial"/>
                <a:ea typeface="微软雅黑"/>
              </a:rPr>
              <a:t>基础性课程</a:t>
            </a:r>
            <a:r>
              <a:rPr lang="zh-CN" sz="1600" b="1">
                <a:solidFill>
                  <a:schemeClr val="tx2">
                    <a:lumMod val="50000"/>
                  </a:schemeClr>
                </a:solidFill>
                <a:latin typeface="Arial"/>
                <a:ea typeface="微软雅黑"/>
              </a:rPr>
              <a:t>，对研究生系统掌握学科知识，培养实践能力、科研能力，启迪创新思维起到重要作用。</a:t>
            </a:r>
            <a:endParaRPr lang="zh-TW" sz="1600" b="1">
              <a:solidFill>
                <a:schemeClr val="tx2">
                  <a:lumMod val="50000"/>
                </a:schemeClr>
              </a:solidFill>
              <a:latin typeface="Arial"/>
              <a:ea typeface="微软雅黑"/>
            </a:endParaRPr>
          </a:p>
        </p:txBody>
      </p:sp>
      <p:sp>
        <p:nvSpPr>
          <p:cNvPr id="73" name="任意多边形 82"/>
          <p:cNvSpPr/>
          <p:nvPr/>
        </p:nvSpPr>
        <p:spPr>
          <a:xfrm>
            <a:off x="2006213" y="2354277"/>
            <a:ext cx="623806" cy="604829"/>
          </a:xfrm>
          <a:custGeom>
            <a:avLst/>
            <a:gdLst/>
            <a:ahLst/>
            <a:cxnLst/>
            <a:rect l="l" t="t" r="r" b="b"/>
            <a:pathLst>
              <a:path w="623806" h="604829">
                <a:moveTo>
                  <a:pt x="0" y="302415"/>
                </a:moveTo>
                <a:cubicBezTo>
                  <a:pt x="0" y="222209"/>
                  <a:pt x="32861" y="145289"/>
                  <a:pt x="91355" y="88575"/>
                </a:cubicBezTo>
                <a:cubicBezTo>
                  <a:pt x="149848" y="31862"/>
                  <a:pt x="229182" y="0"/>
                  <a:pt x="311903" y="0"/>
                </a:cubicBezTo>
                <a:cubicBezTo>
                  <a:pt x="394625" y="0"/>
                  <a:pt x="473959" y="31862"/>
                  <a:pt x="532452" y="88576"/>
                </a:cubicBezTo>
                <a:cubicBezTo>
                  <a:pt x="590945" y="145290"/>
                  <a:pt x="623806" y="222210"/>
                  <a:pt x="623806" y="302415"/>
                </a:cubicBezTo>
                <a:cubicBezTo>
                  <a:pt x="623806" y="382620"/>
                  <a:pt x="590945" y="459541"/>
                  <a:pt x="532452" y="516255"/>
                </a:cubicBezTo>
                <a:cubicBezTo>
                  <a:pt x="473958" y="572968"/>
                  <a:pt x="394625" y="604830"/>
                  <a:pt x="311903" y="604830"/>
                </a:cubicBezTo>
                <a:cubicBezTo>
                  <a:pt x="229181" y="604830"/>
                  <a:pt x="149848" y="572968"/>
                  <a:pt x="91354" y="516254"/>
                </a:cubicBezTo>
                <a:cubicBezTo>
                  <a:pt x="32861" y="459540"/>
                  <a:pt x="0" y="382620"/>
                  <a:pt x="0" y="302415"/>
                </a:cubicBezTo>
                <a:lnTo>
                  <a:pt x="0" y="302415"/>
                </a:lnTo>
                <a:close/>
              </a:path>
            </a:pathLst>
          </a:custGeom>
          <a:solidFill>
            <a:srgbClr val="C00000"/>
          </a:solidFill>
          <a:ln>
            <a:noFill/>
          </a:ln>
        </p:spPr>
        <p:txBody>
          <a:bodyPr anchor="ctr"/>
          <a:lstStyle/>
          <a:p>
            <a:pPr algn="ctr" defTabSz="1219170">
              <a:spcBef>
                <a:spcPct val="0"/>
              </a:spcBef>
              <a:spcAft>
                <a:spcPct val="0"/>
              </a:spcAft>
            </a:pPr>
            <a:r>
              <a:rPr lang="en-US" sz="4400" b="1" kern="0">
                <a:solidFill>
                  <a:srgbClr val="FFFFFF"/>
                </a:solidFill>
                <a:latin typeface="Arial"/>
                <a:ea typeface="宋体"/>
              </a:rPr>
              <a:t>1</a:t>
            </a:r>
            <a:endParaRPr lang="zh-CN" sz="4400" b="1" kern="0">
              <a:solidFill>
                <a:srgbClr val="FFFFFF"/>
              </a:solidFill>
              <a:latin typeface="Arial"/>
              <a:ea typeface="宋体"/>
            </a:endParaRPr>
          </a:p>
        </p:txBody>
      </p:sp>
      <p:sp>
        <p:nvSpPr>
          <p:cNvPr id="74" name="任意多边形 82"/>
          <p:cNvSpPr/>
          <p:nvPr/>
        </p:nvSpPr>
        <p:spPr>
          <a:xfrm>
            <a:off x="4494989" y="4184087"/>
            <a:ext cx="623806" cy="602025"/>
          </a:xfrm>
          <a:custGeom>
            <a:avLst/>
            <a:gdLst/>
            <a:ahLst/>
            <a:cxnLst/>
            <a:rect l="l" t="t" r="r" b="b"/>
            <a:pathLst>
              <a:path w="623806" h="602025">
                <a:moveTo>
                  <a:pt x="0" y="301013"/>
                </a:moveTo>
                <a:cubicBezTo>
                  <a:pt x="0" y="221179"/>
                  <a:pt x="32861" y="144615"/>
                  <a:pt x="91355" y="88164"/>
                </a:cubicBezTo>
                <a:cubicBezTo>
                  <a:pt x="149848" y="31714"/>
                  <a:pt x="229182" y="0"/>
                  <a:pt x="311903" y="0"/>
                </a:cubicBezTo>
                <a:cubicBezTo>
                  <a:pt x="394625" y="0"/>
                  <a:pt x="473959" y="31714"/>
                  <a:pt x="532452" y="88165"/>
                </a:cubicBezTo>
                <a:cubicBezTo>
                  <a:pt x="590945" y="144616"/>
                  <a:pt x="623806" y="221180"/>
                  <a:pt x="623806" y="301013"/>
                </a:cubicBezTo>
                <a:cubicBezTo>
                  <a:pt x="623806" y="380847"/>
                  <a:pt x="590945" y="457410"/>
                  <a:pt x="532452" y="513861"/>
                </a:cubicBezTo>
                <a:cubicBezTo>
                  <a:pt x="473958" y="570312"/>
                  <a:pt x="394625" y="602026"/>
                  <a:pt x="311903" y="602026"/>
                </a:cubicBezTo>
                <a:cubicBezTo>
                  <a:pt x="229181" y="602026"/>
                  <a:pt x="149848" y="570312"/>
                  <a:pt x="91354" y="513861"/>
                </a:cubicBezTo>
                <a:cubicBezTo>
                  <a:pt x="32861" y="457410"/>
                  <a:pt x="0" y="380846"/>
                  <a:pt x="0" y="301013"/>
                </a:cubicBezTo>
                <a:lnTo>
                  <a:pt x="0" y="301013"/>
                </a:lnTo>
                <a:close/>
              </a:path>
            </a:pathLst>
          </a:custGeom>
          <a:solidFill>
            <a:srgbClr val="004D86"/>
          </a:solidFill>
          <a:ln>
            <a:noFill/>
          </a:ln>
        </p:spPr>
        <p:txBody>
          <a:bodyPr anchor="ctr"/>
          <a:lstStyle/>
          <a:p>
            <a:pPr algn="ctr" defTabSz="1219170">
              <a:spcBef>
                <a:spcPct val="0"/>
              </a:spcBef>
              <a:spcAft>
                <a:spcPct val="0"/>
              </a:spcAft>
            </a:pPr>
            <a:r>
              <a:rPr lang="en-US" sz="4400" b="1" kern="0">
                <a:solidFill>
                  <a:srgbClr val="FFFFFF"/>
                </a:solidFill>
                <a:latin typeface="Arial"/>
                <a:ea typeface="宋体"/>
              </a:rPr>
              <a:t>2</a:t>
            </a:r>
            <a:endParaRPr lang="zh-CN" sz="4400" b="1" kern="0">
              <a:solidFill>
                <a:srgbClr val="FFFFFF"/>
              </a:solidFill>
              <a:latin typeface="Arial"/>
              <a:ea typeface="宋体"/>
            </a:endParaRPr>
          </a:p>
        </p:txBody>
      </p:sp>
      <p:sp>
        <p:nvSpPr>
          <p:cNvPr id="75" name="任意多边形 82"/>
          <p:cNvSpPr/>
          <p:nvPr/>
        </p:nvSpPr>
        <p:spPr>
          <a:xfrm>
            <a:off x="6958874" y="2294022"/>
            <a:ext cx="627951" cy="615312"/>
          </a:xfrm>
          <a:custGeom>
            <a:avLst/>
            <a:gdLst/>
            <a:ahLst/>
            <a:cxnLst/>
            <a:rect l="l" t="t" r="r" b="b"/>
            <a:pathLst>
              <a:path w="627951" h="615312">
                <a:moveTo>
                  <a:pt x="0" y="307656"/>
                </a:moveTo>
                <a:cubicBezTo>
                  <a:pt x="0" y="226061"/>
                  <a:pt x="33080" y="147807"/>
                  <a:pt x="91962" y="90110"/>
                </a:cubicBezTo>
                <a:cubicBezTo>
                  <a:pt x="150844" y="32414"/>
                  <a:pt x="230704" y="0"/>
                  <a:pt x="313976" y="0"/>
                </a:cubicBezTo>
                <a:cubicBezTo>
                  <a:pt x="397247" y="0"/>
                  <a:pt x="477108" y="32414"/>
                  <a:pt x="535990" y="90111"/>
                </a:cubicBezTo>
                <a:cubicBezTo>
                  <a:pt x="594872" y="147808"/>
                  <a:pt x="627951" y="226061"/>
                  <a:pt x="627951" y="307657"/>
                </a:cubicBezTo>
                <a:cubicBezTo>
                  <a:pt x="627951" y="389252"/>
                  <a:pt x="594871" y="467506"/>
                  <a:pt x="535990" y="525202"/>
                </a:cubicBezTo>
                <a:cubicBezTo>
                  <a:pt x="477108" y="582899"/>
                  <a:pt x="397247" y="615313"/>
                  <a:pt x="313976" y="615313"/>
                </a:cubicBezTo>
                <a:cubicBezTo>
                  <a:pt x="230704" y="615313"/>
                  <a:pt x="150843" y="582899"/>
                  <a:pt x="91961" y="525202"/>
                </a:cubicBezTo>
                <a:cubicBezTo>
                  <a:pt x="33080" y="467505"/>
                  <a:pt x="0" y="389252"/>
                  <a:pt x="0" y="307656"/>
                </a:cubicBezTo>
                <a:lnTo>
                  <a:pt x="0" y="307656"/>
                </a:lnTo>
                <a:close/>
              </a:path>
            </a:pathLst>
          </a:custGeom>
          <a:solidFill>
            <a:schemeClr val="tx1">
              <a:lumMod val="50000"/>
              <a:lumOff val="50000"/>
            </a:schemeClr>
          </a:solidFill>
          <a:ln>
            <a:noFill/>
          </a:ln>
        </p:spPr>
        <p:txBody>
          <a:bodyPr anchor="ctr"/>
          <a:lstStyle/>
          <a:p>
            <a:pPr algn="ctr" defTabSz="1219170">
              <a:spcBef>
                <a:spcPct val="0"/>
              </a:spcBef>
              <a:spcAft>
                <a:spcPct val="0"/>
              </a:spcAft>
            </a:pPr>
            <a:r>
              <a:rPr lang="en-US" sz="4400" b="1" kern="0">
                <a:solidFill>
                  <a:srgbClr val="FFFFFF"/>
                </a:solidFill>
                <a:latin typeface="Arial"/>
                <a:ea typeface="宋体"/>
              </a:rPr>
              <a:t>3</a:t>
            </a:r>
            <a:endParaRPr lang="zh-CN" sz="4400" b="1" kern="0">
              <a:solidFill>
                <a:srgbClr val="FFFFFF"/>
              </a:solidFill>
              <a:latin typeface="Arial"/>
              <a:ea typeface="宋体"/>
            </a:endParaRPr>
          </a:p>
        </p:txBody>
      </p:sp>
      <p:sp>
        <p:nvSpPr>
          <p:cNvPr id="76" name="任意多边形 82"/>
          <p:cNvSpPr/>
          <p:nvPr/>
        </p:nvSpPr>
        <p:spPr>
          <a:xfrm>
            <a:off x="9433704" y="4206454"/>
            <a:ext cx="619181" cy="612661"/>
          </a:xfrm>
          <a:custGeom>
            <a:avLst/>
            <a:gdLst/>
            <a:ahLst/>
            <a:cxnLst/>
            <a:rect l="l" t="t" r="r" b="b"/>
            <a:pathLst>
              <a:path w="619181" h="612661">
                <a:moveTo>
                  <a:pt x="0" y="306331"/>
                </a:moveTo>
                <a:cubicBezTo>
                  <a:pt x="0" y="225087"/>
                  <a:pt x="32618" y="147170"/>
                  <a:pt x="90677" y="89722"/>
                </a:cubicBezTo>
                <a:cubicBezTo>
                  <a:pt x="148737" y="32274"/>
                  <a:pt x="227482" y="0"/>
                  <a:pt x="309591" y="0"/>
                </a:cubicBezTo>
                <a:cubicBezTo>
                  <a:pt x="391699" y="0"/>
                  <a:pt x="470445" y="32274"/>
                  <a:pt x="528504" y="89723"/>
                </a:cubicBezTo>
                <a:cubicBezTo>
                  <a:pt x="586564" y="147171"/>
                  <a:pt x="619181" y="225087"/>
                  <a:pt x="619181" y="306331"/>
                </a:cubicBezTo>
                <a:cubicBezTo>
                  <a:pt x="619181" y="387575"/>
                  <a:pt x="586563" y="465491"/>
                  <a:pt x="528504" y="522940"/>
                </a:cubicBezTo>
                <a:cubicBezTo>
                  <a:pt x="470444" y="580388"/>
                  <a:pt x="391699" y="612662"/>
                  <a:pt x="309591" y="612662"/>
                </a:cubicBezTo>
                <a:cubicBezTo>
                  <a:pt x="227482" y="612662"/>
                  <a:pt x="148737" y="580388"/>
                  <a:pt x="90677" y="522939"/>
                </a:cubicBezTo>
                <a:cubicBezTo>
                  <a:pt x="32618" y="465491"/>
                  <a:pt x="0" y="387575"/>
                  <a:pt x="0" y="306331"/>
                </a:cubicBezTo>
                <a:lnTo>
                  <a:pt x="0" y="306331"/>
                </a:lnTo>
                <a:close/>
              </a:path>
            </a:pathLst>
          </a:custGeom>
          <a:solidFill>
            <a:srgbClr val="FF9409"/>
          </a:solidFill>
          <a:ln>
            <a:noFill/>
          </a:ln>
        </p:spPr>
        <p:txBody>
          <a:bodyPr anchor="ctr"/>
          <a:lstStyle/>
          <a:p>
            <a:pPr algn="ctr" defTabSz="1219170">
              <a:spcBef>
                <a:spcPct val="0"/>
              </a:spcBef>
              <a:spcAft>
                <a:spcPct val="0"/>
              </a:spcAft>
            </a:pPr>
            <a:r>
              <a:rPr lang="en-US" sz="4400" b="1" kern="0">
                <a:solidFill>
                  <a:srgbClr val="FFFFFF"/>
                </a:solidFill>
                <a:latin typeface="Arial"/>
                <a:ea typeface="宋体"/>
              </a:rPr>
              <a:t>4</a:t>
            </a:r>
            <a:endParaRPr lang="zh-CN" sz="4400" b="1" kern="0">
              <a:solidFill>
                <a:srgbClr val="FFFFFF"/>
              </a:solidFill>
              <a:latin typeface="Arial"/>
              <a:ea typeface="宋体"/>
            </a:endParaRPr>
          </a:p>
        </p:txBody>
      </p:sp>
      <p:sp>
        <p:nvSpPr>
          <p:cNvPr id="77" name="矩形 76"/>
          <p:cNvSpPr/>
          <p:nvPr/>
        </p:nvSpPr>
        <p:spPr>
          <a:xfrm>
            <a:off x="8032498" y="2042644"/>
            <a:ext cx="3495517" cy="1015663"/>
          </a:xfrm>
          <a:prstGeom prst="rect">
            <a:avLst/>
          </a:prstGeom>
        </p:spPr>
        <p:txBody>
          <a:bodyPr wrap="square" lIns="91440" tIns="45720" rIns="91440" bIns="45720">
            <a:spAutoFit/>
          </a:bodyPr>
          <a:lstStyle/>
          <a:p>
            <a:pPr defTabSz="1219170">
              <a:lnSpc>
                <a:spcPct val="150000"/>
              </a:lnSpc>
              <a:spcBef>
                <a:spcPts val="1000"/>
              </a:spcBef>
              <a:buClr>
                <a:schemeClr val="tx1">
                  <a:lumMod val="50000"/>
                  <a:lumOff val="50000"/>
                </a:schemeClr>
              </a:buClr>
            </a:pPr>
            <a:r>
              <a:rPr lang="zh-CN" sz="2000" b="1">
                <a:solidFill>
                  <a:srgbClr val="000000"/>
                </a:solidFill>
                <a:latin typeface="微软雅黑"/>
                <a:ea typeface="微软雅黑"/>
              </a:rPr>
              <a:t>学院研究生课程共计</a:t>
            </a:r>
            <a:r>
              <a:rPr lang="en-US" sz="2000" b="1">
                <a:solidFill>
                  <a:srgbClr val="8A0000"/>
                </a:solidFill>
                <a:latin typeface="微软雅黑"/>
                <a:ea typeface="微软雅黑"/>
              </a:rPr>
              <a:t>993</a:t>
            </a:r>
            <a:r>
              <a:rPr lang="zh-CN" sz="2000" b="1">
                <a:solidFill>
                  <a:srgbClr val="8A0000"/>
                </a:solidFill>
                <a:latin typeface="微软雅黑"/>
                <a:ea typeface="微软雅黑"/>
              </a:rPr>
              <a:t>门</a:t>
            </a:r>
            <a:r>
              <a:rPr lang="zh-CN" sz="2000" b="1">
                <a:solidFill>
                  <a:srgbClr val="000000"/>
                </a:solidFill>
                <a:latin typeface="微软雅黑"/>
                <a:ea typeface="微软雅黑"/>
              </a:rPr>
              <a:t>（不含语言中心课程）</a:t>
            </a:r>
          </a:p>
        </p:txBody>
      </p:sp>
      <p:sp>
        <p:nvSpPr>
          <p:cNvPr id="78" name="矩形 77"/>
          <p:cNvSpPr/>
          <p:nvPr/>
        </p:nvSpPr>
        <p:spPr>
          <a:xfrm>
            <a:off x="5537724" y="4146935"/>
            <a:ext cx="3697106" cy="1569660"/>
          </a:xfrm>
          <a:prstGeom prst="rect">
            <a:avLst/>
          </a:prstGeom>
        </p:spPr>
        <p:txBody>
          <a:bodyPr wrap="square" lIns="91440" tIns="45720" rIns="91440" bIns="45720">
            <a:spAutoFit/>
          </a:bodyPr>
          <a:lstStyle/>
          <a:p>
            <a:pPr>
              <a:lnSpc>
                <a:spcPct val="150000"/>
              </a:lnSpc>
              <a:spcBef>
                <a:spcPts val="1200"/>
              </a:spcBef>
            </a:pPr>
            <a:r>
              <a:rPr lang="zh-CN" sz="1600" b="1">
                <a:solidFill>
                  <a:schemeClr val="tx2">
                    <a:lumMod val="50000"/>
                  </a:schemeClr>
                </a:solidFill>
                <a:latin typeface="Arial"/>
                <a:ea typeface="微软雅黑"/>
              </a:rPr>
              <a:t>除本研究方向语言外，硕士生以及博士生都要求</a:t>
            </a:r>
            <a:r>
              <a:rPr lang="zh-CN" sz="1600" b="1">
                <a:solidFill>
                  <a:srgbClr val="8A0000"/>
                </a:solidFill>
                <a:latin typeface="Arial"/>
                <a:ea typeface="微软雅黑"/>
              </a:rPr>
              <a:t>至少修读一门第二外语</a:t>
            </a:r>
            <a:r>
              <a:rPr lang="zh-CN" sz="1600" b="1">
                <a:solidFill>
                  <a:schemeClr val="tx2">
                    <a:lumMod val="50000"/>
                  </a:schemeClr>
                </a:solidFill>
                <a:latin typeface="Arial"/>
                <a:ea typeface="微软雅黑"/>
              </a:rPr>
              <a:t>（多数为英语）并获得相应学分（</a:t>
            </a:r>
            <a:r>
              <a:rPr lang="en-US" sz="1600" b="1">
                <a:solidFill>
                  <a:schemeClr val="tx2">
                    <a:lumMod val="50000"/>
                  </a:schemeClr>
                </a:solidFill>
                <a:latin typeface="Arial"/>
                <a:ea typeface="微软雅黑"/>
              </a:rPr>
              <a:t>2-4</a:t>
            </a:r>
            <a:r>
              <a:rPr lang="zh-CN" sz="1600" b="1">
                <a:solidFill>
                  <a:schemeClr val="tx2">
                    <a:lumMod val="50000"/>
                  </a:schemeClr>
                </a:solidFill>
                <a:latin typeface="Arial"/>
                <a:ea typeface="微软雅黑"/>
              </a:rPr>
              <a:t>学分），部分方向需掌握</a:t>
            </a:r>
            <a:r>
              <a:rPr lang="zh-CN" sz="1600" b="1">
                <a:solidFill>
                  <a:srgbClr val="8A0000"/>
                </a:solidFill>
                <a:latin typeface="Arial"/>
                <a:ea typeface="微软雅黑"/>
              </a:rPr>
              <a:t>两门以上相关研究语言</a:t>
            </a:r>
            <a:r>
              <a:rPr lang="zh-CN" sz="1600" b="1">
                <a:solidFill>
                  <a:schemeClr val="tx2">
                    <a:lumMod val="50000"/>
                  </a:schemeClr>
                </a:solidFill>
                <a:latin typeface="Arial"/>
                <a:ea typeface="微软雅黑"/>
              </a:rPr>
              <a:t>。</a:t>
            </a:r>
            <a:endParaRPr lang="zh-TW" sz="1600" b="1">
              <a:solidFill>
                <a:schemeClr val="tx2">
                  <a:lumMod val="50000"/>
                </a:schemeClr>
              </a:solidFill>
              <a:latin typeface="Arial"/>
              <a:ea typeface="微软雅黑"/>
            </a:endParaRPr>
          </a:p>
        </p:txBody>
      </p:sp>
      <p:sp>
        <p:nvSpPr>
          <p:cNvPr id="79" name="圆角矩形标注 48"/>
          <p:cNvSpPr/>
          <p:nvPr/>
        </p:nvSpPr>
        <p:spPr>
          <a:xfrm>
            <a:off x="5338851" y="4058199"/>
            <a:ext cx="3892734" cy="1949273"/>
          </a:xfrm>
          <a:prstGeom prst="wedgeRoundRectCallout">
            <a:avLst>
              <a:gd name="adj1" fmla="val 55303"/>
              <a:gd name="adj2" fmla="val -32746"/>
              <a:gd name="adj3" fmla="val 16667"/>
            </a:avLst>
          </a:prstGeom>
          <a:noFill/>
          <a:ln w="12700" cap="flat" cmpd="sng">
            <a:solidFill>
              <a:srgbClr val="FFC000"/>
            </a:solidFill>
            <a:prstDash val="solid"/>
            <a:round/>
            <a:headEnd type="none" w="med" len="med"/>
            <a:tailEnd type="none" w="med" len="med"/>
          </a:ln>
        </p:spPr>
        <p:txBody>
          <a:bodyPr anchor="ctr"/>
          <a:lstStyle/>
          <a:p>
            <a:pPr algn="ctr"/>
            <a:endParaRPr lang="zh-CN">
              <a:solidFill>
                <a:schemeClr val="accent5"/>
              </a:solidFill>
            </a:endParaRPr>
          </a:p>
        </p:txBody>
      </p:sp>
      <p:sp>
        <p:nvSpPr>
          <p:cNvPr id="80" name="圆角矩形标注 49"/>
          <p:cNvSpPr/>
          <p:nvPr/>
        </p:nvSpPr>
        <p:spPr>
          <a:xfrm>
            <a:off x="2791744" y="1915506"/>
            <a:ext cx="3714417" cy="1394915"/>
          </a:xfrm>
          <a:prstGeom prst="wedgeRoundRectCallout">
            <a:avLst>
              <a:gd name="adj1" fmla="val -53462"/>
              <a:gd name="adj2" fmla="val 8373"/>
              <a:gd name="adj3" fmla="val 16667"/>
            </a:avLst>
          </a:prstGeom>
          <a:noFill/>
          <a:ln w="12700" cap="flat" cmpd="sng">
            <a:solidFill>
              <a:srgbClr val="8A0000"/>
            </a:solidFill>
            <a:prstDash val="solid"/>
            <a:round/>
            <a:headEnd type="none" w="med" len="med"/>
            <a:tailEnd type="none" w="med" len="med"/>
          </a:ln>
        </p:spPr>
        <p:txBody>
          <a:bodyPr anchor="ctr"/>
          <a:lstStyle/>
          <a:p>
            <a:pPr algn="ctr"/>
            <a:endParaRPr lang="zh-CN">
              <a:solidFill>
                <a:schemeClr val="accent5"/>
              </a:solidFill>
            </a:endParaRPr>
          </a:p>
        </p:txBody>
      </p:sp>
      <p:sp>
        <p:nvSpPr>
          <p:cNvPr id="81" name="圆角矩形标注 50"/>
          <p:cNvSpPr/>
          <p:nvPr/>
        </p:nvSpPr>
        <p:spPr>
          <a:xfrm>
            <a:off x="7813599" y="1941663"/>
            <a:ext cx="3714417" cy="1163250"/>
          </a:xfrm>
          <a:prstGeom prst="wedgeRoundRectCallout">
            <a:avLst>
              <a:gd name="adj1" fmla="val -53462"/>
              <a:gd name="adj2" fmla="val 8373"/>
              <a:gd name="adj3" fmla="val 16667"/>
            </a:avLst>
          </a:prstGeom>
          <a:noFill/>
          <a:ln w="12700" cap="flat" cmpd="sng">
            <a:solidFill>
              <a:schemeClr val="bg2">
                <a:lumMod val="50000"/>
              </a:schemeClr>
            </a:solidFill>
            <a:prstDash val="solid"/>
            <a:round/>
            <a:headEnd type="none" w="med" len="med"/>
            <a:tailEnd type="none" w="med" len="med"/>
          </a:ln>
        </p:spPr>
        <p:txBody>
          <a:bodyPr anchor="ctr"/>
          <a:lstStyle/>
          <a:p>
            <a:pPr algn="ctr"/>
            <a:endParaRPr lang="zh-CN">
              <a:solidFill>
                <a:schemeClr val="accent5"/>
              </a:solidFill>
            </a:endParaRPr>
          </a:p>
        </p:txBody>
      </p:sp>
      <p:pic>
        <p:nvPicPr>
          <p:cNvPr id="82" name="图片 81"/>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83" name="组合 82"/>
          <p:cNvGrpSpPr/>
          <p:nvPr/>
        </p:nvGrpSpPr>
        <p:grpSpPr>
          <a:xfrm>
            <a:off x="1" y="0"/>
            <a:ext cx="1388224" cy="1046128"/>
            <a:chOff x="0" y="0"/>
            <a:chExt cx="6897954" cy="4536440"/>
          </a:xfrm>
        </p:grpSpPr>
        <p:sp>
          <p:nvSpPr>
            <p:cNvPr id="84" name="直角三角形 8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6" name="直角三角形 8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7" name="直角三角形 8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8" name="矩形 87"/>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课程教学</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7" name="矩形 46"/>
          <p:cNvSpPr/>
          <p:nvPr/>
        </p:nvSpPr>
        <p:spPr>
          <a:xfrm>
            <a:off x="731521" y="1693700"/>
            <a:ext cx="4963878" cy="923330"/>
          </a:xfrm>
          <a:prstGeom prst="rect">
            <a:avLst/>
          </a:prstGeom>
        </p:spPr>
        <p:txBody>
          <a:bodyPr wrap="square">
            <a:spAutoFit/>
          </a:bodyPr>
          <a:lstStyle/>
          <a:p>
            <a:pPr>
              <a:lnSpc>
                <a:spcPct val="150000"/>
              </a:lnSpc>
              <a:spcBef>
                <a:spcPts val="1200"/>
              </a:spcBef>
            </a:pPr>
            <a:r>
              <a:rPr lang="zh-CN" b="1">
                <a:solidFill>
                  <a:schemeClr val="tx2">
                    <a:lumMod val="50000"/>
                  </a:schemeClr>
                </a:solidFill>
                <a:latin typeface="Arial"/>
                <a:ea typeface="微软雅黑"/>
              </a:rPr>
              <a:t>硕士研究生培养方案规定，学术型硕士研究生需修满</a:t>
            </a:r>
            <a:r>
              <a:rPr lang="en-US" b="1">
                <a:solidFill>
                  <a:schemeClr val="tx2">
                    <a:lumMod val="50000"/>
                  </a:schemeClr>
                </a:solidFill>
                <a:latin typeface="Arial"/>
                <a:ea typeface="微软雅黑"/>
              </a:rPr>
              <a:t>31-37</a:t>
            </a:r>
            <a:r>
              <a:rPr lang="zh-CN" b="1">
                <a:solidFill>
                  <a:schemeClr val="tx2">
                    <a:lumMod val="50000"/>
                  </a:schemeClr>
                </a:solidFill>
                <a:latin typeface="Arial"/>
                <a:ea typeface="微软雅黑"/>
              </a:rPr>
              <a:t>学分，课程比例如下：</a:t>
            </a:r>
            <a:endParaRPr lang="en-US" b="1">
              <a:solidFill>
                <a:schemeClr val="tx2">
                  <a:lumMod val="50000"/>
                </a:schemeClr>
              </a:solidFill>
              <a:latin typeface="Arial"/>
              <a:ea typeface="微软雅黑"/>
            </a:endParaRPr>
          </a:p>
        </p:txBody>
      </p:sp>
      <p:pic>
        <p:nvPicPr>
          <p:cNvPr id="48" name="图表 47"/>
          <p:cNvPicPr>
            <a:picLocks noChangeAspect="1"/>
          </p:cNvPicPr>
          <p:nvPr/>
        </p:nvPicPr>
        <p:blipFill>
          <a:blip r:embed="rId2">
            <a:extLst>
              <a:ext uri="{96DAC541-7B7A-43D3-8B79-37D633B846F1}">
                <asvg:svgBlip xmlns:asvg="http://schemas.microsoft.com/office/drawing/2016/SVG/main" r:embed="rId3"/>
              </a:ext>
            </a:extLst>
          </a:blip>
          <a:stretch/>
        </p:blipFill>
        <p:spPr>
          <a:xfrm>
            <a:off x="852129" y="1272257"/>
            <a:ext cx="3747551" cy="5351052"/>
          </a:xfrm>
          <a:prstGeom prst="rect">
            <a:avLst/>
          </a:prstGeom>
        </p:spPr>
      </p:pic>
      <p:pic>
        <p:nvPicPr>
          <p:cNvPr id="52" name="图表 51"/>
          <p:cNvPicPr>
            <a:picLocks noChangeAspect="1"/>
          </p:cNvPicPr>
          <p:nvPr/>
        </p:nvPicPr>
        <p:blipFill>
          <a:blip r:embed="rId4">
            <a:extLst>
              <a:ext uri="{96DAC541-7B7A-43D3-8B79-37D633B846F1}">
                <asvg:svgBlip xmlns:asvg="http://schemas.microsoft.com/office/drawing/2016/SVG/main" r:embed="rId5"/>
              </a:ext>
            </a:extLst>
          </a:blip>
          <a:stretch/>
        </p:blipFill>
        <p:spPr>
          <a:xfrm>
            <a:off x="6938023" y="2168924"/>
            <a:ext cx="3901773" cy="4008297"/>
          </a:xfrm>
          <a:prstGeom prst="rect">
            <a:avLst/>
          </a:prstGeom>
        </p:spPr>
      </p:pic>
      <p:cxnSp>
        <p:nvCxnSpPr>
          <p:cNvPr id="53" name="直接连接符 52"/>
          <p:cNvCxnSpPr/>
          <p:nvPr/>
        </p:nvCxnSpPr>
        <p:spPr>
          <a:xfrm>
            <a:off x="5981495" y="2058655"/>
            <a:ext cx="0" cy="4216388"/>
          </a:xfrm>
          <a:prstGeom prst="line">
            <a:avLst/>
          </a:prstGeom>
          <a:ln w="6350">
            <a:solidFill>
              <a:srgbClr val="2F5EB0"/>
            </a:solidFill>
            <a:prstDash val="solid"/>
            <a:miter/>
          </a:ln>
        </p:spPr>
      </p:cxnSp>
      <p:sp>
        <p:nvSpPr>
          <p:cNvPr id="54" name="矩形 53"/>
          <p:cNvSpPr/>
          <p:nvPr/>
        </p:nvSpPr>
        <p:spPr>
          <a:xfrm>
            <a:off x="6252864" y="1693700"/>
            <a:ext cx="4911130" cy="923330"/>
          </a:xfrm>
          <a:prstGeom prst="rect">
            <a:avLst/>
          </a:prstGeom>
        </p:spPr>
        <p:txBody>
          <a:bodyPr wrap="square">
            <a:spAutoFit/>
          </a:bodyPr>
          <a:lstStyle/>
          <a:p>
            <a:pPr>
              <a:lnSpc>
                <a:spcPct val="150000"/>
              </a:lnSpc>
              <a:spcBef>
                <a:spcPts val="1200"/>
              </a:spcBef>
            </a:pPr>
            <a:r>
              <a:rPr lang="zh-CN" b="1">
                <a:solidFill>
                  <a:schemeClr val="tx2">
                    <a:lumMod val="50000"/>
                  </a:schemeClr>
                </a:solidFill>
                <a:latin typeface="Arial"/>
                <a:ea typeface="微软雅黑"/>
              </a:rPr>
              <a:t>博士研究生培养方案规定，博士研究生需修满</a:t>
            </a:r>
            <a:r>
              <a:rPr lang="en-US" b="1">
                <a:solidFill>
                  <a:schemeClr val="tx2">
                    <a:lumMod val="50000"/>
                  </a:schemeClr>
                </a:solidFill>
                <a:latin typeface="Arial"/>
                <a:ea typeface="微软雅黑"/>
              </a:rPr>
              <a:t>18</a:t>
            </a:r>
            <a:r>
              <a:rPr lang="zh-CN" b="1">
                <a:solidFill>
                  <a:schemeClr val="tx2">
                    <a:lumMod val="50000"/>
                  </a:schemeClr>
                </a:solidFill>
                <a:latin typeface="Arial"/>
                <a:ea typeface="微软雅黑"/>
              </a:rPr>
              <a:t>学分，课程比例如下：</a:t>
            </a:r>
            <a:endParaRPr lang="en-US" b="1">
              <a:solidFill>
                <a:schemeClr val="tx2">
                  <a:lumMod val="50000"/>
                </a:schemeClr>
              </a:solidFill>
              <a:latin typeface="Arial"/>
              <a:ea typeface="微软雅黑"/>
            </a:endParaRPr>
          </a:p>
        </p:txBody>
      </p:sp>
      <p:pic>
        <p:nvPicPr>
          <p:cNvPr id="55" name="图片 54"/>
          <p:cNvPicPr>
            <a:picLocks noChangeAspect="1"/>
          </p:cNvPicPr>
          <p:nvPr/>
        </p:nvPicPr>
        <p:blipFill rotWithShape="1">
          <a:blip r:embed="rId6"/>
          <a:srcRect l="6223" t="12451" r="30611" b="63912"/>
          <a:stretch/>
        </p:blipFill>
        <p:spPr>
          <a:xfrm>
            <a:off x="9591674" y="392435"/>
            <a:ext cx="2124611" cy="512121"/>
          </a:xfrm>
          <a:prstGeom prst="rect">
            <a:avLst/>
          </a:prstGeom>
        </p:spPr>
      </p:pic>
      <p:grpSp>
        <p:nvGrpSpPr>
          <p:cNvPr id="70" name="组合 69"/>
          <p:cNvGrpSpPr/>
          <p:nvPr/>
        </p:nvGrpSpPr>
        <p:grpSpPr>
          <a:xfrm>
            <a:off x="1" y="0"/>
            <a:ext cx="1388224" cy="1046128"/>
            <a:chOff x="0" y="0"/>
            <a:chExt cx="6897954" cy="4536440"/>
          </a:xfrm>
        </p:grpSpPr>
        <p:sp>
          <p:nvSpPr>
            <p:cNvPr id="71" name="直角三角形 7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2" name="直角三角形 7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3" name="直角三角形 7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8" name="矩形 87"/>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92547" y="995678"/>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学术训练</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a:off x="580505" y="1544949"/>
            <a:ext cx="11030989" cy="1523494"/>
          </a:xfrm>
          <a:prstGeom prst="rect">
            <a:avLst/>
          </a:prstGeom>
        </p:spPr>
        <p:txBody>
          <a:bodyPr wrap="square">
            <a:spAutoFit/>
          </a:bodyPr>
          <a:lstStyle/>
          <a:p>
            <a:pPr>
              <a:lnSpc>
                <a:spcPct val="150000"/>
              </a:lnSpc>
              <a:spcBef>
                <a:spcPts val="1200"/>
              </a:spcBef>
            </a:pPr>
            <a:r>
              <a:rPr lang="zh-CN" b="1" dirty="0">
                <a:solidFill>
                  <a:schemeClr val="tx2">
                    <a:lumMod val="50000"/>
                  </a:schemeClr>
                </a:solidFill>
                <a:latin typeface="Arial"/>
                <a:ea typeface="微软雅黑"/>
              </a:rPr>
              <a:t>本学科向全国开放学科资源，通过每年定期举办“</a:t>
            </a:r>
            <a:r>
              <a:rPr lang="zh-CN" sz="2200" b="1" dirty="0">
                <a:solidFill>
                  <a:srgbClr val="8A0000"/>
                </a:solidFill>
                <a:latin typeface="Arial"/>
                <a:ea typeface="微软雅黑"/>
              </a:rPr>
              <a:t>研究生学术论坛</a:t>
            </a:r>
            <a:r>
              <a:rPr lang="zh-CN" b="1" dirty="0">
                <a:solidFill>
                  <a:schemeClr val="tx2">
                    <a:lumMod val="50000"/>
                  </a:schemeClr>
                </a:solidFill>
                <a:latin typeface="Arial"/>
                <a:ea typeface="微软雅黑"/>
              </a:rPr>
              <a:t>”（已经举办</a:t>
            </a:r>
            <a:r>
              <a:rPr lang="en-US" b="1" dirty="0">
                <a:solidFill>
                  <a:schemeClr val="tx2">
                    <a:lumMod val="50000"/>
                  </a:schemeClr>
                </a:solidFill>
                <a:latin typeface="Arial"/>
                <a:ea typeface="微软雅黑"/>
              </a:rPr>
              <a:t>14</a:t>
            </a:r>
            <a:r>
              <a:rPr lang="zh-CN" b="1" dirty="0">
                <a:solidFill>
                  <a:schemeClr val="tx2">
                    <a:lumMod val="50000"/>
                  </a:schemeClr>
                </a:solidFill>
                <a:latin typeface="Arial"/>
                <a:ea typeface="微软雅黑"/>
              </a:rPr>
              <a:t>届）和“</a:t>
            </a:r>
            <a:r>
              <a:rPr lang="zh-CN" sz="2200" b="1" dirty="0">
                <a:solidFill>
                  <a:srgbClr val="8A0000"/>
                </a:solidFill>
                <a:latin typeface="Arial"/>
                <a:ea typeface="微软雅黑"/>
              </a:rPr>
              <a:t>东方文学暑期学校</a:t>
            </a:r>
            <a:r>
              <a:rPr lang="zh-CN" b="1" dirty="0">
                <a:solidFill>
                  <a:schemeClr val="tx2">
                    <a:lumMod val="50000"/>
                  </a:schemeClr>
                </a:solidFill>
                <a:latin typeface="Arial"/>
                <a:ea typeface="微软雅黑"/>
              </a:rPr>
              <a:t>”（已经举办</a:t>
            </a:r>
            <a:r>
              <a:rPr lang="en-US" b="1" dirty="0">
                <a:solidFill>
                  <a:schemeClr val="tx2">
                    <a:lumMod val="50000"/>
                  </a:schemeClr>
                </a:solidFill>
                <a:latin typeface="Arial"/>
                <a:ea typeface="微软雅黑"/>
              </a:rPr>
              <a:t>14</a:t>
            </a:r>
            <a:r>
              <a:rPr lang="zh-CN" b="1" dirty="0">
                <a:solidFill>
                  <a:schemeClr val="tx2">
                    <a:lumMod val="50000"/>
                  </a:schemeClr>
                </a:solidFill>
                <a:latin typeface="Arial"/>
                <a:ea typeface="微软雅黑"/>
              </a:rPr>
              <a:t>届），建立起研究生学术交流平台，先后吸引了全国</a:t>
            </a:r>
            <a:r>
              <a:rPr lang="en-US" b="1" dirty="0">
                <a:solidFill>
                  <a:schemeClr val="tx2">
                    <a:lumMod val="50000"/>
                  </a:schemeClr>
                </a:solidFill>
                <a:latin typeface="Arial"/>
                <a:ea typeface="微软雅黑"/>
              </a:rPr>
              <a:t>127</a:t>
            </a:r>
            <a:r>
              <a:rPr lang="zh-CN" b="1" dirty="0">
                <a:solidFill>
                  <a:schemeClr val="tx2">
                    <a:lumMod val="50000"/>
                  </a:schemeClr>
                </a:solidFill>
                <a:latin typeface="Arial"/>
                <a:ea typeface="微软雅黑"/>
              </a:rPr>
              <a:t>所院校的研究生和青年教师参加，为全国范围内外国语言文学学科的人才培养、师资队伍建设以及学科整体发展做出了积极贡献。</a:t>
            </a:r>
          </a:p>
        </p:txBody>
      </p:sp>
      <p:pic>
        <p:nvPicPr>
          <p:cNvPr id="32" name="图片 31"/>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0" name="组合 49"/>
          <p:cNvGrpSpPr/>
          <p:nvPr/>
        </p:nvGrpSpPr>
        <p:grpSpPr>
          <a:xfrm>
            <a:off x="1" y="0"/>
            <a:ext cx="1388224" cy="1046128"/>
            <a:chOff x="0" y="0"/>
            <a:chExt cx="6897954" cy="4536440"/>
          </a:xfrm>
        </p:grpSpPr>
        <p:sp>
          <p:nvSpPr>
            <p:cNvPr id="51" name="直角三角形 5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5" name="直角三角形 5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6" name="直角三角形 5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1" name="矩形 70"/>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
        <p:nvSpPr>
          <p:cNvPr id="6" name="矩形 5"/>
          <p:cNvSpPr/>
          <p:nvPr/>
        </p:nvSpPr>
        <p:spPr>
          <a:xfrm>
            <a:off x="1448279" y="6264018"/>
            <a:ext cx="3121367" cy="307777"/>
          </a:xfrm>
          <a:prstGeom prst="rect">
            <a:avLst/>
          </a:prstGeom>
        </p:spPr>
        <p:txBody>
          <a:bodyPr wrap="none">
            <a:spAutoFit/>
          </a:bodyPr>
          <a:lstStyle/>
          <a:p>
            <a:r>
              <a:rPr lang="en-US" sz="1400" dirty="0">
                <a:solidFill>
                  <a:srgbClr val="323232"/>
                </a:solidFill>
                <a:latin typeface="微软雅黑"/>
                <a:ea typeface="微软雅黑"/>
              </a:rPr>
              <a:t>2022</a:t>
            </a:r>
            <a:r>
              <a:rPr lang="zh-CN" sz="1400" dirty="0">
                <a:solidFill>
                  <a:srgbClr val="323232"/>
                </a:solidFill>
                <a:latin typeface="微软雅黑"/>
                <a:ea typeface="微软雅黑"/>
              </a:rPr>
              <a:t>年线</a:t>
            </a:r>
            <a:r>
              <a:rPr lang="zh-CN" altLang="en-US" sz="1400" dirty="0">
                <a:solidFill>
                  <a:srgbClr val="323232"/>
                </a:solidFill>
                <a:latin typeface="微软雅黑"/>
                <a:ea typeface="微软雅黑"/>
              </a:rPr>
              <a:t>上</a:t>
            </a:r>
            <a:r>
              <a:rPr lang="zh-CN" sz="1400" dirty="0">
                <a:solidFill>
                  <a:srgbClr val="323232"/>
                </a:solidFill>
                <a:latin typeface="微软雅黑"/>
                <a:ea typeface="微软雅黑"/>
              </a:rPr>
              <a:t>参加</a:t>
            </a:r>
            <a:r>
              <a:rPr lang="zh-CN" altLang="en-US" sz="1400" dirty="0">
                <a:solidFill>
                  <a:srgbClr val="323232"/>
                </a:solidFill>
                <a:latin typeface="微软雅黑"/>
                <a:ea typeface="微软雅黑"/>
              </a:rPr>
              <a:t>研究生学术</a:t>
            </a:r>
            <a:r>
              <a:rPr lang="zh-CN" sz="1400" dirty="0">
                <a:solidFill>
                  <a:srgbClr val="323232"/>
                </a:solidFill>
                <a:latin typeface="微软雅黑"/>
                <a:ea typeface="微软雅黑"/>
              </a:rPr>
              <a:t>论坛师生</a:t>
            </a:r>
            <a:endParaRPr lang="zh-CN" sz="1400" dirty="0"/>
          </a:p>
        </p:txBody>
      </p:sp>
      <p:sp>
        <p:nvSpPr>
          <p:cNvPr id="7" name="矩形 6"/>
          <p:cNvSpPr/>
          <p:nvPr/>
        </p:nvSpPr>
        <p:spPr>
          <a:xfrm>
            <a:off x="6412577" y="6204548"/>
            <a:ext cx="4378122" cy="307777"/>
          </a:xfrm>
          <a:prstGeom prst="rect">
            <a:avLst/>
          </a:prstGeom>
        </p:spPr>
        <p:txBody>
          <a:bodyPr wrap="none">
            <a:spAutoFit/>
          </a:bodyPr>
          <a:lstStyle/>
          <a:p>
            <a:r>
              <a:rPr lang="zh-CN" altLang="en-US" sz="1400" dirty="0">
                <a:solidFill>
                  <a:srgbClr val="323232"/>
                </a:solidFill>
                <a:latin typeface="微软雅黑"/>
                <a:ea typeface="微软雅黑"/>
              </a:rPr>
              <a:t>“东方文学与文明互鉴”</a:t>
            </a:r>
            <a:r>
              <a:rPr lang="en-US" altLang="zh-CN" sz="1400" dirty="0">
                <a:solidFill>
                  <a:srgbClr val="323232"/>
                </a:solidFill>
                <a:latin typeface="微软雅黑"/>
                <a:ea typeface="微软雅黑"/>
              </a:rPr>
              <a:t>2022</a:t>
            </a:r>
            <a:r>
              <a:rPr lang="zh-CN" altLang="en-US" sz="1400" dirty="0">
                <a:solidFill>
                  <a:srgbClr val="323232"/>
                </a:solidFill>
                <a:latin typeface="微软雅黑"/>
                <a:ea typeface="微软雅黑"/>
              </a:rPr>
              <a:t>年全国研究生暑期学校</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92" y="3067875"/>
            <a:ext cx="4250635" cy="309765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18" y="3059826"/>
            <a:ext cx="5544639" cy="310569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492547" y="995678"/>
            <a:ext cx="551946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国际化培养</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pSp>
        <p:nvGrpSpPr>
          <p:cNvPr id="27" name="组合 26"/>
          <p:cNvGrpSpPr/>
          <p:nvPr/>
        </p:nvGrpSpPr>
        <p:grpSpPr>
          <a:xfrm>
            <a:off x="4328596" y="2835102"/>
            <a:ext cx="2233903" cy="2215175"/>
            <a:chOff x="304800" y="673100"/>
            <a:chExt cx="4000500" cy="4000500"/>
          </a:xfrm>
          <a:solidFill>
            <a:srgbClr val="203864"/>
          </a:solidFill>
        </p:grpSpPr>
        <p:sp>
          <p:nvSpPr>
            <p:cNvPr id="28" name="同心圆 27"/>
            <p:cNvSpPr/>
            <p:nvPr/>
          </p:nvSpPr>
          <p:spPr>
            <a:xfrm>
              <a:off x="304800" y="673100"/>
              <a:ext cx="4000500" cy="4000500"/>
            </a:xfrm>
            <a:prstGeom prst="donut">
              <a:avLst>
                <a:gd name="adj" fmla="val 4879"/>
              </a:avLst>
            </a:prstGeom>
            <a:grpFill/>
            <a:ln>
              <a:noFill/>
            </a:ln>
          </p:spPr>
          <p:txBody>
            <a:bodyPr anchor="ctr"/>
            <a:lstStyle/>
            <a:p>
              <a:pPr algn="ctr"/>
              <a:endParaRPr lang="zh-CN" sz="2399">
                <a:solidFill>
                  <a:schemeClr val="tx1"/>
                </a:solidFill>
                <a:latin typeface="等线"/>
              </a:endParaRPr>
            </a:p>
          </p:txBody>
        </p:sp>
        <p:sp>
          <p:nvSpPr>
            <p:cNvPr id="32" name="椭圆 31"/>
            <p:cNvSpPr/>
            <p:nvPr/>
          </p:nvSpPr>
          <p:spPr>
            <a:xfrm>
              <a:off x="392113" y="760413"/>
              <a:ext cx="3825874" cy="3825874"/>
            </a:xfrm>
            <a:prstGeom prst="ellipse">
              <a:avLst/>
            </a:prstGeom>
            <a:grpFill/>
            <a:ln>
              <a:noFill/>
            </a:ln>
          </p:spPr>
          <p:txBody>
            <a:bodyPr anchor="ctr"/>
            <a:lstStyle/>
            <a:p>
              <a:pPr algn="ctr"/>
              <a:endParaRPr lang="zh-CN" sz="2399">
                <a:solidFill>
                  <a:schemeClr val="lt1"/>
                </a:solidFill>
                <a:latin typeface="等线"/>
              </a:endParaRPr>
            </a:p>
          </p:txBody>
        </p:sp>
      </p:grpSp>
      <p:sp>
        <p:nvSpPr>
          <p:cNvPr id="33" name="椭圆 32"/>
          <p:cNvSpPr/>
          <p:nvPr/>
        </p:nvSpPr>
        <p:spPr>
          <a:xfrm>
            <a:off x="4442605" y="2939855"/>
            <a:ext cx="2005395" cy="1988582"/>
          </a:xfrm>
          <a:prstGeom prst="ellipse">
            <a:avLst/>
          </a:prstGeom>
          <a:noFill/>
          <a:ln w="9525">
            <a:solidFill>
              <a:schemeClr val="bg1"/>
            </a:solidFill>
            <a:prstDash val="sysDash"/>
            <a:miter/>
          </a:ln>
        </p:spPr>
        <p:txBody>
          <a:bodyPr lIns="91400" tIns="45699" rIns="91400" bIns="45699" anchor="ctr"/>
          <a:lstStyle/>
          <a:p>
            <a:pPr algn="ctr"/>
            <a:endParaRPr lang="zh-CN" sz="2399">
              <a:solidFill>
                <a:schemeClr val="lt1"/>
              </a:solidFill>
              <a:latin typeface="等线"/>
            </a:endParaRPr>
          </a:p>
        </p:txBody>
      </p:sp>
      <p:cxnSp>
        <p:nvCxnSpPr>
          <p:cNvPr id="34" name="直接连接符 33"/>
          <p:cNvCxnSpPr/>
          <p:nvPr/>
        </p:nvCxnSpPr>
        <p:spPr>
          <a:xfrm flipV="1">
            <a:off x="6582326" y="3005573"/>
            <a:ext cx="670004" cy="403178"/>
          </a:xfrm>
          <a:prstGeom prst="line">
            <a:avLst/>
          </a:prstGeom>
          <a:ln w="44450">
            <a:solidFill>
              <a:srgbClr val="0070C0"/>
            </a:solidFill>
            <a:prstDash val="solid"/>
            <a:miter/>
          </a:ln>
        </p:spPr>
      </p:cxnSp>
      <p:cxnSp>
        <p:nvCxnSpPr>
          <p:cNvPr id="35" name="直接连接符 34"/>
          <p:cNvCxnSpPr/>
          <p:nvPr/>
        </p:nvCxnSpPr>
        <p:spPr>
          <a:xfrm flipH="1" flipV="1">
            <a:off x="4050377" y="2432425"/>
            <a:ext cx="540757" cy="514821"/>
          </a:xfrm>
          <a:prstGeom prst="line">
            <a:avLst/>
          </a:prstGeom>
          <a:ln w="44450">
            <a:solidFill>
              <a:srgbClr val="FFC000"/>
            </a:solidFill>
            <a:prstDash val="solid"/>
            <a:miter/>
          </a:ln>
        </p:spPr>
      </p:cxnSp>
      <p:sp>
        <p:nvSpPr>
          <p:cNvPr id="36" name="文本框 35"/>
          <p:cNvSpPr txBox="1"/>
          <p:nvPr/>
        </p:nvSpPr>
        <p:spPr>
          <a:xfrm>
            <a:off x="4931673" y="3574345"/>
            <a:ext cx="1223089" cy="986182"/>
          </a:xfrm>
          <a:prstGeom prst="rect">
            <a:avLst/>
          </a:prstGeom>
          <a:noFill/>
        </p:spPr>
        <p:txBody>
          <a:bodyPr wrap="square">
            <a:spAutoFit/>
          </a:bodyPr>
          <a:lstStyle/>
          <a:p>
            <a:endParaRPr lang="zh-CN"/>
          </a:p>
        </p:txBody>
      </p:sp>
      <p:sp>
        <p:nvSpPr>
          <p:cNvPr id="38" name="文本框 37"/>
          <p:cNvSpPr txBox="1"/>
          <p:nvPr/>
        </p:nvSpPr>
        <p:spPr>
          <a:xfrm>
            <a:off x="4558428" y="3463110"/>
            <a:ext cx="1710303" cy="1077218"/>
          </a:xfrm>
          <a:prstGeom prst="rect">
            <a:avLst/>
          </a:prstGeom>
          <a:noFill/>
        </p:spPr>
        <p:txBody>
          <a:bodyPr wrap="square">
            <a:spAutoFit/>
          </a:bodyPr>
          <a:lstStyle/>
          <a:p>
            <a:pPr algn="ctr"/>
            <a:r>
              <a:rPr lang="zh-CN" sz="3200" b="1">
                <a:solidFill>
                  <a:schemeClr val="bg1"/>
                </a:solidFill>
                <a:latin typeface="微软雅黑"/>
                <a:ea typeface="微软雅黑"/>
              </a:rPr>
              <a:t>国际化</a:t>
            </a:r>
            <a:endParaRPr lang="en-US" sz="3200" b="1">
              <a:solidFill>
                <a:schemeClr val="bg1"/>
              </a:solidFill>
              <a:latin typeface="微软雅黑"/>
              <a:ea typeface="微软雅黑"/>
            </a:endParaRPr>
          </a:p>
          <a:p>
            <a:pPr algn="ctr"/>
            <a:r>
              <a:rPr lang="zh-CN" sz="3200" b="1">
                <a:solidFill>
                  <a:schemeClr val="bg1"/>
                </a:solidFill>
                <a:latin typeface="微软雅黑"/>
                <a:ea typeface="微软雅黑"/>
              </a:rPr>
              <a:t>培养</a:t>
            </a:r>
          </a:p>
        </p:txBody>
      </p:sp>
      <p:sp>
        <p:nvSpPr>
          <p:cNvPr id="41" name="弧形 40"/>
          <p:cNvSpPr/>
          <p:nvPr/>
        </p:nvSpPr>
        <p:spPr>
          <a:xfrm rot="1761226">
            <a:off x="4074010" y="2658719"/>
            <a:ext cx="2605028" cy="2734574"/>
          </a:xfrm>
          <a:prstGeom prst="arc">
            <a:avLst>
              <a:gd name="adj1" fmla="val 18185650"/>
              <a:gd name="adj2" fmla="val 1131073"/>
            </a:avLst>
          </a:prstGeom>
          <a:ln w="44450">
            <a:solidFill>
              <a:srgbClr val="0070C0"/>
            </a:solidFill>
            <a:prstDash val="solid"/>
            <a:miter/>
          </a:ln>
        </p:spPr>
        <p:txBody>
          <a:bodyPr lIns="91400" tIns="45699" rIns="91400" bIns="45699" anchor="ctr"/>
          <a:lstStyle/>
          <a:p>
            <a:pPr algn="ctr"/>
            <a:endParaRPr lang="zh-CN" sz="2399">
              <a:solidFill>
                <a:schemeClr val="tx1"/>
              </a:solidFill>
              <a:latin typeface="等线"/>
            </a:endParaRPr>
          </a:p>
        </p:txBody>
      </p:sp>
      <p:sp>
        <p:nvSpPr>
          <p:cNvPr id="42" name="弧形 41"/>
          <p:cNvSpPr/>
          <p:nvPr/>
        </p:nvSpPr>
        <p:spPr>
          <a:xfrm rot="13415907">
            <a:off x="4186090" y="2470136"/>
            <a:ext cx="2729875" cy="2835958"/>
          </a:xfrm>
          <a:prstGeom prst="arc">
            <a:avLst>
              <a:gd name="adj1" fmla="val 16696519"/>
              <a:gd name="adj2" fmla="val 0"/>
            </a:avLst>
          </a:prstGeom>
          <a:ln w="44450">
            <a:solidFill>
              <a:srgbClr val="FFC000"/>
            </a:solidFill>
            <a:prstDash val="solid"/>
            <a:miter/>
          </a:ln>
        </p:spPr>
        <p:txBody>
          <a:bodyPr lIns="91400" tIns="45699" rIns="91400" bIns="45699" anchor="ctr"/>
          <a:lstStyle/>
          <a:p>
            <a:pPr algn="ctr"/>
            <a:endParaRPr lang="zh-CN" sz="2399">
              <a:solidFill>
                <a:schemeClr val="tx1"/>
              </a:solidFill>
              <a:latin typeface="等线"/>
            </a:endParaRPr>
          </a:p>
        </p:txBody>
      </p:sp>
      <p:sp>
        <p:nvSpPr>
          <p:cNvPr id="3" name="矩形 2"/>
          <p:cNvSpPr/>
          <p:nvPr/>
        </p:nvSpPr>
        <p:spPr>
          <a:xfrm>
            <a:off x="427754" y="2031675"/>
            <a:ext cx="3454979" cy="3600986"/>
          </a:xfrm>
          <a:prstGeom prst="rect">
            <a:avLst/>
          </a:prstGeom>
        </p:spPr>
        <p:txBody>
          <a:bodyPr wrap="square">
            <a:spAutoFit/>
          </a:bodyPr>
          <a:lstStyle/>
          <a:p>
            <a:pPr>
              <a:lnSpc>
                <a:spcPct val="150000"/>
              </a:lnSpc>
              <a:spcBef>
                <a:spcPts val="1200"/>
              </a:spcBef>
            </a:pPr>
            <a:r>
              <a:rPr lang="zh-CN" b="1">
                <a:solidFill>
                  <a:schemeClr val="tx2">
                    <a:lumMod val="50000"/>
                  </a:schemeClr>
                </a:solidFill>
                <a:latin typeface="Arial"/>
                <a:ea typeface="微软雅黑"/>
              </a:rPr>
              <a:t>本学科与哈佛大学、乔治城大学、东京大学、巴黎政治学院、柏林自由大学、日内瓦大学、莫斯科大学、首尔大学等</a:t>
            </a:r>
            <a:r>
              <a:rPr lang="en-US" sz="2200" b="1">
                <a:solidFill>
                  <a:srgbClr val="C00000"/>
                </a:solidFill>
                <a:latin typeface="Arial"/>
                <a:ea typeface="微软雅黑"/>
              </a:rPr>
              <a:t>50</a:t>
            </a:r>
            <a:r>
              <a:rPr lang="zh-CN" sz="2200" b="1">
                <a:solidFill>
                  <a:srgbClr val="C00000"/>
                </a:solidFill>
                <a:latin typeface="Arial"/>
                <a:ea typeface="微软雅黑"/>
              </a:rPr>
              <a:t>多个</a:t>
            </a:r>
            <a:r>
              <a:rPr lang="zh-CN" b="1">
                <a:solidFill>
                  <a:schemeClr val="tx2">
                    <a:lumMod val="50000"/>
                  </a:schemeClr>
                </a:solidFill>
                <a:latin typeface="Arial"/>
                <a:ea typeface="微软雅黑"/>
              </a:rPr>
              <a:t>国外著名大学的相关研究机构保持着密切的联系，开展师生互访、联合培养和合作研究，为人才培养奠定了牢固的</a:t>
            </a:r>
            <a:r>
              <a:rPr lang="zh-CN" sz="2200" b="1">
                <a:solidFill>
                  <a:srgbClr val="C00000"/>
                </a:solidFill>
                <a:latin typeface="Arial"/>
                <a:ea typeface="微软雅黑"/>
              </a:rPr>
              <a:t>多元化基础</a:t>
            </a:r>
            <a:r>
              <a:rPr lang="zh-CN" b="1">
                <a:solidFill>
                  <a:schemeClr val="tx2">
                    <a:lumMod val="50000"/>
                  </a:schemeClr>
                </a:solidFill>
                <a:latin typeface="Arial"/>
                <a:ea typeface="微软雅黑"/>
              </a:rPr>
              <a:t>。</a:t>
            </a:r>
          </a:p>
        </p:txBody>
      </p:sp>
      <p:sp>
        <p:nvSpPr>
          <p:cNvPr id="5" name="矩形 4"/>
          <p:cNvSpPr/>
          <p:nvPr/>
        </p:nvSpPr>
        <p:spPr>
          <a:xfrm>
            <a:off x="7517341" y="2329859"/>
            <a:ext cx="4198946" cy="3370153"/>
          </a:xfrm>
          <a:prstGeom prst="rect">
            <a:avLst/>
          </a:prstGeom>
        </p:spPr>
        <p:txBody>
          <a:bodyPr wrap="square">
            <a:spAutoFit/>
          </a:bodyPr>
          <a:lstStyle/>
          <a:p>
            <a:pPr>
              <a:lnSpc>
                <a:spcPct val="150000"/>
              </a:lnSpc>
              <a:spcBef>
                <a:spcPts val="1200"/>
              </a:spcBef>
            </a:pPr>
            <a:r>
              <a:rPr lang="en-US" sz="2200" b="1" dirty="0">
                <a:solidFill>
                  <a:srgbClr val="C00000"/>
                </a:solidFill>
                <a:latin typeface="Arial"/>
                <a:ea typeface="微软雅黑"/>
              </a:rPr>
              <a:t>2012-2021</a:t>
            </a:r>
            <a:r>
              <a:rPr lang="zh-CN" sz="2200" b="1" dirty="0">
                <a:solidFill>
                  <a:srgbClr val="C00000"/>
                </a:solidFill>
                <a:latin typeface="Arial"/>
                <a:ea typeface="微软雅黑"/>
              </a:rPr>
              <a:t>年间</a:t>
            </a:r>
            <a:r>
              <a:rPr lang="zh-CN" b="1" dirty="0">
                <a:solidFill>
                  <a:schemeClr val="tx2">
                    <a:lumMod val="50000"/>
                  </a:schemeClr>
                </a:solidFill>
                <a:latin typeface="Arial"/>
                <a:ea typeface="微软雅黑"/>
              </a:rPr>
              <a:t>本学科共派出研究生</a:t>
            </a:r>
            <a:r>
              <a:rPr lang="en-US" sz="2200" b="1" dirty="0">
                <a:solidFill>
                  <a:srgbClr val="C00000"/>
                </a:solidFill>
                <a:latin typeface="Arial"/>
                <a:ea typeface="微软雅黑"/>
              </a:rPr>
              <a:t>720</a:t>
            </a:r>
            <a:r>
              <a:rPr lang="zh-CN" sz="2200" b="1" dirty="0">
                <a:solidFill>
                  <a:srgbClr val="C00000"/>
                </a:solidFill>
                <a:latin typeface="Arial"/>
                <a:ea typeface="微软雅黑"/>
              </a:rPr>
              <a:t>人次</a:t>
            </a:r>
            <a:r>
              <a:rPr lang="zh-CN" b="1" dirty="0">
                <a:solidFill>
                  <a:schemeClr val="tx2">
                    <a:lumMod val="50000"/>
                  </a:schemeClr>
                </a:solidFill>
                <a:latin typeface="Arial"/>
                <a:ea typeface="微软雅黑"/>
              </a:rPr>
              <a:t>前往</a:t>
            </a:r>
            <a:r>
              <a:rPr lang="en-US" sz="2200" b="1" dirty="0">
                <a:solidFill>
                  <a:srgbClr val="C00000"/>
                </a:solidFill>
                <a:latin typeface="Arial"/>
                <a:ea typeface="微软雅黑"/>
              </a:rPr>
              <a:t>40</a:t>
            </a:r>
            <a:r>
              <a:rPr lang="zh-CN" sz="2200" b="1" dirty="0">
                <a:solidFill>
                  <a:srgbClr val="C00000"/>
                </a:solidFill>
                <a:latin typeface="Arial"/>
                <a:ea typeface="微软雅黑"/>
              </a:rPr>
              <a:t>多个</a:t>
            </a:r>
            <a:r>
              <a:rPr lang="zh-CN" b="1" dirty="0">
                <a:solidFill>
                  <a:schemeClr val="tx2">
                    <a:lumMod val="50000"/>
                  </a:schemeClr>
                </a:solidFill>
                <a:latin typeface="Arial"/>
                <a:ea typeface="微软雅黑"/>
              </a:rPr>
              <a:t>国家进行国际交流。同时，还聘请外籍教师</a:t>
            </a:r>
            <a:r>
              <a:rPr lang="en-US" sz="2200" b="1" dirty="0">
                <a:solidFill>
                  <a:srgbClr val="C00000"/>
                </a:solidFill>
                <a:latin typeface="Arial"/>
                <a:ea typeface="微软雅黑"/>
              </a:rPr>
              <a:t>300</a:t>
            </a:r>
            <a:r>
              <a:rPr lang="zh-CN" sz="2200" b="1" dirty="0">
                <a:solidFill>
                  <a:srgbClr val="C00000"/>
                </a:solidFill>
                <a:latin typeface="Arial"/>
                <a:ea typeface="微软雅黑"/>
              </a:rPr>
              <a:t>余人次</a:t>
            </a:r>
            <a:r>
              <a:rPr lang="zh-CN" b="1" dirty="0">
                <a:solidFill>
                  <a:schemeClr val="tx2">
                    <a:lumMod val="50000"/>
                  </a:schemeClr>
                </a:solidFill>
                <a:latin typeface="Arial"/>
                <a:ea typeface="微软雅黑"/>
              </a:rPr>
              <a:t>，为研究生开设课程，并参与研究生指导工作。这些丰富的国际化资源为推进教师队伍的国际化建设，拓宽学生的国际化视野提供了有力支撑。</a:t>
            </a:r>
          </a:p>
        </p:txBody>
      </p:sp>
      <p:pic>
        <p:nvPicPr>
          <p:cNvPr id="43" name="图片 42"/>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8" name="组合 57"/>
          <p:cNvGrpSpPr/>
          <p:nvPr/>
        </p:nvGrpSpPr>
        <p:grpSpPr>
          <a:xfrm>
            <a:off x="1" y="0"/>
            <a:ext cx="1388224" cy="1046128"/>
            <a:chOff x="0" y="0"/>
            <a:chExt cx="6897954" cy="4536440"/>
          </a:xfrm>
        </p:grpSpPr>
        <p:sp>
          <p:nvSpPr>
            <p:cNvPr id="59" name="直角三角形 5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0" name="直角三角形 5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1" name="直角三角形 6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6" name="矩形 75"/>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570995" y="987380"/>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分流淘汰</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9" name="MH_Other_1"/>
          <p:cNvSpPr/>
          <p:nvPr/>
        </p:nvSpPr>
        <p:spPr>
          <a:xfrm>
            <a:off x="4156365" y="3184347"/>
            <a:ext cx="3300152" cy="1749328"/>
          </a:xfrm>
          <a:custGeom>
            <a:avLst/>
            <a:gdLst/>
            <a:ahLst/>
            <a:cxnLst/>
            <a:rect l="0" t="0" r="r" b="b"/>
            <a:pathLst>
              <a:path w="3300152" h="1749328">
                <a:moveTo>
                  <a:pt x="1650076" y="0"/>
                </a:moveTo>
                <a:cubicBezTo>
                  <a:pt x="2561388" y="0"/>
                  <a:pt x="3300152" y="783201"/>
                  <a:pt x="3300152" y="1749328"/>
                </a:cubicBezTo>
                <a:lnTo>
                  <a:pt x="0" y="1749328"/>
                </a:lnTo>
                <a:cubicBezTo>
                  <a:pt x="0" y="783201"/>
                  <a:pt x="738764" y="0"/>
                  <a:pt x="1650076" y="0"/>
                </a:cubicBezTo>
                <a:close/>
              </a:path>
            </a:pathLst>
          </a:custGeom>
          <a:noFill/>
          <a:ln w="38100" cap="flat" cmpd="sng">
            <a:solidFill>
              <a:srgbClr val="404040"/>
            </a:solidFill>
            <a:miter/>
          </a:ln>
        </p:spPr>
        <p:txBody>
          <a:bodyPr anchor="ctr"/>
          <a:lstStyle/>
          <a:p>
            <a:pPr defTabSz="866952">
              <a:spcBef>
                <a:spcPct val="0"/>
              </a:spcBef>
              <a:spcAft>
                <a:spcPct val="0"/>
              </a:spcAft>
            </a:pPr>
            <a:endParaRPr lang="zh-CN" sz="1707">
              <a:solidFill>
                <a:srgbClr val="000000"/>
              </a:solidFill>
              <a:latin typeface="微软雅黑"/>
              <a:ea typeface="微软雅黑"/>
            </a:endParaRPr>
          </a:p>
        </p:txBody>
      </p:sp>
      <p:sp>
        <p:nvSpPr>
          <p:cNvPr id="40" name="MH_Other_2"/>
          <p:cNvSpPr>
            <a:spLocks noChangeArrowheads="1"/>
          </p:cNvSpPr>
          <p:nvPr/>
        </p:nvSpPr>
        <p:spPr>
          <a:xfrm>
            <a:off x="4401696" y="3420217"/>
            <a:ext cx="2754160" cy="2630249"/>
          </a:xfrm>
          <a:prstGeom prst="ellipse">
            <a:avLst/>
          </a:prstGeom>
          <a:solidFill>
            <a:srgbClr val="8A0000"/>
          </a:solidFill>
          <a:ln>
            <a:noFill/>
          </a:ln>
        </p:spPr>
        <p:txBody>
          <a:bodyPr lIns="90165" tIns="46988" rIns="90165" bIns="46988" anchor="ctr"/>
          <a:lstStyle>
            <a:lvl1pPr lvl="0">
              <a:buFont typeface="Arial" charset="0"/>
              <a:defRPr>
                <a:solidFill>
                  <a:schemeClr val="tx1"/>
                </a:solidFill>
                <a:latin typeface="Arial"/>
                <a:ea typeface="宋体"/>
              </a:defRPr>
            </a:lvl1pPr>
            <a:lvl2pPr marL="742950" lvl="1" indent="-285750">
              <a:buFont typeface="Arial" charset="0"/>
              <a:defRPr>
                <a:solidFill>
                  <a:schemeClr val="tx1"/>
                </a:solidFill>
                <a:latin typeface="Arial"/>
                <a:ea typeface="宋体"/>
              </a:defRPr>
            </a:lvl2pPr>
            <a:lvl3pPr marL="1143000" lvl="2" indent="-228600">
              <a:buFont typeface="Arial" charset="0"/>
              <a:defRPr>
                <a:solidFill>
                  <a:schemeClr val="tx1"/>
                </a:solidFill>
                <a:latin typeface="Arial"/>
                <a:ea typeface="宋体"/>
              </a:defRPr>
            </a:lvl3pPr>
            <a:lvl4pPr marL="1600200" lvl="3" indent="-228600">
              <a:buFont typeface="Arial" charset="0"/>
              <a:defRPr>
                <a:solidFill>
                  <a:schemeClr val="tx1"/>
                </a:solidFill>
                <a:latin typeface="Arial"/>
                <a:ea typeface="宋体"/>
              </a:defRPr>
            </a:lvl4pPr>
            <a:lvl5pPr marL="2057400" lvl="4" indent="-228600">
              <a:buFont typeface="Arial" charset="0"/>
              <a:defRPr>
                <a:solidFill>
                  <a:schemeClr val="tx1"/>
                </a:solidFill>
                <a:latin typeface="Arial"/>
                <a:ea typeface="宋体"/>
              </a:defRPr>
            </a:lvl5pPr>
            <a:lvl6pPr marL="2514600" lvl="5" indent="-228600">
              <a:spcBef>
                <a:spcPct val="0"/>
              </a:spcBef>
              <a:spcAft>
                <a:spcPct val="0"/>
              </a:spcAft>
              <a:buFont typeface="Arial" charset="0"/>
              <a:defRPr>
                <a:solidFill>
                  <a:schemeClr val="tx1"/>
                </a:solidFill>
                <a:latin typeface="Arial"/>
                <a:ea typeface="宋体"/>
              </a:defRPr>
            </a:lvl6pPr>
            <a:lvl7pPr marL="2971800" lvl="6" indent="-228600">
              <a:spcBef>
                <a:spcPct val="0"/>
              </a:spcBef>
              <a:spcAft>
                <a:spcPct val="0"/>
              </a:spcAft>
              <a:buFont typeface="Arial" charset="0"/>
              <a:defRPr>
                <a:solidFill>
                  <a:schemeClr val="tx1"/>
                </a:solidFill>
                <a:latin typeface="Arial"/>
                <a:ea typeface="宋体"/>
              </a:defRPr>
            </a:lvl7pPr>
            <a:lvl8pPr marL="3429000" lvl="7" indent="-228600">
              <a:spcBef>
                <a:spcPct val="0"/>
              </a:spcBef>
              <a:spcAft>
                <a:spcPct val="0"/>
              </a:spcAft>
              <a:buFont typeface="Arial" charset="0"/>
              <a:defRPr>
                <a:solidFill>
                  <a:schemeClr val="tx1"/>
                </a:solidFill>
                <a:latin typeface="Arial"/>
                <a:ea typeface="宋体"/>
              </a:defRPr>
            </a:lvl8pPr>
            <a:lvl9pPr marL="3886200" lvl="8" indent="-228600">
              <a:spcBef>
                <a:spcPct val="0"/>
              </a:spcBef>
              <a:spcAft>
                <a:spcPct val="0"/>
              </a:spcAft>
              <a:buFont typeface="Arial" charset="0"/>
              <a:defRPr>
                <a:solidFill>
                  <a:schemeClr val="tx1"/>
                </a:solidFill>
                <a:latin typeface="Arial"/>
                <a:ea typeface="宋体"/>
              </a:defRPr>
            </a:lvl9pPr>
          </a:lstStyle>
          <a:p>
            <a:pPr algn="ctr" defTabSz="866952">
              <a:spcBef>
                <a:spcPct val="0"/>
              </a:spcBef>
              <a:spcAft>
                <a:spcPct val="0"/>
              </a:spcAft>
            </a:pPr>
            <a:endParaRPr lang="zh-CN" sz="1300">
              <a:solidFill>
                <a:srgbClr val="FFFFFF"/>
              </a:solidFill>
              <a:latin typeface="微软雅黑"/>
              <a:ea typeface="微软雅黑"/>
            </a:endParaRPr>
          </a:p>
        </p:txBody>
      </p:sp>
      <p:sp>
        <p:nvSpPr>
          <p:cNvPr id="43" name="MH_Other_3"/>
          <p:cNvSpPr>
            <a:spLocks noChangeArrowheads="1"/>
          </p:cNvSpPr>
          <p:nvPr/>
        </p:nvSpPr>
        <p:spPr>
          <a:xfrm>
            <a:off x="5562278" y="3866811"/>
            <a:ext cx="407965" cy="1898547"/>
          </a:xfrm>
          <a:prstGeom prst="upArrow">
            <a:avLst>
              <a:gd name="adj1" fmla="val 50000"/>
              <a:gd name="adj2" fmla="val 50006"/>
            </a:avLst>
          </a:prstGeom>
          <a:solidFill>
            <a:srgbClr val="FFFFFF"/>
          </a:solidFill>
          <a:ln>
            <a:noFill/>
          </a:ln>
        </p:spPr>
        <p:txBody>
          <a:bodyPr anchor="ctr"/>
          <a:lstStyle>
            <a:lvl1pPr lvl="0">
              <a:buFont typeface="Arial" charset="0"/>
              <a:defRPr>
                <a:solidFill>
                  <a:schemeClr val="tx1"/>
                </a:solidFill>
                <a:latin typeface="Arial"/>
                <a:ea typeface="宋体"/>
              </a:defRPr>
            </a:lvl1pPr>
            <a:lvl2pPr marL="742950" lvl="1" indent="-285750">
              <a:buFont typeface="Arial" charset="0"/>
              <a:defRPr>
                <a:solidFill>
                  <a:schemeClr val="tx1"/>
                </a:solidFill>
                <a:latin typeface="Arial"/>
                <a:ea typeface="宋体"/>
              </a:defRPr>
            </a:lvl2pPr>
            <a:lvl3pPr marL="1143000" lvl="2" indent="-228600">
              <a:buFont typeface="Arial" charset="0"/>
              <a:defRPr>
                <a:solidFill>
                  <a:schemeClr val="tx1"/>
                </a:solidFill>
                <a:latin typeface="Arial"/>
                <a:ea typeface="宋体"/>
              </a:defRPr>
            </a:lvl3pPr>
            <a:lvl4pPr marL="1600200" lvl="3" indent="-228600">
              <a:buFont typeface="Arial" charset="0"/>
              <a:defRPr>
                <a:solidFill>
                  <a:schemeClr val="tx1"/>
                </a:solidFill>
                <a:latin typeface="Arial"/>
                <a:ea typeface="宋体"/>
              </a:defRPr>
            </a:lvl4pPr>
            <a:lvl5pPr marL="2057400" lvl="4" indent="-228600">
              <a:buFont typeface="Arial" charset="0"/>
              <a:defRPr>
                <a:solidFill>
                  <a:schemeClr val="tx1"/>
                </a:solidFill>
                <a:latin typeface="Arial"/>
                <a:ea typeface="宋体"/>
              </a:defRPr>
            </a:lvl5pPr>
            <a:lvl6pPr marL="2514600" lvl="5" indent="-228600">
              <a:spcBef>
                <a:spcPct val="0"/>
              </a:spcBef>
              <a:spcAft>
                <a:spcPct val="0"/>
              </a:spcAft>
              <a:buFont typeface="Arial" charset="0"/>
              <a:defRPr>
                <a:solidFill>
                  <a:schemeClr val="tx1"/>
                </a:solidFill>
                <a:latin typeface="Arial"/>
                <a:ea typeface="宋体"/>
              </a:defRPr>
            </a:lvl6pPr>
            <a:lvl7pPr marL="2971800" lvl="6" indent="-228600">
              <a:spcBef>
                <a:spcPct val="0"/>
              </a:spcBef>
              <a:spcAft>
                <a:spcPct val="0"/>
              </a:spcAft>
              <a:buFont typeface="Arial" charset="0"/>
              <a:defRPr>
                <a:solidFill>
                  <a:schemeClr val="tx1"/>
                </a:solidFill>
                <a:latin typeface="Arial"/>
                <a:ea typeface="宋体"/>
              </a:defRPr>
            </a:lvl7pPr>
            <a:lvl8pPr marL="3429000" lvl="7" indent="-228600">
              <a:spcBef>
                <a:spcPct val="0"/>
              </a:spcBef>
              <a:spcAft>
                <a:spcPct val="0"/>
              </a:spcAft>
              <a:buFont typeface="Arial" charset="0"/>
              <a:defRPr>
                <a:solidFill>
                  <a:schemeClr val="tx1"/>
                </a:solidFill>
                <a:latin typeface="Arial"/>
                <a:ea typeface="宋体"/>
              </a:defRPr>
            </a:lvl8pPr>
            <a:lvl9pPr marL="3886200" lvl="8" indent="-228600">
              <a:spcBef>
                <a:spcPct val="0"/>
              </a:spcBef>
              <a:spcAft>
                <a:spcPct val="0"/>
              </a:spcAft>
              <a:buFont typeface="Arial" charset="0"/>
              <a:defRPr>
                <a:solidFill>
                  <a:schemeClr val="tx1"/>
                </a:solidFill>
                <a:latin typeface="Arial"/>
                <a:ea typeface="宋体"/>
              </a:defRPr>
            </a:lvl9pPr>
          </a:lstStyle>
          <a:p>
            <a:pPr algn="ctr" defTabSz="866952">
              <a:spcBef>
                <a:spcPct val="0"/>
              </a:spcBef>
              <a:spcAft>
                <a:spcPct val="0"/>
              </a:spcAft>
            </a:pPr>
            <a:endParaRPr lang="zh-CN" sz="1300">
              <a:solidFill>
                <a:srgbClr val="FFFFFF"/>
              </a:solidFill>
              <a:latin typeface="微软雅黑"/>
              <a:ea typeface="微软雅黑"/>
            </a:endParaRPr>
          </a:p>
        </p:txBody>
      </p:sp>
      <p:sp>
        <p:nvSpPr>
          <p:cNvPr id="44" name="MH_Other_4"/>
          <p:cNvSpPr/>
          <p:nvPr/>
        </p:nvSpPr>
        <p:spPr>
          <a:xfrm>
            <a:off x="5933274" y="4616070"/>
            <a:ext cx="755608" cy="1149288"/>
          </a:xfrm>
          <a:custGeom>
            <a:avLst/>
            <a:gdLst/>
            <a:ahLst/>
            <a:cxnLst/>
            <a:rect l="0" t="0" r="r" b="b"/>
            <a:pathLst>
              <a:path w="755608" h="1149288">
                <a:moveTo>
                  <a:pt x="0" y="1149288"/>
                </a:moveTo>
                <a:lnTo>
                  <a:pt x="0" y="425030"/>
                </a:lnTo>
                <a:cubicBezTo>
                  <a:pt x="0" y="242456"/>
                  <a:pt x="148005" y="94451"/>
                  <a:pt x="330579" y="94451"/>
                </a:cubicBezTo>
                <a:lnTo>
                  <a:pt x="491554" y="94451"/>
                </a:lnTo>
                <a:lnTo>
                  <a:pt x="491554" y="0"/>
                </a:lnTo>
                <a:lnTo>
                  <a:pt x="755608" y="188903"/>
                </a:lnTo>
                <a:lnTo>
                  <a:pt x="491554" y="377805"/>
                </a:lnTo>
                <a:lnTo>
                  <a:pt x="491554" y="283354"/>
                </a:lnTo>
                <a:lnTo>
                  <a:pt x="330579" y="283354"/>
                </a:lnTo>
                <a:cubicBezTo>
                  <a:pt x="252333" y="283354"/>
                  <a:pt x="188902" y="346784"/>
                  <a:pt x="188902" y="425030"/>
                </a:cubicBezTo>
                <a:lnTo>
                  <a:pt x="188902" y="1149288"/>
                </a:lnTo>
                <a:lnTo>
                  <a:pt x="0" y="1149288"/>
                </a:lnTo>
                <a:close/>
              </a:path>
            </a:pathLst>
          </a:custGeom>
          <a:solidFill>
            <a:srgbClr val="FFFFFF"/>
          </a:solidFill>
          <a:ln>
            <a:noFill/>
          </a:ln>
        </p:spPr>
        <p:txBody>
          <a:bodyPr anchor="ctr"/>
          <a:lstStyle/>
          <a:p>
            <a:pPr defTabSz="866952">
              <a:spcBef>
                <a:spcPct val="0"/>
              </a:spcBef>
              <a:spcAft>
                <a:spcPct val="0"/>
              </a:spcAft>
            </a:pPr>
            <a:endParaRPr lang="zh-CN" sz="1707">
              <a:solidFill>
                <a:srgbClr val="000000"/>
              </a:solidFill>
              <a:latin typeface="微软雅黑"/>
              <a:ea typeface="微软雅黑"/>
            </a:endParaRPr>
          </a:p>
        </p:txBody>
      </p:sp>
      <p:sp>
        <p:nvSpPr>
          <p:cNvPr id="45" name="MH_Other_5"/>
          <p:cNvSpPr/>
          <p:nvPr/>
        </p:nvSpPr>
        <p:spPr>
          <a:xfrm flipH="1">
            <a:off x="4838878" y="4616070"/>
            <a:ext cx="757197" cy="1149288"/>
          </a:xfrm>
          <a:custGeom>
            <a:avLst/>
            <a:gdLst/>
            <a:ahLst/>
            <a:cxnLst/>
            <a:rect l="0" t="0" r="r" b="b"/>
            <a:pathLst>
              <a:path w="757197" h="1149288">
                <a:moveTo>
                  <a:pt x="0" y="1149288"/>
                </a:moveTo>
                <a:lnTo>
                  <a:pt x="0" y="425923"/>
                </a:lnTo>
                <a:cubicBezTo>
                  <a:pt x="0" y="242965"/>
                  <a:pt x="148316" y="94649"/>
                  <a:pt x="331274" y="94649"/>
                </a:cubicBezTo>
                <a:lnTo>
                  <a:pt x="492587" y="94650"/>
                </a:lnTo>
                <a:lnTo>
                  <a:pt x="492587" y="0"/>
                </a:lnTo>
                <a:lnTo>
                  <a:pt x="757197" y="189300"/>
                </a:lnTo>
                <a:lnTo>
                  <a:pt x="492587" y="378599"/>
                </a:lnTo>
                <a:lnTo>
                  <a:pt x="492587" y="283949"/>
                </a:lnTo>
                <a:lnTo>
                  <a:pt x="331274" y="283949"/>
                </a:lnTo>
                <a:cubicBezTo>
                  <a:pt x="252864" y="283949"/>
                  <a:pt x="189300" y="347513"/>
                  <a:pt x="189300" y="425923"/>
                </a:cubicBezTo>
                <a:lnTo>
                  <a:pt x="189300" y="1149288"/>
                </a:lnTo>
                <a:lnTo>
                  <a:pt x="0" y="1149288"/>
                </a:lnTo>
                <a:close/>
              </a:path>
            </a:pathLst>
          </a:custGeom>
          <a:solidFill>
            <a:srgbClr val="FFFFFF"/>
          </a:solidFill>
          <a:ln>
            <a:noFill/>
          </a:ln>
        </p:spPr>
        <p:txBody>
          <a:bodyPr anchor="ctr"/>
          <a:lstStyle/>
          <a:p>
            <a:pPr defTabSz="866952">
              <a:spcBef>
                <a:spcPct val="0"/>
              </a:spcBef>
              <a:spcAft>
                <a:spcPct val="0"/>
              </a:spcAft>
            </a:pPr>
            <a:endParaRPr lang="zh-CN" sz="1707">
              <a:solidFill>
                <a:srgbClr val="000000"/>
              </a:solidFill>
              <a:latin typeface="微软雅黑"/>
              <a:ea typeface="微软雅黑"/>
            </a:endParaRPr>
          </a:p>
        </p:txBody>
      </p:sp>
      <p:sp>
        <p:nvSpPr>
          <p:cNvPr id="47" name="MH_SubTitle_1"/>
          <p:cNvSpPr>
            <a:spLocks noChangeArrowheads="1"/>
          </p:cNvSpPr>
          <p:nvPr/>
        </p:nvSpPr>
        <p:spPr>
          <a:xfrm>
            <a:off x="7061835" y="4524119"/>
            <a:ext cx="718878" cy="704815"/>
          </a:xfrm>
          <a:prstGeom prst="ellipse">
            <a:avLst/>
          </a:prstGeom>
          <a:solidFill>
            <a:srgbClr val="002060"/>
          </a:solidFill>
          <a:ln>
            <a:noFill/>
          </a:ln>
        </p:spPr>
        <p:txBody>
          <a:bodyPr lIns="0" tIns="0" rIns="0" bIns="0" anchor="ctr"/>
          <a:lstStyle>
            <a:lvl1pPr lvl="0">
              <a:buFont typeface="Arial" charset="0"/>
              <a:defRPr>
                <a:solidFill>
                  <a:schemeClr val="tx1"/>
                </a:solidFill>
                <a:latin typeface="Arial"/>
                <a:ea typeface="宋体"/>
              </a:defRPr>
            </a:lvl1pPr>
            <a:lvl2pPr marL="742950" lvl="1" indent="-285750">
              <a:buFont typeface="Arial" charset="0"/>
              <a:defRPr>
                <a:solidFill>
                  <a:schemeClr val="tx1"/>
                </a:solidFill>
                <a:latin typeface="Arial"/>
                <a:ea typeface="宋体"/>
              </a:defRPr>
            </a:lvl2pPr>
            <a:lvl3pPr marL="1143000" lvl="2" indent="-228600">
              <a:buFont typeface="Arial" charset="0"/>
              <a:defRPr>
                <a:solidFill>
                  <a:schemeClr val="tx1"/>
                </a:solidFill>
                <a:latin typeface="Arial"/>
                <a:ea typeface="宋体"/>
              </a:defRPr>
            </a:lvl3pPr>
            <a:lvl4pPr marL="1600200" lvl="3" indent="-228600">
              <a:buFont typeface="Arial" charset="0"/>
              <a:defRPr>
                <a:solidFill>
                  <a:schemeClr val="tx1"/>
                </a:solidFill>
                <a:latin typeface="Arial"/>
                <a:ea typeface="宋体"/>
              </a:defRPr>
            </a:lvl4pPr>
            <a:lvl5pPr marL="2057400" lvl="4" indent="-228600">
              <a:buFont typeface="Arial" charset="0"/>
              <a:defRPr>
                <a:solidFill>
                  <a:schemeClr val="tx1"/>
                </a:solidFill>
                <a:latin typeface="Arial"/>
                <a:ea typeface="宋体"/>
              </a:defRPr>
            </a:lvl5pPr>
            <a:lvl6pPr marL="2514600" lvl="5" indent="-228600">
              <a:spcBef>
                <a:spcPct val="0"/>
              </a:spcBef>
              <a:spcAft>
                <a:spcPct val="0"/>
              </a:spcAft>
              <a:buFont typeface="Arial" charset="0"/>
              <a:defRPr>
                <a:solidFill>
                  <a:schemeClr val="tx1"/>
                </a:solidFill>
                <a:latin typeface="Arial"/>
                <a:ea typeface="宋体"/>
              </a:defRPr>
            </a:lvl6pPr>
            <a:lvl7pPr marL="2971800" lvl="6" indent="-228600">
              <a:spcBef>
                <a:spcPct val="0"/>
              </a:spcBef>
              <a:spcAft>
                <a:spcPct val="0"/>
              </a:spcAft>
              <a:buFont typeface="Arial" charset="0"/>
              <a:defRPr>
                <a:solidFill>
                  <a:schemeClr val="tx1"/>
                </a:solidFill>
                <a:latin typeface="Arial"/>
                <a:ea typeface="宋体"/>
              </a:defRPr>
            </a:lvl7pPr>
            <a:lvl8pPr marL="3429000" lvl="7" indent="-228600">
              <a:spcBef>
                <a:spcPct val="0"/>
              </a:spcBef>
              <a:spcAft>
                <a:spcPct val="0"/>
              </a:spcAft>
              <a:buFont typeface="Arial" charset="0"/>
              <a:defRPr>
                <a:solidFill>
                  <a:schemeClr val="tx1"/>
                </a:solidFill>
                <a:latin typeface="Arial"/>
                <a:ea typeface="宋体"/>
              </a:defRPr>
            </a:lvl8pPr>
            <a:lvl9pPr marL="3886200" lvl="8" indent="-228600">
              <a:spcBef>
                <a:spcPct val="0"/>
              </a:spcBef>
              <a:spcAft>
                <a:spcPct val="0"/>
              </a:spcAft>
              <a:buFont typeface="Arial" charset="0"/>
              <a:defRPr>
                <a:solidFill>
                  <a:schemeClr val="tx1"/>
                </a:solidFill>
                <a:latin typeface="Arial"/>
                <a:ea typeface="宋体"/>
              </a:defRPr>
            </a:lvl9pPr>
          </a:lstStyle>
          <a:p>
            <a:pPr algn="ctr" defTabSz="866952">
              <a:spcBef>
                <a:spcPct val="0"/>
              </a:spcBef>
              <a:spcAft>
                <a:spcPct val="0"/>
              </a:spcAft>
            </a:pPr>
            <a:r>
              <a:rPr lang="en-US" sz="2400" b="1">
                <a:solidFill>
                  <a:srgbClr val="FFFFFF"/>
                </a:solidFill>
                <a:latin typeface="微软雅黑"/>
                <a:ea typeface="微软雅黑"/>
              </a:rPr>
              <a:t>3</a:t>
            </a:r>
          </a:p>
        </p:txBody>
      </p:sp>
      <p:sp>
        <p:nvSpPr>
          <p:cNvPr id="48" name="MH_SubTitle_3"/>
          <p:cNvSpPr>
            <a:spLocks noChangeArrowheads="1"/>
          </p:cNvSpPr>
          <p:nvPr/>
        </p:nvSpPr>
        <p:spPr>
          <a:xfrm>
            <a:off x="5438954" y="2938699"/>
            <a:ext cx="734973" cy="704815"/>
          </a:xfrm>
          <a:prstGeom prst="ellipse">
            <a:avLst/>
          </a:prstGeom>
          <a:solidFill>
            <a:schemeClr val="tx1">
              <a:lumMod val="75000"/>
              <a:lumOff val="25000"/>
            </a:schemeClr>
          </a:solidFill>
          <a:ln>
            <a:noFill/>
          </a:ln>
        </p:spPr>
        <p:txBody>
          <a:bodyPr lIns="0" tIns="0" rIns="0" bIns="0" anchor="ctr"/>
          <a:lstStyle>
            <a:lvl1pPr lvl="0">
              <a:buFont typeface="Arial" charset="0"/>
              <a:defRPr>
                <a:solidFill>
                  <a:schemeClr val="tx1"/>
                </a:solidFill>
                <a:latin typeface="Arial"/>
                <a:ea typeface="宋体"/>
              </a:defRPr>
            </a:lvl1pPr>
            <a:lvl2pPr marL="742950" lvl="1" indent="-285750">
              <a:buFont typeface="Arial" charset="0"/>
              <a:defRPr>
                <a:solidFill>
                  <a:schemeClr val="tx1"/>
                </a:solidFill>
                <a:latin typeface="Arial"/>
                <a:ea typeface="宋体"/>
              </a:defRPr>
            </a:lvl2pPr>
            <a:lvl3pPr marL="1143000" lvl="2" indent="-228600">
              <a:buFont typeface="Arial" charset="0"/>
              <a:defRPr>
                <a:solidFill>
                  <a:schemeClr val="tx1"/>
                </a:solidFill>
                <a:latin typeface="Arial"/>
                <a:ea typeface="宋体"/>
              </a:defRPr>
            </a:lvl3pPr>
            <a:lvl4pPr marL="1600200" lvl="3" indent="-228600">
              <a:buFont typeface="Arial" charset="0"/>
              <a:defRPr>
                <a:solidFill>
                  <a:schemeClr val="tx1"/>
                </a:solidFill>
                <a:latin typeface="Arial"/>
                <a:ea typeface="宋体"/>
              </a:defRPr>
            </a:lvl4pPr>
            <a:lvl5pPr marL="2057400" lvl="4" indent="-228600">
              <a:buFont typeface="Arial" charset="0"/>
              <a:defRPr>
                <a:solidFill>
                  <a:schemeClr val="tx1"/>
                </a:solidFill>
                <a:latin typeface="Arial"/>
                <a:ea typeface="宋体"/>
              </a:defRPr>
            </a:lvl5pPr>
            <a:lvl6pPr marL="2514600" lvl="5" indent="-228600">
              <a:spcBef>
                <a:spcPct val="0"/>
              </a:spcBef>
              <a:spcAft>
                <a:spcPct val="0"/>
              </a:spcAft>
              <a:buFont typeface="Arial" charset="0"/>
              <a:defRPr>
                <a:solidFill>
                  <a:schemeClr val="tx1"/>
                </a:solidFill>
                <a:latin typeface="Arial"/>
                <a:ea typeface="宋体"/>
              </a:defRPr>
            </a:lvl6pPr>
            <a:lvl7pPr marL="2971800" lvl="6" indent="-228600">
              <a:spcBef>
                <a:spcPct val="0"/>
              </a:spcBef>
              <a:spcAft>
                <a:spcPct val="0"/>
              </a:spcAft>
              <a:buFont typeface="Arial" charset="0"/>
              <a:defRPr>
                <a:solidFill>
                  <a:schemeClr val="tx1"/>
                </a:solidFill>
                <a:latin typeface="Arial"/>
                <a:ea typeface="宋体"/>
              </a:defRPr>
            </a:lvl7pPr>
            <a:lvl8pPr marL="3429000" lvl="7" indent="-228600">
              <a:spcBef>
                <a:spcPct val="0"/>
              </a:spcBef>
              <a:spcAft>
                <a:spcPct val="0"/>
              </a:spcAft>
              <a:buFont typeface="Arial" charset="0"/>
              <a:defRPr>
                <a:solidFill>
                  <a:schemeClr val="tx1"/>
                </a:solidFill>
                <a:latin typeface="Arial"/>
                <a:ea typeface="宋体"/>
              </a:defRPr>
            </a:lvl8pPr>
            <a:lvl9pPr marL="3886200" lvl="8" indent="-228600">
              <a:spcBef>
                <a:spcPct val="0"/>
              </a:spcBef>
              <a:spcAft>
                <a:spcPct val="0"/>
              </a:spcAft>
              <a:buFont typeface="Arial" charset="0"/>
              <a:defRPr>
                <a:solidFill>
                  <a:schemeClr val="tx1"/>
                </a:solidFill>
                <a:latin typeface="Arial"/>
                <a:ea typeface="宋体"/>
              </a:defRPr>
            </a:lvl9pPr>
          </a:lstStyle>
          <a:p>
            <a:pPr algn="ctr" defTabSz="866952">
              <a:spcBef>
                <a:spcPct val="0"/>
              </a:spcBef>
              <a:spcAft>
                <a:spcPct val="0"/>
              </a:spcAft>
            </a:pPr>
            <a:r>
              <a:rPr lang="en-US" sz="2400" b="1">
                <a:solidFill>
                  <a:srgbClr val="FFFFFF"/>
                </a:solidFill>
                <a:latin typeface="微软雅黑"/>
                <a:ea typeface="微软雅黑"/>
              </a:rPr>
              <a:t>2</a:t>
            </a:r>
          </a:p>
        </p:txBody>
      </p:sp>
      <p:sp>
        <p:nvSpPr>
          <p:cNvPr id="49" name="MH_SubTitle_2"/>
          <p:cNvSpPr>
            <a:spLocks noChangeArrowheads="1"/>
          </p:cNvSpPr>
          <p:nvPr/>
        </p:nvSpPr>
        <p:spPr>
          <a:xfrm>
            <a:off x="3772488" y="4524119"/>
            <a:ext cx="698197" cy="704815"/>
          </a:xfrm>
          <a:prstGeom prst="ellipse">
            <a:avLst/>
          </a:prstGeom>
          <a:solidFill>
            <a:srgbClr val="F39C11"/>
          </a:solidFill>
          <a:ln>
            <a:noFill/>
          </a:ln>
        </p:spPr>
        <p:txBody>
          <a:bodyPr lIns="0" tIns="0" rIns="0" bIns="0" anchor="ctr"/>
          <a:lstStyle>
            <a:lvl1pPr lvl="0">
              <a:buFont typeface="Arial" charset="0"/>
              <a:defRPr>
                <a:solidFill>
                  <a:schemeClr val="tx1"/>
                </a:solidFill>
                <a:latin typeface="Arial"/>
                <a:ea typeface="宋体"/>
              </a:defRPr>
            </a:lvl1pPr>
            <a:lvl2pPr marL="742950" lvl="1" indent="-285750">
              <a:buFont typeface="Arial" charset="0"/>
              <a:defRPr>
                <a:solidFill>
                  <a:schemeClr val="tx1"/>
                </a:solidFill>
                <a:latin typeface="Arial"/>
                <a:ea typeface="宋体"/>
              </a:defRPr>
            </a:lvl2pPr>
            <a:lvl3pPr marL="1143000" lvl="2" indent="-228600">
              <a:buFont typeface="Arial" charset="0"/>
              <a:defRPr>
                <a:solidFill>
                  <a:schemeClr val="tx1"/>
                </a:solidFill>
                <a:latin typeface="Arial"/>
                <a:ea typeface="宋体"/>
              </a:defRPr>
            </a:lvl3pPr>
            <a:lvl4pPr marL="1600200" lvl="3" indent="-228600">
              <a:buFont typeface="Arial" charset="0"/>
              <a:defRPr>
                <a:solidFill>
                  <a:schemeClr val="tx1"/>
                </a:solidFill>
                <a:latin typeface="Arial"/>
                <a:ea typeface="宋体"/>
              </a:defRPr>
            </a:lvl4pPr>
            <a:lvl5pPr marL="2057400" lvl="4" indent="-228600">
              <a:buFont typeface="Arial" charset="0"/>
              <a:defRPr>
                <a:solidFill>
                  <a:schemeClr val="tx1"/>
                </a:solidFill>
                <a:latin typeface="Arial"/>
                <a:ea typeface="宋体"/>
              </a:defRPr>
            </a:lvl5pPr>
            <a:lvl6pPr marL="2514600" lvl="5" indent="-228600">
              <a:spcBef>
                <a:spcPct val="0"/>
              </a:spcBef>
              <a:spcAft>
                <a:spcPct val="0"/>
              </a:spcAft>
              <a:buFont typeface="Arial" charset="0"/>
              <a:defRPr>
                <a:solidFill>
                  <a:schemeClr val="tx1"/>
                </a:solidFill>
                <a:latin typeface="Arial"/>
                <a:ea typeface="宋体"/>
              </a:defRPr>
            </a:lvl6pPr>
            <a:lvl7pPr marL="2971800" lvl="6" indent="-228600">
              <a:spcBef>
                <a:spcPct val="0"/>
              </a:spcBef>
              <a:spcAft>
                <a:spcPct val="0"/>
              </a:spcAft>
              <a:buFont typeface="Arial" charset="0"/>
              <a:defRPr>
                <a:solidFill>
                  <a:schemeClr val="tx1"/>
                </a:solidFill>
                <a:latin typeface="Arial"/>
                <a:ea typeface="宋体"/>
              </a:defRPr>
            </a:lvl7pPr>
            <a:lvl8pPr marL="3429000" lvl="7" indent="-228600">
              <a:spcBef>
                <a:spcPct val="0"/>
              </a:spcBef>
              <a:spcAft>
                <a:spcPct val="0"/>
              </a:spcAft>
              <a:buFont typeface="Arial" charset="0"/>
              <a:defRPr>
                <a:solidFill>
                  <a:schemeClr val="tx1"/>
                </a:solidFill>
                <a:latin typeface="Arial"/>
                <a:ea typeface="宋体"/>
              </a:defRPr>
            </a:lvl8pPr>
            <a:lvl9pPr marL="3886200" lvl="8" indent="-228600">
              <a:spcBef>
                <a:spcPct val="0"/>
              </a:spcBef>
              <a:spcAft>
                <a:spcPct val="0"/>
              </a:spcAft>
              <a:buFont typeface="Arial" charset="0"/>
              <a:defRPr>
                <a:solidFill>
                  <a:schemeClr val="tx1"/>
                </a:solidFill>
                <a:latin typeface="Arial"/>
                <a:ea typeface="宋体"/>
              </a:defRPr>
            </a:lvl9pPr>
          </a:lstStyle>
          <a:p>
            <a:pPr algn="ctr" defTabSz="866952">
              <a:spcBef>
                <a:spcPct val="0"/>
              </a:spcBef>
              <a:spcAft>
                <a:spcPct val="0"/>
              </a:spcAft>
            </a:pPr>
            <a:r>
              <a:rPr lang="en-US" sz="2800" b="1">
                <a:solidFill>
                  <a:srgbClr val="FFFFFF"/>
                </a:solidFill>
                <a:latin typeface="微软雅黑"/>
                <a:ea typeface="微软雅黑"/>
              </a:rPr>
              <a:t>1</a:t>
            </a:r>
          </a:p>
        </p:txBody>
      </p:sp>
      <p:sp>
        <p:nvSpPr>
          <p:cNvPr id="50" name="矩形 49"/>
          <p:cNvSpPr/>
          <p:nvPr/>
        </p:nvSpPr>
        <p:spPr>
          <a:xfrm>
            <a:off x="1358745" y="1943172"/>
            <a:ext cx="8826728" cy="646331"/>
          </a:xfrm>
          <a:prstGeom prst="rect">
            <a:avLst/>
          </a:prstGeom>
        </p:spPr>
        <p:txBody>
          <a:bodyPr wrap="square">
            <a:spAutoFit/>
          </a:bodyPr>
          <a:lstStyle/>
          <a:p>
            <a:pPr algn="ctr">
              <a:lnSpc>
                <a:spcPct val="150000"/>
              </a:lnSpc>
              <a:spcBef>
                <a:spcPts val="1200"/>
              </a:spcBef>
            </a:pPr>
            <a:r>
              <a:rPr lang="zh-CN" sz="2000" b="1">
                <a:solidFill>
                  <a:schemeClr val="tx2">
                    <a:lumMod val="50000"/>
                  </a:schemeClr>
                </a:solidFill>
                <a:latin typeface="Arial"/>
                <a:ea typeface="微软雅黑"/>
              </a:rPr>
              <a:t>本学科通过博士生</a:t>
            </a:r>
            <a:r>
              <a:rPr lang="zh-CN" sz="2400" b="1">
                <a:solidFill>
                  <a:srgbClr val="8A0000"/>
                </a:solidFill>
                <a:latin typeface="Arial"/>
                <a:ea typeface="微软雅黑"/>
              </a:rPr>
              <a:t>综合考试</a:t>
            </a:r>
            <a:r>
              <a:rPr lang="zh-CN" sz="2000" b="1">
                <a:solidFill>
                  <a:schemeClr val="tx2">
                    <a:lumMod val="50000"/>
                  </a:schemeClr>
                </a:solidFill>
                <a:latin typeface="Arial"/>
                <a:ea typeface="微软雅黑"/>
              </a:rPr>
              <a:t>对博士生进行分流淘汰。</a:t>
            </a:r>
            <a:endParaRPr lang="en-US" sz="2000" b="1">
              <a:solidFill>
                <a:schemeClr val="tx2">
                  <a:lumMod val="50000"/>
                </a:schemeClr>
              </a:solidFill>
              <a:latin typeface="Arial"/>
              <a:ea typeface="微软雅黑"/>
            </a:endParaRPr>
          </a:p>
        </p:txBody>
      </p:sp>
      <p:sp>
        <p:nvSpPr>
          <p:cNvPr id="51" name="矩形 50"/>
          <p:cNvSpPr/>
          <p:nvPr/>
        </p:nvSpPr>
        <p:spPr>
          <a:xfrm>
            <a:off x="481429" y="3380435"/>
            <a:ext cx="3009028" cy="2492990"/>
          </a:xfrm>
          <a:prstGeom prst="rect">
            <a:avLst/>
          </a:prstGeom>
        </p:spPr>
        <p:txBody>
          <a:bodyPr wrap="square">
            <a:spAutoFit/>
          </a:bodyPr>
          <a:lstStyle/>
          <a:p>
            <a:pPr>
              <a:lnSpc>
                <a:spcPct val="150000"/>
              </a:lnSpc>
              <a:spcBef>
                <a:spcPts val="1200"/>
              </a:spcBef>
            </a:pPr>
            <a:r>
              <a:rPr lang="zh-CN" sz="2000" b="1">
                <a:solidFill>
                  <a:schemeClr val="tx2">
                    <a:lumMod val="50000"/>
                  </a:schemeClr>
                </a:solidFill>
                <a:latin typeface="Arial"/>
                <a:ea typeface="微软雅黑"/>
              </a:rPr>
              <a:t>综合考试一般在第一学年结束之后进行，主要对博士生的政治思想、课程学习和科研能力等方面进行一次</a:t>
            </a:r>
            <a:r>
              <a:rPr lang="zh-CN" sz="2400" b="1">
                <a:solidFill>
                  <a:srgbClr val="8A0000"/>
                </a:solidFill>
                <a:latin typeface="Arial"/>
                <a:ea typeface="微软雅黑"/>
              </a:rPr>
              <a:t>综合考核和评定</a:t>
            </a:r>
            <a:r>
              <a:rPr lang="zh-CN" sz="2000" b="1">
                <a:solidFill>
                  <a:schemeClr val="tx2">
                    <a:lumMod val="50000"/>
                  </a:schemeClr>
                </a:solidFill>
                <a:latin typeface="Arial"/>
                <a:ea typeface="微软雅黑"/>
              </a:rPr>
              <a:t>。</a:t>
            </a:r>
            <a:endParaRPr lang="en-US" sz="2000" b="1">
              <a:solidFill>
                <a:schemeClr val="tx2">
                  <a:lumMod val="50000"/>
                </a:schemeClr>
              </a:solidFill>
              <a:latin typeface="Arial"/>
              <a:ea typeface="微软雅黑"/>
            </a:endParaRPr>
          </a:p>
        </p:txBody>
      </p:sp>
      <p:sp>
        <p:nvSpPr>
          <p:cNvPr id="52" name="矩形 51"/>
          <p:cNvSpPr/>
          <p:nvPr/>
        </p:nvSpPr>
        <p:spPr>
          <a:xfrm>
            <a:off x="7960196" y="3380435"/>
            <a:ext cx="3913743" cy="2862322"/>
          </a:xfrm>
          <a:prstGeom prst="rect">
            <a:avLst/>
          </a:prstGeom>
        </p:spPr>
        <p:txBody>
          <a:bodyPr wrap="square">
            <a:spAutoFit/>
          </a:bodyPr>
          <a:lstStyle/>
          <a:p>
            <a:pPr>
              <a:lnSpc>
                <a:spcPct val="150000"/>
              </a:lnSpc>
              <a:spcBef>
                <a:spcPts val="1200"/>
              </a:spcBef>
            </a:pPr>
            <a:r>
              <a:rPr lang="zh-CN" sz="2000" b="1">
                <a:solidFill>
                  <a:schemeClr val="tx2">
                    <a:lumMod val="50000"/>
                  </a:schemeClr>
                </a:solidFill>
                <a:latin typeface="Arial"/>
                <a:ea typeface="微软雅黑"/>
              </a:rPr>
              <a:t>其目的是激励博士生在德、智、体诸方面全面发展，使绝大多数博士生毕业时能够达到</a:t>
            </a:r>
            <a:r>
              <a:rPr lang="en-US" sz="2000" b="1">
                <a:solidFill>
                  <a:schemeClr val="tx2">
                    <a:lumMod val="50000"/>
                  </a:schemeClr>
                </a:solidFill>
                <a:latin typeface="Arial"/>
                <a:ea typeface="微软雅黑"/>
              </a:rPr>
              <a:t>《</a:t>
            </a:r>
            <a:r>
              <a:rPr lang="zh-CN" sz="2000" b="1">
                <a:solidFill>
                  <a:schemeClr val="tx2">
                    <a:lumMod val="50000"/>
                  </a:schemeClr>
                </a:solidFill>
                <a:latin typeface="Arial"/>
                <a:ea typeface="微软雅黑"/>
              </a:rPr>
              <a:t>中华人民共和国学位条例</a:t>
            </a:r>
            <a:r>
              <a:rPr lang="en-US" sz="2000" b="1">
                <a:solidFill>
                  <a:schemeClr val="tx2">
                    <a:lumMod val="50000"/>
                  </a:schemeClr>
                </a:solidFill>
                <a:latin typeface="Arial"/>
                <a:ea typeface="微软雅黑"/>
              </a:rPr>
              <a:t>》</a:t>
            </a:r>
            <a:r>
              <a:rPr lang="zh-CN" sz="2000" b="1">
                <a:solidFill>
                  <a:schemeClr val="tx2">
                    <a:lumMod val="50000"/>
                  </a:schemeClr>
                </a:solidFill>
                <a:latin typeface="Arial"/>
                <a:ea typeface="微软雅黑"/>
              </a:rPr>
              <a:t>中规定的要求，对少数不宜继续攻读博士学位者尽早做出妥善安排。</a:t>
            </a:r>
          </a:p>
        </p:txBody>
      </p:sp>
      <p:pic>
        <p:nvPicPr>
          <p:cNvPr id="53" name="图片 52"/>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68" name="组合 67"/>
          <p:cNvGrpSpPr/>
          <p:nvPr/>
        </p:nvGrpSpPr>
        <p:grpSpPr>
          <a:xfrm>
            <a:off x="1" y="0"/>
            <a:ext cx="1388224" cy="1046128"/>
            <a:chOff x="0" y="0"/>
            <a:chExt cx="6897954" cy="4536440"/>
          </a:xfrm>
        </p:grpSpPr>
        <p:sp>
          <p:nvSpPr>
            <p:cNvPr id="69" name="直角三角形 6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0" name="直角三角形 6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1" name="直角三角形 7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6" name="矩形 85"/>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 name="矩形 1"/>
          <p:cNvSpPr/>
          <p:nvPr/>
        </p:nvSpPr>
        <p:spPr>
          <a:xfrm>
            <a:off x="3570995" y="987380"/>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学风教育</a:t>
            </a:r>
          </a:p>
        </p:txBody>
      </p:sp>
      <p:sp>
        <p:nvSpPr>
          <p:cNvPr id="4" name="矩形 3"/>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pSp>
        <p:nvGrpSpPr>
          <p:cNvPr id="35" name="组合 34"/>
          <p:cNvGrpSpPr/>
          <p:nvPr/>
        </p:nvGrpSpPr>
        <p:grpSpPr>
          <a:xfrm>
            <a:off x="4958384" y="4687392"/>
            <a:ext cx="1749336" cy="1509635"/>
            <a:chOff x="4208894" y="3762612"/>
            <a:chExt cx="1822450" cy="1551623"/>
          </a:xfrm>
          <a:solidFill>
            <a:schemeClr val="tx1">
              <a:lumMod val="65000"/>
              <a:lumOff val="35000"/>
            </a:schemeClr>
          </a:solidFill>
        </p:grpSpPr>
        <p:sp>
          <p:nvSpPr>
            <p:cNvPr id="36" name="等腰三角形 35"/>
            <p:cNvSpPr/>
            <p:nvPr/>
          </p:nvSpPr>
          <p:spPr>
            <a:xfrm rot="10800000">
              <a:off x="4208894" y="3762612"/>
              <a:ext cx="1822450" cy="1551623"/>
            </a:xfrm>
            <a:prstGeom prst="triangle">
              <a:avLst/>
            </a:prstGeom>
            <a:grpFill/>
            <a:ln>
              <a:noFill/>
            </a:ln>
          </p:spPr>
          <p:txBody>
            <a:bodyPr anchor="ctr"/>
            <a:lstStyle/>
            <a:p>
              <a:pPr algn="ctr" defTabSz="1219170"/>
              <a:endParaRPr lang="zh-CN" sz="2133" kern="0">
                <a:solidFill>
                  <a:srgbClr val="F8F8F8"/>
                </a:solidFill>
                <a:effectLst>
                  <a:outerShdw blurRad="38100" dist="38100" dir="2700000" algn="tl">
                    <a:srgbClr val="000000">
                      <a:alpha val="43137"/>
                    </a:srgbClr>
                  </a:outerShdw>
                </a:effectLst>
                <a:latin typeface="微软雅黑"/>
                <a:ea typeface="微软雅黑"/>
              </a:endParaRPr>
            </a:p>
          </p:txBody>
        </p:sp>
        <p:sp>
          <p:nvSpPr>
            <p:cNvPr id="38" name="TextBox 3"/>
            <p:cNvSpPr txBox="1"/>
            <p:nvPr/>
          </p:nvSpPr>
          <p:spPr>
            <a:xfrm>
              <a:off x="4711452" y="3969357"/>
              <a:ext cx="824027" cy="727575"/>
            </a:xfrm>
            <a:prstGeom prst="rect">
              <a:avLst/>
            </a:prstGeom>
            <a:noFill/>
          </p:spPr>
          <p:txBody>
            <a:bodyPr wrap="square">
              <a:spAutoFit/>
            </a:bodyPr>
            <a:lstStyle/>
            <a:p>
              <a:pPr algn="ctr" defTabSz="1219170"/>
              <a:r>
                <a:rPr lang="zh-CN" sz="2000" b="1" kern="0">
                  <a:solidFill>
                    <a:srgbClr val="F8F8F8"/>
                  </a:solidFill>
                  <a:latin typeface="微软雅黑"/>
                  <a:ea typeface="微软雅黑"/>
                </a:rPr>
                <a:t>学风教育</a:t>
              </a:r>
            </a:p>
          </p:txBody>
        </p:sp>
      </p:grpSp>
      <p:grpSp>
        <p:nvGrpSpPr>
          <p:cNvPr id="41" name="组合 40"/>
          <p:cNvGrpSpPr/>
          <p:nvPr/>
        </p:nvGrpSpPr>
        <p:grpSpPr>
          <a:xfrm>
            <a:off x="5930566" y="4730970"/>
            <a:ext cx="1694241" cy="1479696"/>
            <a:chOff x="5237842" y="4004097"/>
            <a:chExt cx="1765052" cy="1520851"/>
          </a:xfrm>
          <a:solidFill>
            <a:srgbClr val="004D86"/>
          </a:solidFill>
        </p:grpSpPr>
        <p:sp>
          <p:nvSpPr>
            <p:cNvPr id="42" name="等腰三角形 7"/>
            <p:cNvSpPr/>
            <p:nvPr/>
          </p:nvSpPr>
          <p:spPr>
            <a:xfrm>
              <a:off x="5237842" y="4004097"/>
              <a:ext cx="1765052" cy="1500603"/>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grpFill/>
            <a:ln>
              <a:noFill/>
            </a:ln>
          </p:spPr>
          <p:txBody>
            <a:bodyPr anchor="ctr"/>
            <a:lstStyle/>
            <a:p>
              <a:pPr algn="ctr" defTabSz="1219170"/>
              <a:endParaRPr lang="zh-CN" sz="2133" kern="0">
                <a:solidFill>
                  <a:srgbClr val="F8F8F8"/>
                </a:solidFill>
                <a:effectLst>
                  <a:outerShdw blurRad="38100" dist="38100" dir="2700000" algn="tl">
                    <a:srgbClr val="000000">
                      <a:alpha val="43137"/>
                    </a:srgbClr>
                  </a:outerShdw>
                </a:effectLst>
                <a:latin typeface="微软雅黑"/>
                <a:ea typeface="微软雅黑"/>
              </a:endParaRPr>
            </a:p>
          </p:txBody>
        </p:sp>
        <p:sp>
          <p:nvSpPr>
            <p:cNvPr id="46" name="TextBox 6"/>
            <p:cNvSpPr txBox="1"/>
            <p:nvPr/>
          </p:nvSpPr>
          <p:spPr>
            <a:xfrm>
              <a:off x="5931937" y="4797374"/>
              <a:ext cx="726784" cy="727574"/>
            </a:xfrm>
            <a:prstGeom prst="rect">
              <a:avLst/>
            </a:prstGeom>
            <a:noFill/>
          </p:spPr>
          <p:txBody>
            <a:bodyPr wrap="none">
              <a:spAutoFit/>
            </a:bodyPr>
            <a:lstStyle/>
            <a:p>
              <a:pPr algn="ctr" defTabSz="1219170"/>
              <a:r>
                <a:rPr lang="zh-CN" sz="2000" b="1">
                  <a:solidFill>
                    <a:schemeClr val="bg1"/>
                  </a:solidFill>
                  <a:latin typeface="微软雅黑"/>
                  <a:ea typeface="微软雅黑"/>
                </a:rPr>
                <a:t>教师</a:t>
              </a:r>
              <a:endParaRPr lang="en-US" sz="2000" b="1">
                <a:solidFill>
                  <a:schemeClr val="bg1"/>
                </a:solidFill>
                <a:latin typeface="微软雅黑"/>
                <a:ea typeface="微软雅黑"/>
              </a:endParaRPr>
            </a:p>
            <a:p>
              <a:pPr algn="ctr" defTabSz="1219170"/>
              <a:r>
                <a:rPr lang="zh-CN" sz="2000" b="1">
                  <a:solidFill>
                    <a:schemeClr val="bg1"/>
                  </a:solidFill>
                  <a:latin typeface="微软雅黑"/>
                  <a:ea typeface="微软雅黑"/>
                </a:rPr>
                <a:t>培训</a:t>
              </a:r>
            </a:p>
          </p:txBody>
        </p:sp>
      </p:grpSp>
      <p:grpSp>
        <p:nvGrpSpPr>
          <p:cNvPr id="53" name="组合 52"/>
          <p:cNvGrpSpPr/>
          <p:nvPr/>
        </p:nvGrpSpPr>
        <p:grpSpPr>
          <a:xfrm>
            <a:off x="4958383" y="3187304"/>
            <a:ext cx="1724714" cy="1429320"/>
            <a:chOff x="4244067" y="2343574"/>
            <a:chExt cx="1796802" cy="1469072"/>
          </a:xfrm>
          <a:solidFill>
            <a:srgbClr val="C00000"/>
          </a:solidFill>
        </p:grpSpPr>
        <p:sp>
          <p:nvSpPr>
            <p:cNvPr id="54" name="等腰三角形 6"/>
            <p:cNvSpPr/>
            <p:nvPr/>
          </p:nvSpPr>
          <p:spPr>
            <a:xfrm>
              <a:off x="4244067" y="2343574"/>
              <a:ext cx="1796802" cy="1469072"/>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grpFill/>
            <a:ln>
              <a:noFill/>
            </a:ln>
          </p:spPr>
          <p:txBody>
            <a:bodyPr anchor="ctr"/>
            <a:lstStyle/>
            <a:p>
              <a:pPr algn="ctr" defTabSz="1219170"/>
              <a:endParaRPr lang="zh-CN" sz="2133" kern="0">
                <a:solidFill>
                  <a:srgbClr val="F8F8F8"/>
                </a:solidFill>
                <a:effectLst>
                  <a:outerShdw blurRad="38100" dist="38100" dir="2700000" algn="tl">
                    <a:srgbClr val="000000">
                      <a:alpha val="43137"/>
                    </a:srgbClr>
                  </a:outerShdw>
                </a:effectLst>
                <a:latin typeface="微软雅黑"/>
                <a:ea typeface="微软雅黑"/>
              </a:endParaRPr>
            </a:p>
          </p:txBody>
        </p:sp>
        <p:sp>
          <p:nvSpPr>
            <p:cNvPr id="55" name="TextBox 9"/>
            <p:cNvSpPr txBox="1"/>
            <p:nvPr/>
          </p:nvSpPr>
          <p:spPr>
            <a:xfrm>
              <a:off x="4771170" y="2818498"/>
              <a:ext cx="726786" cy="727574"/>
            </a:xfrm>
            <a:prstGeom prst="rect">
              <a:avLst/>
            </a:prstGeom>
            <a:noFill/>
          </p:spPr>
          <p:txBody>
            <a:bodyPr wrap="none">
              <a:spAutoFit/>
            </a:bodyPr>
            <a:lstStyle/>
            <a:p>
              <a:pPr algn="ctr" defTabSz="1219170"/>
              <a:r>
                <a:rPr lang="zh-CN" sz="2000" b="1">
                  <a:solidFill>
                    <a:schemeClr val="bg1"/>
                  </a:solidFill>
                  <a:latin typeface="微软雅黑"/>
                  <a:ea typeface="微软雅黑"/>
                </a:rPr>
                <a:t>领导</a:t>
              </a:r>
              <a:endParaRPr lang="en-US" sz="2000" b="1">
                <a:solidFill>
                  <a:schemeClr val="bg1"/>
                </a:solidFill>
                <a:latin typeface="微软雅黑"/>
                <a:ea typeface="微软雅黑"/>
              </a:endParaRPr>
            </a:p>
            <a:p>
              <a:pPr algn="ctr" defTabSz="1219170"/>
              <a:r>
                <a:rPr lang="zh-CN" sz="2000" b="1">
                  <a:solidFill>
                    <a:schemeClr val="bg1"/>
                  </a:solidFill>
                  <a:latin typeface="微软雅黑"/>
                  <a:ea typeface="微软雅黑"/>
                </a:rPr>
                <a:t>责任</a:t>
              </a:r>
              <a:endParaRPr lang="zh-CN" sz="2000" b="1" kern="0">
                <a:solidFill>
                  <a:schemeClr val="bg1"/>
                </a:solidFill>
                <a:latin typeface="微软雅黑"/>
                <a:ea typeface="微软雅黑"/>
              </a:endParaRPr>
            </a:p>
          </p:txBody>
        </p:sp>
      </p:grpSp>
      <p:grpSp>
        <p:nvGrpSpPr>
          <p:cNvPr id="56" name="组合 55"/>
          <p:cNvGrpSpPr/>
          <p:nvPr/>
        </p:nvGrpSpPr>
        <p:grpSpPr>
          <a:xfrm>
            <a:off x="4058706" y="4737033"/>
            <a:ext cx="1694241" cy="1459995"/>
            <a:chOff x="3634683" y="3914276"/>
            <a:chExt cx="1765052" cy="1500603"/>
          </a:xfrm>
          <a:solidFill>
            <a:srgbClr val="F39C11"/>
          </a:solidFill>
        </p:grpSpPr>
        <p:sp>
          <p:nvSpPr>
            <p:cNvPr id="57" name="等腰三角形 11"/>
            <p:cNvSpPr/>
            <p:nvPr/>
          </p:nvSpPr>
          <p:spPr>
            <a:xfrm>
              <a:off x="3634683" y="3914276"/>
              <a:ext cx="1765052" cy="1500603"/>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grpFill/>
            <a:ln>
              <a:noFill/>
            </a:ln>
          </p:spPr>
          <p:txBody>
            <a:bodyPr anchor="ctr"/>
            <a:lstStyle/>
            <a:p>
              <a:pPr algn="ctr" defTabSz="1219170"/>
              <a:endParaRPr lang="zh-CN" sz="2133" kern="0">
                <a:solidFill>
                  <a:srgbClr val="F8F8F8"/>
                </a:solidFill>
                <a:effectLst>
                  <a:outerShdw blurRad="38100" dist="38100" dir="2700000" algn="tl">
                    <a:srgbClr val="000000">
                      <a:alpha val="43137"/>
                    </a:srgbClr>
                  </a:outerShdw>
                </a:effectLst>
                <a:latin typeface="微软雅黑"/>
                <a:ea typeface="微软雅黑"/>
              </a:endParaRPr>
            </a:p>
          </p:txBody>
        </p:sp>
        <p:sp>
          <p:nvSpPr>
            <p:cNvPr id="58" name="TextBox 12"/>
            <p:cNvSpPr txBox="1"/>
            <p:nvPr/>
          </p:nvSpPr>
          <p:spPr>
            <a:xfrm>
              <a:off x="3964115" y="4687304"/>
              <a:ext cx="726784" cy="727575"/>
            </a:xfrm>
            <a:prstGeom prst="rect">
              <a:avLst/>
            </a:prstGeom>
            <a:noFill/>
          </p:spPr>
          <p:txBody>
            <a:bodyPr wrap="none">
              <a:spAutoFit/>
            </a:bodyPr>
            <a:lstStyle/>
            <a:p>
              <a:pPr algn="ctr" defTabSz="1219170"/>
              <a:r>
                <a:rPr lang="zh-CN" sz="2000" b="1">
                  <a:solidFill>
                    <a:schemeClr val="bg1"/>
                  </a:solidFill>
                  <a:latin typeface="微软雅黑"/>
                  <a:ea typeface="微软雅黑"/>
                </a:rPr>
                <a:t>师生</a:t>
              </a:r>
              <a:endParaRPr lang="en-US" sz="2000" b="1">
                <a:solidFill>
                  <a:schemeClr val="bg1"/>
                </a:solidFill>
                <a:latin typeface="微软雅黑"/>
                <a:ea typeface="微软雅黑"/>
              </a:endParaRPr>
            </a:p>
            <a:p>
              <a:pPr algn="ctr" defTabSz="1219170"/>
              <a:r>
                <a:rPr lang="zh-CN" sz="2000" b="1">
                  <a:solidFill>
                    <a:schemeClr val="bg1"/>
                  </a:solidFill>
                  <a:latin typeface="微软雅黑"/>
                  <a:ea typeface="微软雅黑"/>
                </a:rPr>
                <a:t>教育</a:t>
              </a:r>
            </a:p>
          </p:txBody>
        </p:sp>
      </p:grpSp>
      <p:sp>
        <p:nvSpPr>
          <p:cNvPr id="3" name="矩形 2"/>
          <p:cNvSpPr/>
          <p:nvPr/>
        </p:nvSpPr>
        <p:spPr>
          <a:xfrm>
            <a:off x="2996727" y="1760898"/>
            <a:ext cx="6096000" cy="1338828"/>
          </a:xfrm>
          <a:prstGeom prst="rect">
            <a:avLst/>
          </a:prstGeom>
        </p:spPr>
        <p:txBody>
          <a:bodyPr>
            <a:spAutoFit/>
          </a:bodyPr>
          <a:lstStyle/>
          <a:p>
            <a:pPr>
              <a:lnSpc>
                <a:spcPct val="150000"/>
              </a:lnSpc>
              <a:spcBef>
                <a:spcPts val="1200"/>
              </a:spcBef>
            </a:pPr>
            <a:r>
              <a:rPr lang="zh-CN" b="1">
                <a:solidFill>
                  <a:srgbClr val="8A0000"/>
                </a:solidFill>
                <a:latin typeface="Arial"/>
                <a:ea typeface="微软雅黑"/>
              </a:rPr>
              <a:t>学院切实担负起加强和改进学风建设工作的领导责任</a:t>
            </a:r>
            <a:r>
              <a:rPr lang="zh-CN" b="1">
                <a:solidFill>
                  <a:schemeClr val="tx2">
                    <a:lumMod val="50000"/>
                  </a:schemeClr>
                </a:solidFill>
                <a:latin typeface="Arial"/>
                <a:ea typeface="微软雅黑"/>
              </a:rPr>
              <a:t>，把学风建设工作纳入研究生培养工作的各个环节，形成工作责任制，以高度负责、敢于担当的精神抓好学风建设工作。</a:t>
            </a:r>
            <a:endParaRPr lang="en-US" b="1">
              <a:solidFill>
                <a:schemeClr val="tx2">
                  <a:lumMod val="50000"/>
                </a:schemeClr>
              </a:solidFill>
              <a:latin typeface="Arial"/>
              <a:ea typeface="微软雅黑"/>
            </a:endParaRPr>
          </a:p>
        </p:txBody>
      </p:sp>
      <p:sp>
        <p:nvSpPr>
          <p:cNvPr id="5" name="矩形 4"/>
          <p:cNvSpPr/>
          <p:nvPr/>
        </p:nvSpPr>
        <p:spPr>
          <a:xfrm>
            <a:off x="450221" y="3765341"/>
            <a:ext cx="3863237" cy="2169825"/>
          </a:xfrm>
          <a:prstGeom prst="rect">
            <a:avLst/>
          </a:prstGeom>
        </p:spPr>
        <p:txBody>
          <a:bodyPr wrap="square">
            <a:spAutoFit/>
          </a:bodyPr>
          <a:lstStyle/>
          <a:p>
            <a:pPr>
              <a:lnSpc>
                <a:spcPct val="150000"/>
              </a:lnSpc>
              <a:spcBef>
                <a:spcPts val="1200"/>
              </a:spcBef>
            </a:pPr>
            <a:r>
              <a:rPr lang="zh-CN" b="1">
                <a:solidFill>
                  <a:srgbClr val="8A0000"/>
                </a:solidFill>
                <a:latin typeface="Arial"/>
                <a:ea typeface="微软雅黑"/>
              </a:rPr>
              <a:t>加强全院师生学风建设工作的学习和理解</a:t>
            </a:r>
            <a:r>
              <a:rPr lang="zh-CN" b="1">
                <a:solidFill>
                  <a:schemeClr val="tx2">
                    <a:lumMod val="50000"/>
                  </a:schemeClr>
                </a:solidFill>
                <a:latin typeface="Arial"/>
                <a:ea typeface="微软雅黑"/>
              </a:rPr>
              <a:t>，在相关会议和活动中，组织学院党政领导班子、各系所负责人、研究生导师和研究生群体学习学风建设的相关文件和精神。</a:t>
            </a:r>
            <a:endParaRPr lang="en-US" b="1">
              <a:solidFill>
                <a:schemeClr val="tx2">
                  <a:lumMod val="50000"/>
                </a:schemeClr>
              </a:solidFill>
              <a:latin typeface="Arial"/>
              <a:ea typeface="微软雅黑"/>
            </a:endParaRPr>
          </a:p>
        </p:txBody>
      </p:sp>
      <p:sp>
        <p:nvSpPr>
          <p:cNvPr id="6" name="矩形 5"/>
          <p:cNvSpPr/>
          <p:nvPr/>
        </p:nvSpPr>
        <p:spPr>
          <a:xfrm>
            <a:off x="7642407" y="3909798"/>
            <a:ext cx="4098719" cy="1754326"/>
          </a:xfrm>
          <a:prstGeom prst="rect">
            <a:avLst/>
          </a:prstGeom>
        </p:spPr>
        <p:txBody>
          <a:bodyPr wrap="square">
            <a:spAutoFit/>
          </a:bodyPr>
          <a:lstStyle/>
          <a:p>
            <a:pPr>
              <a:lnSpc>
                <a:spcPct val="150000"/>
              </a:lnSpc>
              <a:spcBef>
                <a:spcPts val="1200"/>
              </a:spcBef>
            </a:pPr>
            <a:r>
              <a:rPr lang="zh-CN" b="1">
                <a:solidFill>
                  <a:srgbClr val="8A0000"/>
                </a:solidFill>
                <a:latin typeface="Arial"/>
                <a:ea typeface="微软雅黑"/>
              </a:rPr>
              <a:t>将学风建设作为教师队伍培训和学生骨干队伍培训的重要内容</a:t>
            </a:r>
            <a:r>
              <a:rPr lang="zh-CN" b="1">
                <a:solidFill>
                  <a:schemeClr val="tx2">
                    <a:lumMod val="50000"/>
                  </a:schemeClr>
                </a:solidFill>
                <a:latin typeface="Arial"/>
                <a:ea typeface="微软雅黑"/>
              </a:rPr>
              <a:t>，通过各种平台，结合实际工作共同探讨学风建设举措，把学风建设工作引向深入。</a:t>
            </a:r>
          </a:p>
        </p:txBody>
      </p:sp>
      <p:pic>
        <p:nvPicPr>
          <p:cNvPr id="59" name="图片 5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74" name="组合 73"/>
          <p:cNvGrpSpPr/>
          <p:nvPr/>
        </p:nvGrpSpPr>
        <p:grpSpPr>
          <a:xfrm>
            <a:off x="1" y="0"/>
            <a:ext cx="1388224" cy="1046128"/>
            <a:chOff x="0" y="0"/>
            <a:chExt cx="6897954" cy="4536440"/>
          </a:xfrm>
        </p:grpSpPr>
        <p:sp>
          <p:nvSpPr>
            <p:cNvPr id="75" name="直角三角形 7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6" name="直角三角形 7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7" name="直角三角形 7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92" name="矩形 91"/>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椭圆 34"/>
          <p:cNvSpPr/>
          <p:nvPr/>
        </p:nvSpPr>
        <p:spPr>
          <a:xfrm>
            <a:off x="3796058" y="2658247"/>
            <a:ext cx="2489443" cy="2406530"/>
          </a:xfrm>
          <a:prstGeom prst="ellipse">
            <a:avLst/>
          </a:prstGeom>
          <a:noFill/>
          <a:ln w="12700" cap="flat" cmpd="sng">
            <a:solidFill>
              <a:srgbClr val="00A39E"/>
            </a:solidFill>
            <a:prstDash val="solid"/>
          </a:ln>
        </p:spPr>
        <p:txBody>
          <a:bodyPr lIns="100693" tIns="50347" rIns="100693" bIns="50347" anchor="ctr"/>
          <a:lstStyle/>
          <a:p>
            <a:pPr algn="ctr" defTabSz="1219170"/>
            <a:endParaRPr lang="zh-CN" sz="2400" kern="0">
              <a:solidFill>
                <a:srgbClr val="FFFFFF"/>
              </a:solidFill>
              <a:latin typeface="微软雅黑"/>
              <a:ea typeface="微软雅黑"/>
            </a:endParaRPr>
          </a:p>
        </p:txBody>
      </p:sp>
      <p:grpSp>
        <p:nvGrpSpPr>
          <p:cNvPr id="36" name="组合 35"/>
          <p:cNvGrpSpPr/>
          <p:nvPr/>
        </p:nvGrpSpPr>
        <p:grpSpPr>
          <a:xfrm>
            <a:off x="0" y="6705904"/>
            <a:ext cx="12192000" cy="150435"/>
            <a:chOff x="0" y="2714172"/>
            <a:chExt cx="3686629" cy="1429658"/>
          </a:xfrm>
        </p:grpSpPr>
        <p:sp>
          <p:nvSpPr>
            <p:cNvPr id="37" name="矩形 36"/>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8" name="矩形 37"/>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0" name="矩形 39"/>
          <p:cNvSpPr/>
          <p:nvPr/>
        </p:nvSpPr>
        <p:spPr>
          <a:xfrm>
            <a:off x="3570995" y="987380"/>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管理服务</a:t>
            </a:r>
          </a:p>
        </p:txBody>
      </p:sp>
      <p:sp>
        <p:nvSpPr>
          <p:cNvPr id="41" name="矩形 40"/>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2" name="矩形 41"/>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cxnSp>
        <p:nvCxnSpPr>
          <p:cNvPr id="43" name="直接连接符 42"/>
          <p:cNvCxnSpPr/>
          <p:nvPr/>
        </p:nvCxnSpPr>
        <p:spPr>
          <a:xfrm>
            <a:off x="6006156" y="1910171"/>
            <a:ext cx="3691" cy="4013356"/>
          </a:xfrm>
          <a:prstGeom prst="line">
            <a:avLst/>
          </a:prstGeom>
          <a:ln w="19050">
            <a:solidFill>
              <a:schemeClr val="dk1"/>
            </a:solidFill>
            <a:prstDash val="solid"/>
            <a:miter/>
          </a:ln>
        </p:spPr>
      </p:cxnSp>
      <p:sp>
        <p:nvSpPr>
          <p:cNvPr id="45" name="椭圆 44"/>
          <p:cNvSpPr/>
          <p:nvPr/>
        </p:nvSpPr>
        <p:spPr>
          <a:xfrm>
            <a:off x="5696412" y="2674309"/>
            <a:ext cx="2489443" cy="2406530"/>
          </a:xfrm>
          <a:prstGeom prst="ellipse">
            <a:avLst/>
          </a:prstGeom>
          <a:noFill/>
          <a:ln w="12700" cap="flat" cmpd="sng">
            <a:solidFill>
              <a:srgbClr val="00A39E"/>
            </a:solidFill>
            <a:prstDash val="solid"/>
          </a:ln>
        </p:spPr>
        <p:txBody>
          <a:bodyPr lIns="100693" tIns="50347" rIns="100693" bIns="50347" anchor="ctr"/>
          <a:lstStyle/>
          <a:p>
            <a:pPr algn="ctr" defTabSz="1219170"/>
            <a:endParaRPr lang="zh-CN" sz="2400" kern="0">
              <a:solidFill>
                <a:srgbClr val="FFFFFF"/>
              </a:solidFill>
              <a:latin typeface="微软雅黑"/>
              <a:ea typeface="微软雅黑"/>
            </a:endParaRPr>
          </a:p>
        </p:txBody>
      </p:sp>
      <p:sp>
        <p:nvSpPr>
          <p:cNvPr id="46" name="Oval 19"/>
          <p:cNvSpPr>
            <a:spLocks noChangeArrowheads="1"/>
          </p:cNvSpPr>
          <p:nvPr/>
        </p:nvSpPr>
        <p:spPr>
          <a:xfrm>
            <a:off x="7480864" y="2644206"/>
            <a:ext cx="450196" cy="422368"/>
          </a:xfrm>
          <a:prstGeom prst="ellipse">
            <a:avLst/>
          </a:prstGeom>
          <a:solidFill>
            <a:srgbClr val="C00000"/>
          </a:solidFill>
          <a:ln>
            <a:noFill/>
          </a:ln>
        </p:spPr>
        <p:txBody>
          <a:bodyPr anchor="ctr"/>
          <a:lstStyle/>
          <a:p>
            <a:pPr algn="ctr" defTabSz="1219170"/>
            <a:r>
              <a:rPr lang="en-US" sz="2400" b="1">
                <a:solidFill>
                  <a:srgbClr val="FFFFFF"/>
                </a:solidFill>
                <a:latin typeface="微软雅黑"/>
                <a:ea typeface="微软雅黑"/>
              </a:rPr>
              <a:t>6</a:t>
            </a:r>
            <a:endParaRPr lang="zh-CN" sz="2400" b="1">
              <a:solidFill>
                <a:srgbClr val="FFFFFF"/>
              </a:solidFill>
              <a:latin typeface="微软雅黑"/>
              <a:ea typeface="微软雅黑"/>
            </a:endParaRPr>
          </a:p>
        </p:txBody>
      </p:sp>
      <p:sp>
        <p:nvSpPr>
          <p:cNvPr id="47" name="Oval 19"/>
          <p:cNvSpPr>
            <a:spLocks noChangeArrowheads="1"/>
          </p:cNvSpPr>
          <p:nvPr/>
        </p:nvSpPr>
        <p:spPr>
          <a:xfrm>
            <a:off x="3430508" y="3540984"/>
            <a:ext cx="450196" cy="422368"/>
          </a:xfrm>
          <a:prstGeom prst="ellipse">
            <a:avLst/>
          </a:prstGeom>
          <a:solidFill>
            <a:srgbClr val="004D86"/>
          </a:solidFill>
          <a:ln w="12700">
            <a:solidFill>
              <a:srgbClr val="004D86"/>
            </a:solidFill>
            <a:prstDash val="solid"/>
            <a:miter/>
          </a:ln>
        </p:spPr>
        <p:txBody>
          <a:bodyPr anchor="ctr"/>
          <a:lstStyle/>
          <a:p>
            <a:pPr algn="ctr" defTabSz="1219170"/>
            <a:r>
              <a:rPr lang="en-US" sz="2400" b="1">
                <a:solidFill>
                  <a:srgbClr val="FFFFFF"/>
                </a:solidFill>
                <a:latin typeface="微软雅黑"/>
                <a:ea typeface="微软雅黑"/>
              </a:rPr>
              <a:t>3</a:t>
            </a:r>
            <a:endParaRPr lang="zh-CN" sz="2400" b="1">
              <a:solidFill>
                <a:srgbClr val="FFFFFF"/>
              </a:solidFill>
              <a:latin typeface="微软雅黑"/>
              <a:ea typeface="微软雅黑"/>
            </a:endParaRPr>
          </a:p>
        </p:txBody>
      </p:sp>
      <p:sp>
        <p:nvSpPr>
          <p:cNvPr id="48" name="Oval 19"/>
          <p:cNvSpPr>
            <a:spLocks noChangeArrowheads="1"/>
          </p:cNvSpPr>
          <p:nvPr/>
        </p:nvSpPr>
        <p:spPr>
          <a:xfrm>
            <a:off x="3793408" y="2817257"/>
            <a:ext cx="450196" cy="422368"/>
          </a:xfrm>
          <a:prstGeom prst="ellipse">
            <a:avLst/>
          </a:prstGeom>
          <a:solidFill>
            <a:srgbClr val="FF9409"/>
          </a:solidFill>
          <a:ln>
            <a:noFill/>
          </a:ln>
        </p:spPr>
        <p:txBody>
          <a:bodyPr anchor="ctr"/>
          <a:lstStyle/>
          <a:p>
            <a:pPr algn="ctr" defTabSz="1219170"/>
            <a:r>
              <a:rPr lang="en-US" sz="2400" b="1">
                <a:solidFill>
                  <a:srgbClr val="FFFFFF"/>
                </a:solidFill>
                <a:latin typeface="微软雅黑"/>
                <a:ea typeface="微软雅黑"/>
              </a:rPr>
              <a:t>2</a:t>
            </a:r>
            <a:endParaRPr lang="zh-CN" sz="2400" b="1">
              <a:solidFill>
                <a:srgbClr val="FFFFFF"/>
              </a:solidFill>
              <a:latin typeface="微软雅黑"/>
              <a:ea typeface="微软雅黑"/>
            </a:endParaRPr>
          </a:p>
        </p:txBody>
      </p:sp>
      <p:sp>
        <p:nvSpPr>
          <p:cNvPr id="53" name="Oval 19"/>
          <p:cNvSpPr>
            <a:spLocks noChangeArrowheads="1"/>
          </p:cNvSpPr>
          <p:nvPr/>
        </p:nvSpPr>
        <p:spPr>
          <a:xfrm>
            <a:off x="3629762" y="4266802"/>
            <a:ext cx="450196" cy="422368"/>
          </a:xfrm>
          <a:prstGeom prst="ellipse">
            <a:avLst/>
          </a:prstGeom>
          <a:solidFill>
            <a:srgbClr val="336600"/>
          </a:solidFill>
          <a:ln>
            <a:noFill/>
          </a:ln>
        </p:spPr>
        <p:txBody>
          <a:bodyPr anchor="ctr"/>
          <a:lstStyle/>
          <a:p>
            <a:pPr algn="ctr" defTabSz="1219170"/>
            <a:r>
              <a:rPr lang="en-US" sz="2400" b="1">
                <a:solidFill>
                  <a:srgbClr val="FFFFFF"/>
                </a:solidFill>
                <a:latin typeface="微软雅黑"/>
                <a:ea typeface="微软雅黑"/>
              </a:rPr>
              <a:t>4</a:t>
            </a:r>
            <a:endParaRPr lang="zh-CN" sz="2400" b="1">
              <a:solidFill>
                <a:srgbClr val="FFFFFF"/>
              </a:solidFill>
              <a:latin typeface="微软雅黑"/>
              <a:ea typeface="微软雅黑"/>
            </a:endParaRPr>
          </a:p>
        </p:txBody>
      </p:sp>
      <p:sp>
        <p:nvSpPr>
          <p:cNvPr id="54" name="Oval 19"/>
          <p:cNvSpPr>
            <a:spLocks noChangeArrowheads="1"/>
          </p:cNvSpPr>
          <p:nvPr/>
        </p:nvSpPr>
        <p:spPr>
          <a:xfrm>
            <a:off x="4131358" y="4846885"/>
            <a:ext cx="450196" cy="422368"/>
          </a:xfrm>
          <a:prstGeom prst="ellipse">
            <a:avLst/>
          </a:prstGeom>
          <a:solidFill>
            <a:schemeClr val="tx1">
              <a:lumMod val="50000"/>
              <a:lumOff val="50000"/>
            </a:schemeClr>
          </a:solidFill>
          <a:ln>
            <a:noFill/>
          </a:ln>
        </p:spPr>
        <p:txBody>
          <a:bodyPr anchor="ctr"/>
          <a:lstStyle/>
          <a:p>
            <a:pPr algn="ctr" defTabSz="1219170"/>
            <a:r>
              <a:rPr lang="en-US" sz="2400" b="1">
                <a:solidFill>
                  <a:srgbClr val="FFFFFF"/>
                </a:solidFill>
                <a:latin typeface="微软雅黑"/>
                <a:ea typeface="微软雅黑"/>
              </a:rPr>
              <a:t>5</a:t>
            </a:r>
            <a:endParaRPr lang="zh-CN" sz="2400" b="1">
              <a:solidFill>
                <a:srgbClr val="FFFFFF"/>
              </a:solidFill>
              <a:latin typeface="微软雅黑"/>
              <a:ea typeface="微软雅黑"/>
            </a:endParaRPr>
          </a:p>
        </p:txBody>
      </p:sp>
      <p:sp>
        <p:nvSpPr>
          <p:cNvPr id="55" name="TextBox 40"/>
          <p:cNvSpPr txBox="1"/>
          <p:nvPr/>
        </p:nvSpPr>
        <p:spPr>
          <a:xfrm>
            <a:off x="1394740" y="1690303"/>
            <a:ext cx="2682733" cy="830997"/>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外国语学院与各系联合资助计划内统分博士研究生参加国内学术会议经费的规定</a:t>
            </a:r>
          </a:p>
        </p:txBody>
      </p:sp>
      <p:sp>
        <p:nvSpPr>
          <p:cNvPr id="56" name="TextBox 40"/>
          <p:cNvSpPr txBox="1"/>
          <p:nvPr/>
        </p:nvSpPr>
        <p:spPr>
          <a:xfrm>
            <a:off x="887921" y="2554961"/>
            <a:ext cx="2709571" cy="830997"/>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外国语学院资助计划内统分博士（硕士）研究生参加国内学术会议经费的规定</a:t>
            </a:r>
          </a:p>
        </p:txBody>
      </p:sp>
      <p:sp>
        <p:nvSpPr>
          <p:cNvPr id="57" name="TextBox 40"/>
          <p:cNvSpPr txBox="1"/>
          <p:nvPr/>
        </p:nvSpPr>
        <p:spPr>
          <a:xfrm>
            <a:off x="331113" y="3503238"/>
            <a:ext cx="2980232"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北京大学外国语学院遴选博士生指导教师的规则和工作程序</a:t>
            </a:r>
          </a:p>
        </p:txBody>
      </p:sp>
      <p:sp>
        <p:nvSpPr>
          <p:cNvPr id="58" name="TextBox 40"/>
          <p:cNvSpPr txBox="1"/>
          <p:nvPr/>
        </p:nvSpPr>
        <p:spPr>
          <a:xfrm>
            <a:off x="752919" y="4317096"/>
            <a:ext cx="2670497"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外国语学院新开研究生课程相关规定</a:t>
            </a:r>
          </a:p>
        </p:txBody>
      </p:sp>
      <p:sp>
        <p:nvSpPr>
          <p:cNvPr id="60" name="TextBox 40"/>
          <p:cNvSpPr txBox="1"/>
          <p:nvPr/>
        </p:nvSpPr>
        <p:spPr>
          <a:xfrm>
            <a:off x="7949788" y="2077865"/>
            <a:ext cx="3142254"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外国语学院博士研究生学科综合考试实施办法</a:t>
            </a:r>
          </a:p>
        </p:txBody>
      </p:sp>
      <p:sp>
        <p:nvSpPr>
          <p:cNvPr id="61" name="TextBox 40"/>
          <p:cNvSpPr txBox="1"/>
          <p:nvPr/>
        </p:nvSpPr>
        <p:spPr>
          <a:xfrm>
            <a:off x="8517080" y="2773030"/>
            <a:ext cx="2864725"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外国语学院博士研究生开题报告实施办法</a:t>
            </a:r>
          </a:p>
        </p:txBody>
      </p:sp>
      <p:sp>
        <p:nvSpPr>
          <p:cNvPr id="62" name="TextBox 40"/>
          <p:cNvSpPr txBox="1"/>
          <p:nvPr/>
        </p:nvSpPr>
        <p:spPr>
          <a:xfrm>
            <a:off x="8594027" y="3841670"/>
            <a:ext cx="2984364"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外国语学院博士研究生学术创新成果综合评价实施细则</a:t>
            </a:r>
          </a:p>
        </p:txBody>
      </p:sp>
      <p:sp>
        <p:nvSpPr>
          <p:cNvPr id="63" name="TextBox 40"/>
          <p:cNvSpPr txBox="1"/>
          <p:nvPr/>
        </p:nvSpPr>
        <p:spPr>
          <a:xfrm>
            <a:off x="8243672" y="4673143"/>
            <a:ext cx="2980232"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外国语学院博士研究生年度审核实施办法</a:t>
            </a:r>
          </a:p>
        </p:txBody>
      </p:sp>
      <p:sp>
        <p:nvSpPr>
          <p:cNvPr id="64" name="TextBox 40"/>
          <p:cNvSpPr txBox="1"/>
          <p:nvPr/>
        </p:nvSpPr>
        <p:spPr>
          <a:xfrm>
            <a:off x="992038" y="5128303"/>
            <a:ext cx="3170310" cy="584775"/>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北京大学外国语学院博士研究生岗位奖学金管理办法实施细则</a:t>
            </a:r>
          </a:p>
        </p:txBody>
      </p:sp>
      <p:sp>
        <p:nvSpPr>
          <p:cNvPr id="65" name="Oval 19"/>
          <p:cNvSpPr>
            <a:spLocks noChangeArrowheads="1"/>
          </p:cNvSpPr>
          <p:nvPr/>
        </p:nvSpPr>
        <p:spPr>
          <a:xfrm>
            <a:off x="4464608" y="2372930"/>
            <a:ext cx="450196" cy="422368"/>
          </a:xfrm>
          <a:prstGeom prst="ellipse">
            <a:avLst/>
          </a:prstGeom>
          <a:solidFill>
            <a:srgbClr val="C00000"/>
          </a:solidFill>
          <a:ln>
            <a:noFill/>
          </a:ln>
        </p:spPr>
        <p:txBody>
          <a:bodyPr anchor="ctr"/>
          <a:lstStyle/>
          <a:p>
            <a:pPr algn="ctr" defTabSz="1219170"/>
            <a:r>
              <a:rPr lang="en-US" sz="2400" b="1">
                <a:solidFill>
                  <a:srgbClr val="FFFFFF"/>
                </a:solidFill>
                <a:latin typeface="微软雅黑"/>
                <a:ea typeface="微软雅黑"/>
              </a:rPr>
              <a:t>1</a:t>
            </a:r>
            <a:endParaRPr lang="zh-CN" sz="2400" b="1">
              <a:solidFill>
                <a:srgbClr val="FFFFFF"/>
              </a:solidFill>
              <a:latin typeface="微软雅黑"/>
              <a:ea typeface="微软雅黑"/>
            </a:endParaRPr>
          </a:p>
        </p:txBody>
      </p:sp>
      <p:sp>
        <p:nvSpPr>
          <p:cNvPr id="66" name="Oval 19"/>
          <p:cNvSpPr>
            <a:spLocks noChangeArrowheads="1"/>
          </p:cNvSpPr>
          <p:nvPr/>
        </p:nvSpPr>
        <p:spPr>
          <a:xfrm>
            <a:off x="7901955" y="3164038"/>
            <a:ext cx="450196" cy="422368"/>
          </a:xfrm>
          <a:prstGeom prst="ellipse">
            <a:avLst/>
          </a:prstGeom>
          <a:solidFill>
            <a:srgbClr val="FF9409"/>
          </a:solidFill>
          <a:ln>
            <a:noFill/>
          </a:ln>
        </p:spPr>
        <p:txBody>
          <a:bodyPr anchor="ctr"/>
          <a:lstStyle/>
          <a:p>
            <a:pPr algn="ctr" defTabSz="1219170"/>
            <a:r>
              <a:rPr lang="en-US" sz="2400" b="1">
                <a:solidFill>
                  <a:srgbClr val="FFFFFF"/>
                </a:solidFill>
                <a:latin typeface="微软雅黑"/>
                <a:ea typeface="微软雅黑"/>
              </a:rPr>
              <a:t>7</a:t>
            </a:r>
            <a:endParaRPr lang="zh-CN" sz="2400" b="1">
              <a:solidFill>
                <a:srgbClr val="FFFFFF"/>
              </a:solidFill>
              <a:latin typeface="微软雅黑"/>
              <a:ea typeface="微软雅黑"/>
            </a:endParaRPr>
          </a:p>
        </p:txBody>
      </p:sp>
      <p:sp>
        <p:nvSpPr>
          <p:cNvPr id="67" name="Oval 19"/>
          <p:cNvSpPr>
            <a:spLocks noChangeArrowheads="1"/>
          </p:cNvSpPr>
          <p:nvPr/>
        </p:nvSpPr>
        <p:spPr>
          <a:xfrm>
            <a:off x="7949788" y="3846244"/>
            <a:ext cx="450196" cy="422368"/>
          </a:xfrm>
          <a:prstGeom prst="ellipse">
            <a:avLst/>
          </a:prstGeom>
          <a:solidFill>
            <a:srgbClr val="004D86"/>
          </a:solidFill>
          <a:ln w="12700">
            <a:solidFill>
              <a:srgbClr val="004D86"/>
            </a:solidFill>
            <a:prstDash val="solid"/>
            <a:miter/>
          </a:ln>
        </p:spPr>
        <p:txBody>
          <a:bodyPr anchor="ctr"/>
          <a:lstStyle/>
          <a:p>
            <a:pPr algn="ctr" defTabSz="1219170"/>
            <a:r>
              <a:rPr lang="en-US" sz="2400" b="1">
                <a:solidFill>
                  <a:srgbClr val="FFFFFF"/>
                </a:solidFill>
                <a:latin typeface="微软雅黑"/>
                <a:ea typeface="微软雅黑"/>
              </a:rPr>
              <a:t>8</a:t>
            </a:r>
            <a:endParaRPr lang="zh-CN" sz="2400" b="1">
              <a:solidFill>
                <a:srgbClr val="FFFFFF"/>
              </a:solidFill>
              <a:latin typeface="微软雅黑"/>
              <a:ea typeface="微软雅黑"/>
            </a:endParaRPr>
          </a:p>
        </p:txBody>
      </p:sp>
      <p:sp>
        <p:nvSpPr>
          <p:cNvPr id="72" name="Oval 19"/>
          <p:cNvSpPr>
            <a:spLocks noChangeArrowheads="1"/>
          </p:cNvSpPr>
          <p:nvPr/>
        </p:nvSpPr>
        <p:spPr>
          <a:xfrm>
            <a:off x="7676857" y="4463541"/>
            <a:ext cx="450196" cy="422368"/>
          </a:xfrm>
          <a:prstGeom prst="ellipse">
            <a:avLst/>
          </a:prstGeom>
          <a:solidFill>
            <a:srgbClr val="336600"/>
          </a:solidFill>
          <a:ln>
            <a:noFill/>
          </a:ln>
        </p:spPr>
        <p:txBody>
          <a:bodyPr anchor="ctr"/>
          <a:lstStyle/>
          <a:p>
            <a:pPr algn="ctr" defTabSz="1219170"/>
            <a:r>
              <a:rPr lang="en-US" sz="2400" b="1">
                <a:solidFill>
                  <a:srgbClr val="FFFFFF"/>
                </a:solidFill>
                <a:latin typeface="微软雅黑"/>
                <a:ea typeface="微软雅黑"/>
              </a:rPr>
              <a:t>9</a:t>
            </a:r>
            <a:endParaRPr lang="zh-CN" sz="2400" b="1">
              <a:solidFill>
                <a:srgbClr val="FFFFFF"/>
              </a:solidFill>
              <a:latin typeface="微软雅黑"/>
              <a:ea typeface="微软雅黑"/>
            </a:endParaRPr>
          </a:p>
        </p:txBody>
      </p:sp>
      <p:pic>
        <p:nvPicPr>
          <p:cNvPr id="77" name="图片 76"/>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85" name="组合 84"/>
          <p:cNvGrpSpPr/>
          <p:nvPr/>
        </p:nvGrpSpPr>
        <p:grpSpPr>
          <a:xfrm>
            <a:off x="1" y="0"/>
            <a:ext cx="1388224" cy="1046128"/>
            <a:chOff x="0" y="0"/>
            <a:chExt cx="6897954" cy="4536440"/>
          </a:xfrm>
        </p:grpSpPr>
        <p:sp>
          <p:nvSpPr>
            <p:cNvPr id="86" name="直角三角形 8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7" name="直角三角形 8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8" name="直角三角形 8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9" name="矩形 88"/>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
        <p:nvSpPr>
          <p:cNvPr id="90" name="Oval 19"/>
          <p:cNvSpPr>
            <a:spLocks noChangeArrowheads="1"/>
          </p:cNvSpPr>
          <p:nvPr/>
        </p:nvSpPr>
        <p:spPr>
          <a:xfrm>
            <a:off x="6510238" y="4858791"/>
            <a:ext cx="758447" cy="556172"/>
          </a:xfrm>
          <a:prstGeom prst="ellipse">
            <a:avLst/>
          </a:prstGeom>
          <a:solidFill>
            <a:srgbClr val="336600"/>
          </a:solidFill>
          <a:ln>
            <a:noFill/>
          </a:ln>
        </p:spPr>
        <p:txBody>
          <a:bodyPr anchor="ctr"/>
          <a:lstStyle/>
          <a:p>
            <a:pPr algn="ctr" defTabSz="1219170"/>
            <a:r>
              <a:rPr lang="en-US" sz="2000" b="1">
                <a:solidFill>
                  <a:srgbClr val="FFFFFF"/>
                </a:solidFill>
                <a:latin typeface="微软雅黑"/>
                <a:ea typeface="微软雅黑"/>
              </a:rPr>
              <a:t>10</a:t>
            </a:r>
            <a:endParaRPr lang="zh-CN" sz="2000" b="1">
              <a:solidFill>
                <a:srgbClr val="FFFFFF"/>
              </a:solidFill>
              <a:latin typeface="微软雅黑"/>
              <a:ea typeface="微软雅黑"/>
            </a:endParaRPr>
          </a:p>
        </p:txBody>
      </p:sp>
      <p:sp>
        <p:nvSpPr>
          <p:cNvPr id="91" name="TextBox 40"/>
          <p:cNvSpPr txBox="1"/>
          <p:nvPr/>
        </p:nvSpPr>
        <p:spPr>
          <a:xfrm>
            <a:off x="7016692" y="5412875"/>
            <a:ext cx="2980232" cy="830997"/>
          </a:xfrm>
          <a:prstGeom prst="rect">
            <a:avLst/>
          </a:prstGeom>
          <a:noFill/>
        </p:spPr>
        <p:txBody>
          <a:bodyPr wrap="square" lIns="91440" tIns="45720" rIns="91440" bIns="45720">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defTabSz="1219170"/>
            <a:r>
              <a:rPr lang="zh-CN" sz="1600" b="1">
                <a:latin typeface="微软雅黑"/>
                <a:ea typeface="微软雅黑"/>
              </a:rPr>
              <a:t>外国语学院新体制教学科研系列教师研究生导师招生资格审核办法</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26" name="组合 25"/>
          <p:cNvGrpSpPr/>
          <p:nvPr/>
        </p:nvGrpSpPr>
        <p:grpSpPr>
          <a:xfrm>
            <a:off x="307278" y="2339736"/>
            <a:ext cx="6118753" cy="3416266"/>
            <a:chOff x="291468" y="2865085"/>
            <a:chExt cx="2601994" cy="5637885"/>
          </a:xfrm>
        </p:grpSpPr>
        <p:sp>
          <p:nvSpPr>
            <p:cNvPr id="27" name="圆角矩形 26"/>
            <p:cNvSpPr/>
            <p:nvPr/>
          </p:nvSpPr>
          <p:spPr>
            <a:xfrm>
              <a:off x="291468" y="2865085"/>
              <a:ext cx="2601994" cy="5637885"/>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28" name="TextBox 36"/>
            <p:cNvSpPr txBox="1"/>
            <p:nvPr/>
          </p:nvSpPr>
          <p:spPr>
            <a:xfrm>
              <a:off x="311202" y="3177854"/>
              <a:ext cx="2546335" cy="4880424"/>
            </a:xfrm>
            <a:prstGeom prst="rect">
              <a:avLst/>
            </a:prstGeom>
            <a:noFill/>
          </p:spPr>
          <p:txBody>
            <a:bodyPr wrap="square">
              <a:spAutoFit/>
            </a:bodyPr>
            <a:lstStyle/>
            <a:p>
              <a:pPr marL="285750" indent="-285750">
                <a:lnSpc>
                  <a:spcPct val="150000"/>
                </a:lnSpc>
                <a:spcAft>
                  <a:spcPts val="600"/>
                </a:spcAft>
                <a:buFont typeface="Wingdings" charset="2"/>
                <a:buChar char="l"/>
              </a:pPr>
              <a:r>
                <a:rPr lang="en-US" sz="2400" b="1">
                  <a:solidFill>
                    <a:srgbClr val="8A0000"/>
                  </a:solidFill>
                  <a:latin typeface="Arial"/>
                  <a:ea typeface="微软雅黑"/>
                </a:rPr>
                <a:t>1902</a:t>
              </a:r>
              <a:r>
                <a:rPr lang="zh-CN" sz="2400" b="1">
                  <a:solidFill>
                    <a:srgbClr val="8A0000"/>
                  </a:solidFill>
                  <a:latin typeface="Arial"/>
                  <a:ea typeface="微软雅黑"/>
                </a:rPr>
                <a:t>年</a:t>
              </a:r>
              <a:r>
                <a:rPr lang="zh-CN" sz="2400" b="1">
                  <a:solidFill>
                    <a:srgbClr val="8A0000"/>
                  </a:solidFill>
                  <a:ea typeface="微软雅黑"/>
                </a:rPr>
                <a:t>，京师同文馆并入北京大学的直接前身</a:t>
              </a:r>
              <a:r>
                <a:rPr lang="en-US" sz="2400" b="1">
                  <a:solidFill>
                    <a:srgbClr val="8A0000"/>
                  </a:solidFill>
                  <a:ea typeface="微软雅黑"/>
                </a:rPr>
                <a:t>——</a:t>
              </a:r>
              <a:r>
                <a:rPr lang="zh-CN" sz="2400" b="1">
                  <a:solidFill>
                    <a:srgbClr val="8A0000"/>
                  </a:solidFill>
                  <a:ea typeface="微软雅黑"/>
                </a:rPr>
                <a:t>京师大学堂。</a:t>
              </a:r>
            </a:p>
            <a:p>
              <a:pPr marL="285750" indent="-285750">
                <a:lnSpc>
                  <a:spcPct val="150000"/>
                </a:lnSpc>
                <a:spcAft>
                  <a:spcPts val="600"/>
                </a:spcAft>
                <a:buFont typeface="Wingdings" charset="2"/>
                <a:buChar char="l"/>
              </a:pPr>
              <a:r>
                <a:rPr lang="en-US" sz="2400" b="1">
                  <a:solidFill>
                    <a:schemeClr val="tx2">
                      <a:lumMod val="50000"/>
                    </a:schemeClr>
                  </a:solidFill>
                  <a:latin typeface="Arial"/>
                  <a:ea typeface="微软雅黑"/>
                </a:rPr>
                <a:t>1903</a:t>
              </a:r>
              <a:r>
                <a:rPr lang="zh-CN" sz="2400" b="1">
                  <a:solidFill>
                    <a:schemeClr val="tx2">
                      <a:lumMod val="50000"/>
                    </a:schemeClr>
                  </a:solidFill>
                  <a:ea typeface="微软雅黑"/>
                </a:rPr>
                <a:t>年，改称译学馆，分设英、俄、法、德、日五国语言文字专科。</a:t>
              </a:r>
              <a:endParaRPr lang="en-US" sz="2400" b="1">
                <a:solidFill>
                  <a:schemeClr val="tx2">
                    <a:lumMod val="50000"/>
                  </a:schemeClr>
                </a:solidFill>
                <a:ea typeface="微软雅黑"/>
              </a:endParaRPr>
            </a:p>
            <a:p>
              <a:pPr marL="285750" indent="-285750">
                <a:lnSpc>
                  <a:spcPct val="150000"/>
                </a:lnSpc>
                <a:spcAft>
                  <a:spcPts val="600"/>
                </a:spcAft>
                <a:buFont typeface="Wingdings" charset="2"/>
                <a:buChar char="l"/>
              </a:pPr>
              <a:r>
                <a:rPr lang="en-US" sz="2400" b="1">
                  <a:solidFill>
                    <a:srgbClr val="8A0000"/>
                  </a:solidFill>
                  <a:latin typeface="Arial"/>
                  <a:ea typeface="微软雅黑"/>
                </a:rPr>
                <a:t>1912</a:t>
              </a:r>
              <a:r>
                <a:rPr lang="zh-CN" sz="2400" b="1">
                  <a:solidFill>
                    <a:srgbClr val="7A0000"/>
                  </a:solidFill>
                  <a:ea typeface="微软雅黑"/>
                </a:rPr>
                <a:t>年，京师大学堂改名北京大学。</a:t>
              </a:r>
            </a:p>
          </p:txBody>
        </p:sp>
      </p:grpSp>
      <p:sp>
        <p:nvSpPr>
          <p:cNvPr id="30" name="矩形 29"/>
          <p:cNvSpPr/>
          <p:nvPr/>
        </p:nvSpPr>
        <p:spPr>
          <a:xfrm>
            <a:off x="1975551" y="1260566"/>
            <a:ext cx="2492990" cy="646331"/>
          </a:xfrm>
          <a:prstGeom prst="rect">
            <a:avLst/>
          </a:prstGeom>
        </p:spPr>
        <p:txBody>
          <a:bodyPr wrap="none">
            <a:spAutoFit/>
          </a:bodyPr>
          <a:lstStyle/>
          <a:p>
            <a:pPr lvl="0" algn="ctr"/>
            <a:r>
              <a:rPr lang="zh-CN" sz="3600" b="1">
                <a:solidFill>
                  <a:srgbClr val="8A0000"/>
                </a:solidFill>
                <a:latin typeface="微软雅黑"/>
                <a:ea typeface="微软雅黑"/>
              </a:rPr>
              <a:t>京师大学堂</a:t>
            </a:r>
          </a:p>
        </p:txBody>
      </p:sp>
      <p:sp>
        <p:nvSpPr>
          <p:cNvPr id="31" name="等腰三角形 30"/>
          <p:cNvSpPr/>
          <p:nvPr/>
        </p:nvSpPr>
        <p:spPr>
          <a:xfrm flipV="1">
            <a:off x="2799654" y="1994656"/>
            <a:ext cx="844783" cy="253349"/>
          </a:xfrm>
          <a:prstGeom prst="triangle">
            <a:avLst/>
          </a:prstGeom>
          <a:solidFill>
            <a:srgbClr val="203864"/>
          </a:solidFill>
          <a:ln>
            <a:noFill/>
          </a:ln>
        </p:spPr>
        <p:txBody>
          <a:bodyPr anchor="ctr"/>
          <a:lstStyle/>
          <a:p>
            <a:pPr algn="ctr"/>
            <a:endParaRPr lang="zh-CN">
              <a:solidFill>
                <a:schemeClr val="lt1"/>
              </a:solidFill>
            </a:endParaRPr>
          </a:p>
        </p:txBody>
      </p:sp>
      <p:sp>
        <p:nvSpPr>
          <p:cNvPr id="33" name="等腰三角形 32"/>
          <p:cNvSpPr/>
          <p:nvPr/>
        </p:nvSpPr>
        <p:spPr>
          <a:xfrm flipV="1">
            <a:off x="2735923" y="5935492"/>
            <a:ext cx="844783" cy="253349"/>
          </a:xfrm>
          <a:prstGeom prst="triangle">
            <a:avLst/>
          </a:prstGeom>
          <a:solidFill>
            <a:srgbClr val="203864"/>
          </a:solidFill>
          <a:ln>
            <a:noFill/>
          </a:ln>
        </p:spPr>
        <p:txBody>
          <a:bodyPr anchor="ctr"/>
          <a:lstStyle/>
          <a:p>
            <a:pPr algn="ctr"/>
            <a:endParaRPr lang="zh-CN">
              <a:solidFill>
                <a:schemeClr val="lt1"/>
              </a:solidFill>
            </a:endParaRPr>
          </a:p>
        </p:txBody>
      </p:sp>
      <p:pic>
        <p:nvPicPr>
          <p:cNvPr id="32" name="Picture 6"/>
          <p:cNvPicPr>
            <a:picLocks noChangeAspect="1" noChangeArrowheads="1"/>
          </p:cNvPicPr>
          <p:nvPr/>
        </p:nvPicPr>
        <p:blipFill rotWithShape="1">
          <a:blip r:embed="rId2"/>
          <a:srcRect t="7185" b="17198"/>
          <a:stretch/>
        </p:blipFill>
        <p:spPr>
          <a:xfrm>
            <a:off x="7035276" y="943481"/>
            <a:ext cx="4681835" cy="3030825"/>
          </a:xfrm>
          <a:prstGeom prst="rect">
            <a:avLst/>
          </a:prstGeom>
          <a:ln>
            <a:noFill/>
          </a:ln>
          <a:effectLst>
            <a:outerShdw blurRad="292100" dist="139700" dir="2700000" algn="tl" rotWithShape="0">
              <a:srgbClr val="333333">
                <a:alpha val="65000"/>
              </a:srgbClr>
            </a:outerShdw>
          </a:effectLst>
        </p:spPr>
      </p:pic>
      <p:pic>
        <p:nvPicPr>
          <p:cNvPr id="34" name="Picture 8"/>
          <p:cNvPicPr>
            <a:picLocks noChangeAspect="1" noChangeArrowheads="1"/>
          </p:cNvPicPr>
          <p:nvPr/>
        </p:nvPicPr>
        <p:blipFill rotWithShape="1">
          <a:blip r:embed="rId3"/>
          <a:srcRect t="31978" b="11578"/>
          <a:stretch/>
        </p:blipFill>
        <p:spPr>
          <a:xfrm>
            <a:off x="7057594" y="4189323"/>
            <a:ext cx="4659517" cy="2359345"/>
          </a:xfrm>
          <a:prstGeom prst="rect">
            <a:avLst/>
          </a:prstGeom>
          <a:ln>
            <a:noFill/>
          </a:ln>
          <a:effectLst>
            <a:outerShdw blurRad="292100" dist="139700" dir="2700000" algn="tl" rotWithShape="0">
              <a:srgbClr val="333333">
                <a:alpha val="65000"/>
              </a:srgbClr>
            </a:outerShdw>
          </a:effectLst>
        </p:spPr>
      </p:pic>
      <p:sp>
        <p:nvSpPr>
          <p:cNvPr id="2" name="文本框 1"/>
          <p:cNvSpPr txBox="1"/>
          <p:nvPr/>
        </p:nvSpPr>
        <p:spPr>
          <a:xfrm>
            <a:off x="7035277" y="3532536"/>
            <a:ext cx="4681834" cy="369332"/>
          </a:xfrm>
          <a:prstGeom prst="rect">
            <a:avLst/>
          </a:prstGeom>
          <a:solidFill>
            <a:srgbClr val="C00000">
              <a:alpha val="50196"/>
            </a:srgbClr>
          </a:solidFill>
        </p:spPr>
        <p:txBody>
          <a:bodyPr wrap="square">
            <a:spAutoFit/>
          </a:bodyPr>
          <a:lstStyle/>
          <a:p>
            <a:pPr algn="ctr"/>
            <a:r>
              <a:rPr lang="zh-CN" b="1">
                <a:solidFill>
                  <a:schemeClr val="bg1"/>
                </a:solidFill>
                <a:ea typeface="微软雅黑"/>
              </a:rPr>
              <a:t>京师大学堂</a:t>
            </a:r>
          </a:p>
        </p:txBody>
      </p:sp>
      <p:sp>
        <p:nvSpPr>
          <p:cNvPr id="35" name="文本框 34"/>
          <p:cNvSpPr txBox="1"/>
          <p:nvPr/>
        </p:nvSpPr>
        <p:spPr>
          <a:xfrm>
            <a:off x="7057594" y="5994671"/>
            <a:ext cx="4659517" cy="369332"/>
          </a:xfrm>
          <a:prstGeom prst="rect">
            <a:avLst/>
          </a:prstGeom>
          <a:solidFill>
            <a:srgbClr val="C00000">
              <a:alpha val="50196"/>
            </a:srgbClr>
          </a:solidFill>
        </p:spPr>
        <p:txBody>
          <a:bodyPr wrap="square">
            <a:spAutoFit/>
          </a:bodyPr>
          <a:lstStyle/>
          <a:p>
            <a:pPr algn="ctr"/>
            <a:r>
              <a:rPr lang="zh-CN" b="1">
                <a:solidFill>
                  <a:schemeClr val="bg1"/>
                </a:solidFill>
                <a:ea typeface="微软雅黑"/>
              </a:rPr>
              <a:t>京师译学馆</a:t>
            </a:r>
          </a:p>
        </p:txBody>
      </p:sp>
      <p:pic>
        <p:nvPicPr>
          <p:cNvPr id="37" name="图片 36"/>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57" name="组合 56"/>
          <p:cNvGrpSpPr/>
          <p:nvPr/>
        </p:nvGrpSpPr>
        <p:grpSpPr>
          <a:xfrm>
            <a:off x="1" y="0"/>
            <a:ext cx="1388224" cy="1046128"/>
            <a:chOff x="0" y="0"/>
            <a:chExt cx="6897954" cy="4536440"/>
          </a:xfrm>
        </p:grpSpPr>
        <p:sp>
          <p:nvSpPr>
            <p:cNvPr id="58" name="直角三角形 5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9" name="直角三角形 5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0" name="直角三角形 5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5" name="矩形 74"/>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25D40253-C6A0-4179-A57B-80725C40192C}"/>
              </a:ext>
            </a:extLst>
          </p:cNvPr>
          <p:cNvGrpSpPr/>
          <p:nvPr/>
        </p:nvGrpSpPr>
        <p:grpSpPr>
          <a:xfrm>
            <a:off x="0" y="6705904"/>
            <a:ext cx="12192000" cy="150435"/>
            <a:chOff x="0" y="2714172"/>
            <a:chExt cx="3686629" cy="1429658"/>
          </a:xfrm>
        </p:grpSpPr>
        <p:sp>
          <p:nvSpPr>
            <p:cNvPr id="46" name="矩形 45">
              <a:extLst>
                <a:ext uri="{FF2B5EF4-FFF2-40B4-BE49-F238E27FC236}">
                  <a16:creationId xmlns:a16="http://schemas.microsoft.com/office/drawing/2014/main" id="{534EAD3E-1A25-401D-84F3-AAA64E274BD8}"/>
                </a:ext>
              </a:extLst>
            </p:cNvPr>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7" name="矩形 46">
              <a:extLst>
                <a:ext uri="{FF2B5EF4-FFF2-40B4-BE49-F238E27FC236}">
                  <a16:creationId xmlns:a16="http://schemas.microsoft.com/office/drawing/2014/main" id="{121181E8-46EF-41C9-A2A0-F0359E758823}"/>
                </a:ext>
              </a:extLst>
            </p:cNvPr>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8" name="矩形 47">
            <a:extLst>
              <a:ext uri="{FF2B5EF4-FFF2-40B4-BE49-F238E27FC236}">
                <a16:creationId xmlns:a16="http://schemas.microsoft.com/office/drawing/2014/main" id="{9D3537C9-46F6-406F-89F8-C9ED90576A06}"/>
              </a:ext>
            </a:extLst>
          </p:cNvPr>
          <p:cNvSpPr/>
          <p:nvPr/>
        </p:nvSpPr>
        <p:spPr>
          <a:xfrm>
            <a:off x="3570995" y="987380"/>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研究生人才培养：</a:t>
            </a:r>
            <a:r>
              <a:rPr lang="zh-CN" sz="3200" b="1">
                <a:effectLst>
                  <a:outerShdw blurRad="38100" dist="38100" dir="2700000" algn="tl">
                    <a:srgbClr val="000000">
                      <a:alpha val="43137"/>
                    </a:srgbClr>
                  </a:outerShdw>
                </a:effectLst>
                <a:latin typeface="微软雅黑"/>
                <a:ea typeface="微软雅黑"/>
              </a:rPr>
              <a:t>就业发展</a:t>
            </a:r>
          </a:p>
        </p:txBody>
      </p:sp>
      <p:sp>
        <p:nvSpPr>
          <p:cNvPr id="50" name="矩形 49">
            <a:extLst>
              <a:ext uri="{FF2B5EF4-FFF2-40B4-BE49-F238E27FC236}">
                <a16:creationId xmlns:a16="http://schemas.microsoft.com/office/drawing/2014/main" id="{7C1493B1-975E-401E-BB98-739DCE0C4422}"/>
              </a:ext>
            </a:extLst>
          </p:cNvPr>
          <p:cNvSpPr/>
          <p:nvPr/>
        </p:nvSpPr>
        <p:spPr>
          <a:xfrm>
            <a:off x="1" y="1197062"/>
            <a:ext cx="3095351"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1" name="矩形 50">
            <a:extLst>
              <a:ext uri="{FF2B5EF4-FFF2-40B4-BE49-F238E27FC236}">
                <a16:creationId xmlns:a16="http://schemas.microsoft.com/office/drawing/2014/main" id="{F1127E38-71D0-4AC2-8EAB-F98FB323BE51}"/>
              </a:ext>
            </a:extLst>
          </p:cNvPr>
          <p:cNvSpPr/>
          <p:nvPr/>
        </p:nvSpPr>
        <p:spPr>
          <a:xfrm flipH="1" flipV="1">
            <a:off x="9096648" y="1197060"/>
            <a:ext cx="3099273" cy="5496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pic>
        <p:nvPicPr>
          <p:cNvPr id="52" name="图表 29">
            <a:extLst>
              <a:ext uri="{FF2B5EF4-FFF2-40B4-BE49-F238E27FC236}">
                <a16:creationId xmlns:a16="http://schemas.microsoft.com/office/drawing/2014/main" id="{BAECC1AC-25CC-49AF-BCB7-5757CFFA2B98}"/>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3361319" y="1786523"/>
            <a:ext cx="4701571" cy="4982590"/>
          </a:xfrm>
          <a:prstGeom prst="rect">
            <a:avLst/>
          </a:prstGeom>
        </p:spPr>
      </p:pic>
      <p:pic>
        <p:nvPicPr>
          <p:cNvPr id="53" name="图表 30">
            <a:extLst>
              <a:ext uri="{FF2B5EF4-FFF2-40B4-BE49-F238E27FC236}">
                <a16:creationId xmlns:a16="http://schemas.microsoft.com/office/drawing/2014/main" id="{8DBDEEA3-2C05-45FB-BD7C-089B3A99F1D7}"/>
              </a:ext>
            </a:extLst>
          </p:cNvPr>
          <p:cNvPicPr>
            <a:picLocks noChangeAspect="1"/>
          </p:cNvPicPr>
          <p:nvPr/>
        </p:nvPicPr>
        <p:blipFill>
          <a:blip r:embed="rId4">
            <a:extLst>
              <a:ext uri="{96DAC541-7B7A-43D3-8B79-37D633B846F1}">
                <asvg:svgBlip xmlns:asvg="http://schemas.microsoft.com/office/drawing/2016/SVG/main" r:embed="rId5"/>
              </a:ext>
            </a:extLst>
          </a:blip>
          <a:stretch/>
        </p:blipFill>
        <p:spPr>
          <a:xfrm>
            <a:off x="5139112" y="1788997"/>
            <a:ext cx="4701571" cy="4982590"/>
          </a:xfrm>
          <a:prstGeom prst="rect">
            <a:avLst/>
          </a:prstGeom>
        </p:spPr>
      </p:pic>
      <p:sp>
        <p:nvSpPr>
          <p:cNvPr id="54" name="矩形 53">
            <a:extLst>
              <a:ext uri="{FF2B5EF4-FFF2-40B4-BE49-F238E27FC236}">
                <a16:creationId xmlns:a16="http://schemas.microsoft.com/office/drawing/2014/main" id="{7DB7E557-13DB-4A2F-A550-0171A21B1488}"/>
              </a:ext>
            </a:extLst>
          </p:cNvPr>
          <p:cNvSpPr/>
          <p:nvPr/>
        </p:nvSpPr>
        <p:spPr>
          <a:xfrm>
            <a:off x="962858" y="1870560"/>
            <a:ext cx="2955080" cy="995914"/>
          </a:xfrm>
          <a:prstGeom prst="rect">
            <a:avLst/>
          </a:prstGeom>
        </p:spPr>
        <p:txBody>
          <a:bodyPr wrap="square">
            <a:spAutoFit/>
          </a:bodyPr>
          <a:lstStyle/>
          <a:p>
            <a:pPr>
              <a:lnSpc>
                <a:spcPct val="150000"/>
              </a:lnSpc>
              <a:spcBef>
                <a:spcPts val="1200"/>
              </a:spcBef>
            </a:pPr>
            <a:r>
              <a:rPr lang="en-US" b="1" dirty="0">
                <a:solidFill>
                  <a:schemeClr val="tx2">
                    <a:lumMod val="50000"/>
                  </a:schemeClr>
                </a:solidFill>
                <a:latin typeface="Arial"/>
                <a:ea typeface="微软雅黑"/>
              </a:rPr>
              <a:t>2012-2022</a:t>
            </a:r>
            <a:r>
              <a:rPr lang="zh-CN" b="1" dirty="0">
                <a:solidFill>
                  <a:schemeClr val="tx2">
                    <a:lumMod val="50000"/>
                  </a:schemeClr>
                </a:solidFill>
                <a:latin typeface="Arial"/>
                <a:ea typeface="微软雅黑"/>
              </a:rPr>
              <a:t>年间本学位点授予硕士学位人数</a:t>
            </a:r>
            <a:r>
              <a:rPr lang="en-US" sz="2400" b="1" dirty="0">
                <a:solidFill>
                  <a:srgbClr val="8A0000"/>
                </a:solidFill>
                <a:effectLst>
                  <a:outerShdw blurRad="38100" dist="38100" dir="2700000" algn="tl">
                    <a:srgbClr val="000000">
                      <a:alpha val="43137"/>
                    </a:srgbClr>
                  </a:outerShdw>
                </a:effectLst>
                <a:latin typeface="Arial"/>
                <a:ea typeface="微软雅黑"/>
              </a:rPr>
              <a:t>1473</a:t>
            </a:r>
            <a:r>
              <a:rPr lang="zh-CN" sz="2400" b="1" dirty="0">
                <a:solidFill>
                  <a:srgbClr val="8A0000"/>
                </a:solidFill>
                <a:effectLst>
                  <a:outerShdw blurRad="38100" dist="38100" dir="2700000" algn="tl">
                    <a:srgbClr val="000000">
                      <a:alpha val="43137"/>
                    </a:srgbClr>
                  </a:outerShdw>
                </a:effectLst>
                <a:latin typeface="Arial"/>
                <a:ea typeface="微软雅黑"/>
              </a:rPr>
              <a:t>人</a:t>
            </a:r>
          </a:p>
        </p:txBody>
      </p:sp>
      <p:pic>
        <p:nvPicPr>
          <p:cNvPr id="55" name="图表 32">
            <a:extLst>
              <a:ext uri="{FF2B5EF4-FFF2-40B4-BE49-F238E27FC236}">
                <a16:creationId xmlns:a16="http://schemas.microsoft.com/office/drawing/2014/main" id="{8E230CD4-D29D-4162-9927-245B912E5A1E}"/>
              </a:ext>
            </a:extLst>
          </p:cNvPr>
          <p:cNvPicPr>
            <a:picLocks noChangeAspect="1"/>
          </p:cNvPicPr>
          <p:nvPr/>
        </p:nvPicPr>
        <p:blipFill>
          <a:blip r:embed="rId6">
            <a:extLst>
              <a:ext uri="{96DAC541-7B7A-43D3-8B79-37D633B846F1}">
                <asvg:svgBlip xmlns:asvg="http://schemas.microsoft.com/office/drawing/2016/SVG/main" r:embed="rId7"/>
              </a:ext>
            </a:extLst>
          </a:blip>
          <a:stretch/>
        </p:blipFill>
        <p:spPr>
          <a:xfrm>
            <a:off x="3099981" y="2810871"/>
            <a:ext cx="2896487" cy="3751374"/>
          </a:xfrm>
          <a:prstGeom prst="rect">
            <a:avLst/>
          </a:prstGeom>
        </p:spPr>
      </p:pic>
      <p:sp>
        <p:nvSpPr>
          <p:cNvPr id="56" name="矩形 55">
            <a:extLst>
              <a:ext uri="{FF2B5EF4-FFF2-40B4-BE49-F238E27FC236}">
                <a16:creationId xmlns:a16="http://schemas.microsoft.com/office/drawing/2014/main" id="{C0CE69DF-E3F9-4264-B2D9-DF8AF4154A2E}"/>
              </a:ext>
            </a:extLst>
          </p:cNvPr>
          <p:cNvSpPr/>
          <p:nvPr/>
        </p:nvSpPr>
        <p:spPr>
          <a:xfrm>
            <a:off x="7725864" y="1916710"/>
            <a:ext cx="3263846" cy="995914"/>
          </a:xfrm>
          <a:prstGeom prst="rect">
            <a:avLst/>
          </a:prstGeom>
        </p:spPr>
        <p:txBody>
          <a:bodyPr wrap="square">
            <a:spAutoFit/>
          </a:bodyPr>
          <a:lstStyle/>
          <a:p>
            <a:pPr>
              <a:lnSpc>
                <a:spcPct val="150000"/>
              </a:lnSpc>
              <a:spcBef>
                <a:spcPts val="1200"/>
              </a:spcBef>
            </a:pPr>
            <a:r>
              <a:rPr lang="en-US" b="1" dirty="0">
                <a:solidFill>
                  <a:schemeClr val="tx2">
                    <a:lumMod val="50000"/>
                  </a:schemeClr>
                </a:solidFill>
                <a:latin typeface="Arial"/>
                <a:ea typeface="微软雅黑"/>
              </a:rPr>
              <a:t>2012-2022</a:t>
            </a:r>
            <a:r>
              <a:rPr lang="zh-CN" b="1" dirty="0">
                <a:solidFill>
                  <a:schemeClr val="tx2">
                    <a:lumMod val="50000"/>
                  </a:schemeClr>
                </a:solidFill>
                <a:latin typeface="Arial"/>
                <a:ea typeface="微软雅黑"/>
              </a:rPr>
              <a:t>年间本学位点授予博士学位人数</a:t>
            </a:r>
            <a:r>
              <a:rPr lang="en-US" sz="2400" b="1" dirty="0">
                <a:solidFill>
                  <a:srgbClr val="8A0000"/>
                </a:solidFill>
                <a:effectLst>
                  <a:outerShdw blurRad="38100" dist="38100" dir="2700000" algn="tl">
                    <a:srgbClr val="000000">
                      <a:alpha val="43137"/>
                    </a:srgbClr>
                  </a:outerShdw>
                </a:effectLst>
                <a:latin typeface="Arial"/>
                <a:ea typeface="微软雅黑"/>
              </a:rPr>
              <a:t>334</a:t>
            </a:r>
            <a:r>
              <a:rPr lang="zh-CN" sz="2400" b="1" dirty="0">
                <a:solidFill>
                  <a:srgbClr val="8A0000"/>
                </a:solidFill>
                <a:effectLst>
                  <a:outerShdw blurRad="38100" dist="38100" dir="2700000" algn="tl">
                    <a:srgbClr val="000000">
                      <a:alpha val="43137"/>
                    </a:srgbClr>
                  </a:outerShdw>
                </a:effectLst>
                <a:latin typeface="Arial"/>
                <a:ea typeface="微软雅黑"/>
              </a:rPr>
              <a:t>人</a:t>
            </a:r>
          </a:p>
        </p:txBody>
      </p:sp>
      <p:pic>
        <p:nvPicPr>
          <p:cNvPr id="57" name="图表 34">
            <a:extLst>
              <a:ext uri="{FF2B5EF4-FFF2-40B4-BE49-F238E27FC236}">
                <a16:creationId xmlns:a16="http://schemas.microsoft.com/office/drawing/2014/main" id="{5C4F9A34-DDA0-49B1-815D-9383F36E7293}"/>
              </a:ext>
            </a:extLst>
          </p:cNvPr>
          <p:cNvPicPr>
            <a:picLocks noChangeAspect="1"/>
          </p:cNvPicPr>
          <p:nvPr/>
        </p:nvPicPr>
        <p:blipFill>
          <a:blip r:embed="rId8">
            <a:extLst>
              <a:ext uri="{96DAC541-7B7A-43D3-8B79-37D633B846F1}">
                <asvg:svgBlip xmlns:asvg="http://schemas.microsoft.com/office/drawing/2016/SVG/main" r:embed="rId9"/>
              </a:ext>
            </a:extLst>
          </a:blip>
          <a:stretch/>
        </p:blipFill>
        <p:spPr>
          <a:xfrm>
            <a:off x="4844829" y="2829200"/>
            <a:ext cx="2896487" cy="3751374"/>
          </a:xfrm>
          <a:prstGeom prst="rect">
            <a:avLst/>
          </a:prstGeom>
        </p:spPr>
      </p:pic>
      <p:sp>
        <p:nvSpPr>
          <p:cNvPr id="58" name="矩形 57">
            <a:extLst>
              <a:ext uri="{FF2B5EF4-FFF2-40B4-BE49-F238E27FC236}">
                <a16:creationId xmlns:a16="http://schemas.microsoft.com/office/drawing/2014/main" id="{D60DD073-665F-4BF7-B61C-475A0865EC2D}"/>
              </a:ext>
            </a:extLst>
          </p:cNvPr>
          <p:cNvSpPr/>
          <p:nvPr/>
        </p:nvSpPr>
        <p:spPr>
          <a:xfrm>
            <a:off x="7648467" y="4352253"/>
            <a:ext cx="2571238" cy="577850"/>
          </a:xfrm>
          <a:prstGeom prst="rect">
            <a:avLst/>
          </a:prstGeom>
        </p:spPr>
        <p:txBody>
          <a:bodyPr wrap="square">
            <a:spAutoFit/>
          </a:bodyPr>
          <a:lstStyle/>
          <a:p>
            <a:pPr>
              <a:lnSpc>
                <a:spcPct val="150000"/>
              </a:lnSpc>
              <a:spcBef>
                <a:spcPts val="1200"/>
              </a:spcBef>
            </a:pPr>
            <a:r>
              <a:rPr lang="zh-CN" b="1">
                <a:solidFill>
                  <a:schemeClr val="tx2">
                    <a:lumMod val="50000"/>
                  </a:schemeClr>
                </a:solidFill>
                <a:latin typeface="Arial"/>
                <a:ea typeface="微软雅黑"/>
              </a:rPr>
              <a:t>博士就业率为</a:t>
            </a:r>
            <a:r>
              <a:rPr lang="en-US" sz="2400" b="1">
                <a:solidFill>
                  <a:srgbClr val="8A0000"/>
                </a:solidFill>
                <a:effectLst>
                  <a:outerShdw blurRad="38100" dist="38100" dir="2700000" algn="tl">
                    <a:srgbClr val="000000">
                      <a:alpha val="43137"/>
                    </a:srgbClr>
                  </a:outerShdw>
                </a:effectLst>
                <a:latin typeface="Arial"/>
                <a:ea typeface="微软雅黑"/>
              </a:rPr>
              <a:t>100%</a:t>
            </a:r>
            <a:endParaRPr lang="zh-CN" sz="2400" b="1">
              <a:solidFill>
                <a:srgbClr val="8A0000"/>
              </a:solidFill>
              <a:effectLst>
                <a:outerShdw blurRad="38100" dist="38100" dir="2700000" algn="tl">
                  <a:srgbClr val="000000">
                    <a:alpha val="43137"/>
                  </a:srgbClr>
                </a:outerShdw>
              </a:effectLst>
              <a:latin typeface="Arial"/>
              <a:ea typeface="微软雅黑"/>
            </a:endParaRPr>
          </a:p>
        </p:txBody>
      </p:sp>
      <p:cxnSp>
        <p:nvCxnSpPr>
          <p:cNvPr id="59" name="直接连接符 58">
            <a:extLst>
              <a:ext uri="{FF2B5EF4-FFF2-40B4-BE49-F238E27FC236}">
                <a16:creationId xmlns:a16="http://schemas.microsoft.com/office/drawing/2014/main" id="{0AAC6E92-AD32-4F2B-9044-0B520CFD0816}"/>
              </a:ext>
            </a:extLst>
          </p:cNvPr>
          <p:cNvCxnSpPr/>
          <p:nvPr/>
        </p:nvCxnSpPr>
        <p:spPr>
          <a:xfrm>
            <a:off x="5553769" y="2018624"/>
            <a:ext cx="33543" cy="3412195"/>
          </a:xfrm>
          <a:prstGeom prst="line">
            <a:avLst/>
          </a:prstGeom>
          <a:ln w="12700">
            <a:solidFill>
              <a:schemeClr val="bg1">
                <a:lumMod val="50000"/>
              </a:schemeClr>
            </a:solidFill>
            <a:prstDash val="dash"/>
            <a:miter/>
          </a:ln>
        </p:spPr>
      </p:cxnSp>
      <p:cxnSp>
        <p:nvCxnSpPr>
          <p:cNvPr id="60" name="直接连接符 59">
            <a:extLst>
              <a:ext uri="{FF2B5EF4-FFF2-40B4-BE49-F238E27FC236}">
                <a16:creationId xmlns:a16="http://schemas.microsoft.com/office/drawing/2014/main" id="{0B7C7933-DEC0-49FC-A682-6A96787E053D}"/>
              </a:ext>
            </a:extLst>
          </p:cNvPr>
          <p:cNvCxnSpPr/>
          <p:nvPr/>
        </p:nvCxnSpPr>
        <p:spPr>
          <a:xfrm flipH="1">
            <a:off x="1699450" y="3702627"/>
            <a:ext cx="7560842" cy="29526"/>
          </a:xfrm>
          <a:prstGeom prst="line">
            <a:avLst/>
          </a:prstGeom>
          <a:ln w="12700">
            <a:solidFill>
              <a:schemeClr val="bg1">
                <a:lumMod val="50000"/>
              </a:schemeClr>
            </a:solidFill>
            <a:prstDash val="dash"/>
            <a:miter/>
          </a:ln>
        </p:spPr>
      </p:cxnSp>
      <p:sp>
        <p:nvSpPr>
          <p:cNvPr id="61" name="矩形 60">
            <a:extLst>
              <a:ext uri="{FF2B5EF4-FFF2-40B4-BE49-F238E27FC236}">
                <a16:creationId xmlns:a16="http://schemas.microsoft.com/office/drawing/2014/main" id="{F8F9A3C5-A4B2-4DE0-836E-ABD1F832A81E}"/>
              </a:ext>
            </a:extLst>
          </p:cNvPr>
          <p:cNvSpPr/>
          <p:nvPr/>
        </p:nvSpPr>
        <p:spPr>
          <a:xfrm>
            <a:off x="820447" y="4444536"/>
            <a:ext cx="2821322" cy="646331"/>
          </a:xfrm>
          <a:prstGeom prst="rect">
            <a:avLst/>
          </a:prstGeom>
        </p:spPr>
        <p:txBody>
          <a:bodyPr wrap="square">
            <a:spAutoFit/>
          </a:bodyPr>
          <a:lstStyle/>
          <a:p>
            <a:pPr>
              <a:lnSpc>
                <a:spcPct val="150000"/>
              </a:lnSpc>
              <a:spcBef>
                <a:spcPts val="1200"/>
              </a:spcBef>
            </a:pPr>
            <a:r>
              <a:rPr lang="zh-CN" b="1">
                <a:solidFill>
                  <a:schemeClr val="tx2">
                    <a:lumMod val="50000"/>
                  </a:schemeClr>
                </a:solidFill>
                <a:latin typeface="Arial"/>
                <a:ea typeface="微软雅黑"/>
              </a:rPr>
              <a:t>硕士就业率为</a:t>
            </a:r>
            <a:r>
              <a:rPr lang="en-US" sz="2400" b="1">
                <a:solidFill>
                  <a:srgbClr val="8A0000"/>
                </a:solidFill>
                <a:effectLst>
                  <a:outerShdw blurRad="38100" dist="38100" dir="2700000" algn="tl">
                    <a:srgbClr val="000000">
                      <a:alpha val="43137"/>
                    </a:srgbClr>
                  </a:outerShdw>
                </a:effectLst>
                <a:latin typeface="Arial"/>
                <a:ea typeface="微软雅黑"/>
              </a:rPr>
              <a:t>100%</a:t>
            </a:r>
            <a:endParaRPr lang="zh-CN" sz="2400" b="1">
              <a:solidFill>
                <a:srgbClr val="8A0000"/>
              </a:solidFill>
              <a:effectLst>
                <a:outerShdw blurRad="38100" dist="38100" dir="2700000" algn="tl">
                  <a:srgbClr val="000000">
                    <a:alpha val="43137"/>
                  </a:srgbClr>
                </a:outerShdw>
              </a:effectLst>
              <a:latin typeface="Arial"/>
              <a:ea typeface="微软雅黑"/>
            </a:endParaRPr>
          </a:p>
        </p:txBody>
      </p:sp>
      <p:pic>
        <p:nvPicPr>
          <p:cNvPr id="62" name="图片 61">
            <a:extLst>
              <a:ext uri="{FF2B5EF4-FFF2-40B4-BE49-F238E27FC236}">
                <a16:creationId xmlns:a16="http://schemas.microsoft.com/office/drawing/2014/main" id="{05C9B995-E3BA-4ADD-BBAE-B91B8DC3BF8D}"/>
              </a:ext>
            </a:extLst>
          </p:cNvPr>
          <p:cNvPicPr>
            <a:picLocks noChangeAspect="1"/>
          </p:cNvPicPr>
          <p:nvPr/>
        </p:nvPicPr>
        <p:blipFill rotWithShape="1">
          <a:blip r:embed="rId10"/>
          <a:srcRect l="6223" t="12451" r="30611" b="63912"/>
          <a:stretch/>
        </p:blipFill>
        <p:spPr>
          <a:xfrm>
            <a:off x="9591674" y="392435"/>
            <a:ext cx="2124611" cy="512121"/>
          </a:xfrm>
          <a:prstGeom prst="rect">
            <a:avLst/>
          </a:prstGeom>
        </p:spPr>
      </p:pic>
      <p:grpSp>
        <p:nvGrpSpPr>
          <p:cNvPr id="63" name="组合 62">
            <a:extLst>
              <a:ext uri="{FF2B5EF4-FFF2-40B4-BE49-F238E27FC236}">
                <a16:creationId xmlns:a16="http://schemas.microsoft.com/office/drawing/2014/main" id="{265B6B30-A000-42AE-BA34-851679EF7C71}"/>
              </a:ext>
            </a:extLst>
          </p:cNvPr>
          <p:cNvGrpSpPr/>
          <p:nvPr/>
        </p:nvGrpSpPr>
        <p:grpSpPr>
          <a:xfrm>
            <a:off x="1" y="0"/>
            <a:ext cx="1388224" cy="1046128"/>
            <a:chOff x="0" y="0"/>
            <a:chExt cx="6897954" cy="4536440"/>
          </a:xfrm>
        </p:grpSpPr>
        <p:sp>
          <p:nvSpPr>
            <p:cNvPr id="64" name="直角三角形 63">
              <a:extLst>
                <a:ext uri="{FF2B5EF4-FFF2-40B4-BE49-F238E27FC236}">
                  <a16:creationId xmlns:a16="http://schemas.microsoft.com/office/drawing/2014/main" id="{76114BFF-4C33-4637-9B3E-02B83880CEC7}"/>
                </a:ext>
              </a:extLst>
            </p:cNvPr>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5" name="直角三角形 64">
              <a:extLst>
                <a:ext uri="{FF2B5EF4-FFF2-40B4-BE49-F238E27FC236}">
                  <a16:creationId xmlns:a16="http://schemas.microsoft.com/office/drawing/2014/main" id="{ADC6E9D6-38EE-4E6B-BE26-FB5E19D7C73A}"/>
                </a:ext>
              </a:extLst>
            </p:cNvPr>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6" name="直角三角形 65">
              <a:extLst>
                <a:ext uri="{FF2B5EF4-FFF2-40B4-BE49-F238E27FC236}">
                  <a16:creationId xmlns:a16="http://schemas.microsoft.com/office/drawing/2014/main" id="{CDECF468-B508-4558-87D2-161E07992812}"/>
                </a:ext>
              </a:extLst>
            </p:cNvPr>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7" name="矩形 66">
            <a:extLst>
              <a:ext uri="{FF2B5EF4-FFF2-40B4-BE49-F238E27FC236}">
                <a16:creationId xmlns:a16="http://schemas.microsoft.com/office/drawing/2014/main" id="{1C629CB9-0FDF-4698-A515-703EA90FFD90}"/>
              </a:ext>
            </a:extLst>
          </p:cNvPr>
          <p:cNvSpPr/>
          <p:nvPr/>
        </p:nvSpPr>
        <p:spPr>
          <a:xfrm>
            <a:off x="694113" y="160821"/>
            <a:ext cx="3138545" cy="825419"/>
          </a:xfrm>
          <a:prstGeom prst="rect">
            <a:avLst/>
          </a:prstGeom>
        </p:spPr>
        <p:txBody>
          <a:bodyPr wrap="square">
            <a:spAutoFit/>
          </a:bodyPr>
          <a:lstStyle/>
          <a:p>
            <a:pPr>
              <a:lnSpc>
                <a:spcPct val="150000"/>
              </a:lnSpc>
            </a:pPr>
            <a:r>
              <a:rPr lang="zh-CN" sz="3600" b="1">
                <a:solidFill>
                  <a:srgbClr val="8A0000"/>
                </a:solidFill>
                <a:latin typeface="微软雅黑"/>
                <a:ea typeface="微软雅黑"/>
              </a:rPr>
              <a:t>四、人才培养</a:t>
            </a:r>
            <a:endParaRPr lang="en-US" sz="3600" b="1">
              <a:solidFill>
                <a:srgbClr val="8A0000"/>
              </a:solidFill>
              <a:latin typeface="微软雅黑"/>
              <a:ea typeface="微软雅黑"/>
            </a:endParaRPr>
          </a:p>
        </p:txBody>
      </p:sp>
      <p:sp>
        <p:nvSpPr>
          <p:cNvPr id="68" name="文本框 67">
            <a:extLst>
              <a:ext uri="{FF2B5EF4-FFF2-40B4-BE49-F238E27FC236}">
                <a16:creationId xmlns:a16="http://schemas.microsoft.com/office/drawing/2014/main" id="{2995EA6F-BBEF-46A0-B18B-ADB955B7F37C}"/>
              </a:ext>
            </a:extLst>
          </p:cNvPr>
          <p:cNvSpPr txBox="1"/>
          <p:nvPr/>
        </p:nvSpPr>
        <p:spPr>
          <a:xfrm>
            <a:off x="1167441" y="3161770"/>
            <a:ext cx="1473480" cy="646331"/>
          </a:xfrm>
          <a:prstGeom prst="rect">
            <a:avLst/>
          </a:prstGeom>
          <a:noFill/>
        </p:spPr>
        <p:txBody>
          <a:bodyPr wrap="none" rtlCol="0">
            <a:spAutoFit/>
          </a:bodyPr>
          <a:lstStyle/>
          <a:p>
            <a:r>
              <a:rPr lang="zh-CN" altLang="en-US" dirty="0"/>
              <a:t>学术硕士</a:t>
            </a:r>
            <a:r>
              <a:rPr lang="en-US" altLang="zh-CN" dirty="0"/>
              <a:t>855</a:t>
            </a:r>
          </a:p>
          <a:p>
            <a:r>
              <a:rPr lang="zh-CN" altLang="en-US" dirty="0"/>
              <a:t>专业硕士</a:t>
            </a:r>
            <a:r>
              <a:rPr lang="en-US" altLang="zh-CN" dirty="0"/>
              <a:t>618</a:t>
            </a:r>
            <a:endParaRPr lang="zh-CN"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p:blipFill>
        <p:spPr>
          <a:xfrm flipH="1">
            <a:off x="4798789" y="0"/>
            <a:ext cx="7384848" cy="6858000"/>
          </a:xfrm>
          <a:prstGeom prst="rect">
            <a:avLst/>
          </a:prstGeom>
          <a:ln>
            <a:noFill/>
          </a:ln>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05</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科学研究</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组合 18"/>
          <p:cNvGrpSpPr/>
          <p:nvPr/>
        </p:nvGrpSpPr>
        <p:grpSpPr>
          <a:xfrm>
            <a:off x="0" y="6705904"/>
            <a:ext cx="12192000" cy="150435"/>
            <a:chOff x="0" y="2714172"/>
            <a:chExt cx="3686629" cy="1429658"/>
          </a:xfrm>
        </p:grpSpPr>
        <p:sp>
          <p:nvSpPr>
            <p:cNvPr id="21" name="矩形 20"/>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2" name="矩形 21"/>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3" name="矩形 22"/>
          <p:cNvSpPr/>
          <p:nvPr/>
        </p:nvSpPr>
        <p:spPr>
          <a:xfrm>
            <a:off x="3929161" y="929295"/>
            <a:ext cx="3563796" cy="535531"/>
          </a:xfrm>
          <a:prstGeom prst="rect">
            <a:avLst/>
          </a:prstGeom>
        </p:spPr>
        <p:txBody>
          <a:bodyPr wrap="none">
            <a:spAutoFit/>
          </a:bodyPr>
          <a:lstStyle/>
          <a:p>
            <a:pPr marL="0" lvl="1" defTabSz="889000">
              <a:lnSpc>
                <a:spcPct val="90000"/>
              </a:lnSpc>
              <a:spcAft>
                <a:spcPct val="15000"/>
              </a:spcAft>
            </a:pPr>
            <a:r>
              <a:rPr lang="en-US" sz="3200" b="1" dirty="0">
                <a:solidFill>
                  <a:srgbClr val="8A0000"/>
                </a:solidFill>
                <a:latin typeface="微软雅黑"/>
                <a:ea typeface="微软雅黑"/>
              </a:rPr>
              <a:t>32</a:t>
            </a:r>
            <a:r>
              <a:rPr lang="zh-CN" sz="3200" b="1" dirty="0">
                <a:solidFill>
                  <a:srgbClr val="8A0000"/>
                </a:solidFill>
                <a:latin typeface="微软雅黑"/>
                <a:ea typeface="微软雅黑"/>
              </a:rPr>
              <a:t>个虚体科研机构</a:t>
            </a:r>
          </a:p>
        </p:txBody>
      </p:sp>
      <p:sp>
        <p:nvSpPr>
          <p:cNvPr id="34" name="矩形 33"/>
          <p:cNvSpPr/>
          <p:nvPr/>
        </p:nvSpPr>
        <p:spPr>
          <a:xfrm>
            <a:off x="1" y="1197062"/>
            <a:ext cx="3574472"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8" name="矩形 37"/>
          <p:cNvSpPr/>
          <p:nvPr/>
        </p:nvSpPr>
        <p:spPr>
          <a:xfrm flipH="1" flipV="1">
            <a:off x="7789025" y="1197061"/>
            <a:ext cx="4406896" cy="5496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9" name="矩形 38"/>
          <p:cNvSpPr/>
          <p:nvPr/>
        </p:nvSpPr>
        <p:spPr>
          <a:xfrm>
            <a:off x="641821" y="1468495"/>
            <a:ext cx="11664019" cy="3785652"/>
          </a:xfrm>
          <a:prstGeom prst="rect">
            <a:avLst/>
          </a:prstGeom>
          <a:noFill/>
        </p:spPr>
        <p:txBody>
          <a:bodyPr wrap="square" numCol="3">
            <a:spAutoFit/>
          </a:bodyPr>
          <a:lstStyle/>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阿拉伯伊斯兰文化研究所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澳大利亚研究中心 </a:t>
            </a: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巴基斯坦研究中心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巴西文化研究中心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德国研究中心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东方学研究院</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东南亚研究所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俄罗斯文化研究所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法国文化研究中心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法语语言文学研究中心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梵文贝叶经及佛教文献研究所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佛教典籍与艺术研究中心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加拿大研究中心</a:t>
            </a:r>
            <a:endParaRPr lang="zh-CN" sz="1600"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蒙古学研究中心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中东研究中心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欧美文学研究中心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日本文化研究所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丝路沿线区域与国别研究中心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世界传记研究中心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泰国研究所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外国戏剧和电影研究所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外国语言学及应用语言学研究所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以色列和犹太文化研究所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印度尼西亚</a:t>
            </a:r>
            <a:r>
              <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a:t>
            </a: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马来西亚文化研究所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西班牙语研究中心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新西兰研究中心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印度研究中心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伊朗文化研究所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英语教育研究所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英语语言文学研究所</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spcAft>
                <a:spcPts val="0"/>
              </a:spcAft>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柬埔寨研究中心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a:p>
            <a:pPr marL="285750" indent="-285750">
              <a:lnSpc>
                <a:spcPct val="125000"/>
              </a:lnSpc>
              <a:buClr>
                <a:srgbClr val="890200"/>
              </a:buClr>
              <a:buSzPct val="75000"/>
              <a:buFont typeface="Wingdings" charset="2"/>
              <a:buChar char="u"/>
            </a:pPr>
            <a:r>
              <a:rPr lang="zh-CN" sz="1600" b="1" dirty="0">
                <a:ln w="1905"/>
                <a:solidFill>
                  <a:schemeClr val="tx2">
                    <a:lumMod val="50000"/>
                  </a:schemeClr>
                </a:solidFill>
                <a:effectLst>
                  <a:innerShdw blurRad="69850" dist="43180" dir="5400000">
                    <a:srgbClr val="000000">
                      <a:alpha val="65000"/>
                    </a:srgbClr>
                  </a:innerShdw>
                </a:effectLst>
                <a:latin typeface="Arial Unicode MS"/>
                <a:ea typeface="微软雅黑"/>
              </a:rPr>
              <a:t>朝鲜半岛研究中心</a:t>
            </a:r>
            <a:endParaRPr lang="en-US" sz="1600" b="1" dirty="0">
              <a:ln w="1905"/>
              <a:solidFill>
                <a:schemeClr val="tx2">
                  <a:lumMod val="50000"/>
                </a:schemeClr>
              </a:solidFill>
              <a:effectLst>
                <a:innerShdw blurRad="69850" dist="43180" dir="5400000">
                  <a:srgbClr val="000000">
                    <a:alpha val="65000"/>
                  </a:srgbClr>
                </a:innerShdw>
              </a:effectLst>
              <a:latin typeface="Arial Unicode MS"/>
              <a:ea typeface="微软雅黑"/>
            </a:endParaRPr>
          </a:p>
        </p:txBody>
      </p:sp>
      <p:pic>
        <p:nvPicPr>
          <p:cNvPr id="40" name="图片 39"/>
          <p:cNvPicPr>
            <a:picLocks noChangeAspect="1"/>
          </p:cNvPicPr>
          <p:nvPr/>
        </p:nvPicPr>
        <p:blipFill rotWithShape="1">
          <a:blip r:embed="rId2"/>
          <a:srcRect b="5224"/>
          <a:stretch/>
        </p:blipFill>
        <p:spPr>
          <a:xfrm>
            <a:off x="298371" y="5175189"/>
            <a:ext cx="2674123" cy="1424021"/>
          </a:xfrm>
          <a:prstGeom prst="rect">
            <a:avLst/>
          </a:prstGeom>
        </p:spPr>
      </p:pic>
      <p:pic>
        <p:nvPicPr>
          <p:cNvPr id="41" name="图片 40"/>
          <p:cNvPicPr>
            <a:picLocks noChangeAspect="1"/>
          </p:cNvPicPr>
          <p:nvPr/>
        </p:nvPicPr>
        <p:blipFill rotWithShape="1">
          <a:blip r:embed="rId3"/>
          <a:srcRect l="7905" b="4898"/>
          <a:stretch/>
        </p:blipFill>
        <p:spPr>
          <a:xfrm>
            <a:off x="3251805" y="5159046"/>
            <a:ext cx="2674123" cy="1440164"/>
          </a:xfrm>
          <a:prstGeom prst="rect">
            <a:avLst/>
          </a:prstGeom>
        </p:spPr>
      </p:pic>
      <p:pic>
        <p:nvPicPr>
          <p:cNvPr id="42" name="图片 41"/>
          <p:cNvPicPr>
            <a:picLocks noChangeAspect="1"/>
          </p:cNvPicPr>
          <p:nvPr/>
        </p:nvPicPr>
        <p:blipFill rotWithShape="1">
          <a:blip r:embed="rId4"/>
          <a:srcRect l="3286" t="191" r="2857" b="5725"/>
          <a:stretch/>
        </p:blipFill>
        <p:spPr>
          <a:xfrm>
            <a:off x="6250342" y="5151420"/>
            <a:ext cx="2674123" cy="1455417"/>
          </a:xfrm>
          <a:prstGeom prst="rect">
            <a:avLst/>
          </a:prstGeom>
        </p:spPr>
      </p:pic>
      <p:pic>
        <p:nvPicPr>
          <p:cNvPr id="46" name="图片 45"/>
          <p:cNvPicPr>
            <a:picLocks noChangeAspect="1"/>
          </p:cNvPicPr>
          <p:nvPr/>
        </p:nvPicPr>
        <p:blipFill rotWithShape="1">
          <a:blip r:embed="rId2"/>
          <a:srcRect b="5224"/>
          <a:stretch/>
        </p:blipFill>
        <p:spPr>
          <a:xfrm rot="10800000">
            <a:off x="9248879" y="5154823"/>
            <a:ext cx="2674123" cy="1424021"/>
          </a:xfrm>
          <a:prstGeom prst="rect">
            <a:avLst/>
          </a:prstGeom>
        </p:spPr>
      </p:pic>
      <p:pic>
        <p:nvPicPr>
          <p:cNvPr id="47" name="图片 46"/>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48" name="组合 47"/>
          <p:cNvGrpSpPr/>
          <p:nvPr/>
        </p:nvGrpSpPr>
        <p:grpSpPr>
          <a:xfrm>
            <a:off x="1" y="0"/>
            <a:ext cx="1388224" cy="1046128"/>
            <a:chOff x="0" y="0"/>
            <a:chExt cx="6897954" cy="4536440"/>
          </a:xfrm>
        </p:grpSpPr>
        <p:sp>
          <p:nvSpPr>
            <p:cNvPr id="49" name="直角三角形 4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0" name="直角三角形 49"/>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1" name="直角三角形 5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2" name="矩形 51"/>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五、科学研究</a:t>
            </a:r>
            <a:endParaRPr lang="en-US" sz="3600" b="1">
              <a:solidFill>
                <a:srgbClr val="8A0000"/>
              </a:solidFill>
              <a:latin typeface="微软雅黑"/>
              <a:ea typeface="微软雅黑"/>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组合 16"/>
          <p:cNvGrpSpPr/>
          <p:nvPr/>
        </p:nvGrpSpPr>
        <p:grpSpPr>
          <a:xfrm>
            <a:off x="0" y="6705904"/>
            <a:ext cx="12192000" cy="150435"/>
            <a:chOff x="0" y="2714172"/>
            <a:chExt cx="3686629" cy="1429658"/>
          </a:xfrm>
        </p:grpSpPr>
        <p:sp>
          <p:nvSpPr>
            <p:cNvPr id="18" name="矩形 17"/>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19" name="矩形 18"/>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0" name="矩形 19"/>
          <p:cNvSpPr/>
          <p:nvPr/>
        </p:nvSpPr>
        <p:spPr>
          <a:xfrm>
            <a:off x="3669695" y="986648"/>
            <a:ext cx="48526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科研项目（</a:t>
            </a:r>
            <a:r>
              <a:rPr lang="en-US" sz="3200" b="1">
                <a:solidFill>
                  <a:srgbClr val="8A0000"/>
                </a:solidFill>
                <a:latin typeface="微软雅黑"/>
                <a:ea typeface="微软雅黑"/>
              </a:rPr>
              <a:t>2015-2021</a:t>
            </a:r>
            <a:r>
              <a:rPr lang="zh-CN" sz="3200" b="1">
                <a:solidFill>
                  <a:srgbClr val="8A0000"/>
                </a:solidFill>
                <a:latin typeface="微软雅黑"/>
                <a:ea typeface="微软雅黑"/>
              </a:rPr>
              <a:t>）</a:t>
            </a:r>
          </a:p>
        </p:txBody>
      </p:sp>
      <p:sp>
        <p:nvSpPr>
          <p:cNvPr id="24" name="矩形 23"/>
          <p:cNvSpPr/>
          <p:nvPr/>
        </p:nvSpPr>
        <p:spPr>
          <a:xfrm>
            <a:off x="1" y="1197062"/>
            <a:ext cx="3574472"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5" name="矩形 24"/>
          <p:cNvSpPr/>
          <p:nvPr/>
        </p:nvSpPr>
        <p:spPr>
          <a:xfrm flipH="1" flipV="1">
            <a:off x="8296101" y="1197061"/>
            <a:ext cx="3899819" cy="54960"/>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aphicFrame>
        <p:nvGraphicFramePr>
          <p:cNvPr id="26" name="表格 25"/>
          <p:cNvGraphicFramePr>
            <a:graphicFrameLocks noGrp="1"/>
          </p:cNvGraphicFramePr>
          <p:nvPr/>
        </p:nvGraphicFramePr>
        <p:xfrm>
          <a:off x="320911" y="2087148"/>
          <a:ext cx="6354504" cy="3951258"/>
        </p:xfrm>
        <a:graphic>
          <a:graphicData uri="http://schemas.openxmlformats.org/drawingml/2006/table">
            <a:tbl>
              <a:tblPr firstRow="1" firstCol="1" bandRow="1">
                <a:tableStyleId>{5C22544A-7EE6-4342-B048-85BDC9FD1C3A}</a:tableStyleId>
              </a:tblPr>
              <a:tblGrid>
                <a:gridCol w="776720">
                  <a:extLst>
                    <a:ext uri="{9D8B030D-6E8A-4147-A177-3AD203B41FA5}">
                      <a16:colId xmlns:a16="http://schemas.microsoft.com/office/drawing/2014/main" val="20000"/>
                    </a:ext>
                  </a:extLst>
                </a:gridCol>
                <a:gridCol w="940528">
                  <a:extLst>
                    <a:ext uri="{9D8B030D-6E8A-4147-A177-3AD203B41FA5}">
                      <a16:colId xmlns:a16="http://schemas.microsoft.com/office/drawing/2014/main" val="20001"/>
                    </a:ext>
                  </a:extLst>
                </a:gridCol>
                <a:gridCol w="1186976">
                  <a:extLst>
                    <a:ext uri="{9D8B030D-6E8A-4147-A177-3AD203B41FA5}">
                      <a16:colId xmlns:a16="http://schemas.microsoft.com/office/drawing/2014/main" val="20002"/>
                    </a:ext>
                  </a:extLst>
                </a:gridCol>
                <a:gridCol w="1282539">
                  <a:extLst>
                    <a:ext uri="{9D8B030D-6E8A-4147-A177-3AD203B41FA5}">
                      <a16:colId xmlns:a16="http://schemas.microsoft.com/office/drawing/2014/main" val="20003"/>
                    </a:ext>
                  </a:extLst>
                </a:gridCol>
                <a:gridCol w="1166859">
                  <a:extLst>
                    <a:ext uri="{9D8B030D-6E8A-4147-A177-3AD203B41FA5}">
                      <a16:colId xmlns:a16="http://schemas.microsoft.com/office/drawing/2014/main" val="20004"/>
                    </a:ext>
                  </a:extLst>
                </a:gridCol>
                <a:gridCol w="1000882">
                  <a:extLst>
                    <a:ext uri="{9D8B030D-6E8A-4147-A177-3AD203B41FA5}">
                      <a16:colId xmlns:a16="http://schemas.microsoft.com/office/drawing/2014/main" val="20005"/>
                    </a:ext>
                  </a:extLst>
                </a:gridCol>
              </a:tblGrid>
              <a:tr h="896591">
                <a:tc>
                  <a:txBody>
                    <a:bodyPr/>
                    <a:lstStyle/>
                    <a:p>
                      <a:pPr algn="ctr">
                        <a:spcAft>
                          <a:spcPts val="0"/>
                        </a:spcAft>
                      </a:pPr>
                      <a:r>
                        <a:rPr lang="zh-CN" sz="1600" kern="0">
                          <a:latin typeface="微软雅黑"/>
                          <a:ea typeface="微软雅黑"/>
                        </a:rPr>
                        <a:t>年度</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latin typeface="微软雅黑"/>
                          <a:ea typeface="微软雅黑"/>
                        </a:rPr>
                        <a:t>国家社科重大项目</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latin typeface="微软雅黑"/>
                          <a:ea typeface="微软雅黑"/>
                        </a:rPr>
                        <a:t>国家社科</a:t>
                      </a:r>
                      <a:endParaRPr lang="en-US" sz="1600" kern="0">
                        <a:latin typeface="微软雅黑"/>
                        <a:ea typeface="微软雅黑"/>
                      </a:endParaRPr>
                    </a:p>
                    <a:p>
                      <a:pPr algn="ctr">
                        <a:spcAft>
                          <a:spcPts val="0"/>
                        </a:spcAft>
                      </a:pPr>
                      <a:r>
                        <a:rPr lang="zh-CN" sz="1600" kern="0">
                          <a:latin typeface="微软雅黑"/>
                          <a:ea typeface="微软雅黑"/>
                        </a:rPr>
                        <a:t>和教育部</a:t>
                      </a:r>
                      <a:endParaRPr lang="en-US" sz="1600" kern="0">
                        <a:latin typeface="微软雅黑"/>
                        <a:ea typeface="微软雅黑"/>
                      </a:endParaRPr>
                    </a:p>
                    <a:p>
                      <a:pPr algn="ctr">
                        <a:spcAft>
                          <a:spcPts val="0"/>
                        </a:spcAft>
                      </a:pPr>
                      <a:r>
                        <a:rPr lang="zh-CN" sz="1600" kern="0">
                          <a:latin typeface="微软雅黑"/>
                          <a:ea typeface="微软雅黑"/>
                        </a:rPr>
                        <a:t>重点项目</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latin typeface="微软雅黑"/>
                          <a:ea typeface="微软雅黑"/>
                        </a:rPr>
                        <a:t>国家社科和教育部一般及后期项目</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latin typeface="微软雅黑"/>
                          <a:ea typeface="微软雅黑"/>
                        </a:rPr>
                        <a:t>国家社科和教育部青年项目</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latin typeface="微软雅黑"/>
                          <a:ea typeface="微软雅黑"/>
                        </a:rPr>
                        <a:t>合计</a:t>
                      </a:r>
                      <a:endParaRPr lang="zh-CN" sz="1800" kern="100">
                        <a:latin typeface="微软雅黑"/>
                        <a:ea typeface="微软雅黑"/>
                      </a:endParaRPr>
                    </a:p>
                  </a:txBody>
                  <a:tcPr marL="68580" marR="68580" marT="0" marB="0" anchor="ctr">
                    <a:solidFill>
                      <a:srgbClr val="8A0000"/>
                    </a:solidFill>
                  </a:tcPr>
                </a:tc>
                <a:extLst>
                  <a:ext uri="{0D108BD9-81ED-4DB2-BD59-A6C34878D82A}">
                    <a16:rowId xmlns:a16="http://schemas.microsoft.com/office/drawing/2014/main" val="10000"/>
                  </a:ext>
                </a:extLst>
              </a:tr>
              <a:tr h="436381">
                <a:tc>
                  <a:txBody>
                    <a:bodyPr/>
                    <a:lstStyle/>
                    <a:p>
                      <a:pPr algn="ctr">
                        <a:spcAft>
                          <a:spcPts val="0"/>
                        </a:spcAft>
                      </a:pPr>
                      <a:r>
                        <a:rPr lang="en-US" sz="1600" kern="0">
                          <a:latin typeface="微软雅黑"/>
                          <a:ea typeface="微软雅黑"/>
                        </a:rPr>
                        <a:t>2015</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600" kern="0">
                          <a:latin typeface="微软雅黑"/>
                          <a:ea typeface="微软雅黑"/>
                        </a:rPr>
                        <a:t>1</a:t>
                      </a:r>
                      <a:endParaRPr lang="zh-CN" sz="1800"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latin typeface="微软雅黑"/>
                          <a:ea typeface="微软雅黑"/>
                        </a:rPr>
                        <a:t>1</a:t>
                      </a:r>
                      <a:endParaRPr lang="zh-CN" sz="1800"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latin typeface="微软雅黑"/>
                          <a:ea typeface="微软雅黑"/>
                        </a:rPr>
                        <a:t>2</a:t>
                      </a:r>
                      <a:endParaRPr lang="zh-CN" sz="1800"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latin typeface="微软雅黑"/>
                          <a:ea typeface="微软雅黑"/>
                        </a:rPr>
                        <a:t>2</a:t>
                      </a:r>
                      <a:endParaRPr lang="zh-CN" sz="1800"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latin typeface="微软雅黑"/>
                          <a:ea typeface="微软雅黑"/>
                        </a:rPr>
                        <a:t>6</a:t>
                      </a:r>
                      <a:endParaRPr lang="zh-CN" sz="1800" kern="100">
                        <a:latin typeface="微软雅黑"/>
                        <a:ea typeface="微软雅黑"/>
                      </a:endParaRPr>
                    </a:p>
                  </a:txBody>
                  <a:tcPr marL="68580" marR="68580" marT="0" marB="0" anchor="ctr">
                    <a:solidFill>
                      <a:schemeClr val="bg1">
                        <a:lumMod val="95000"/>
                      </a:schemeClr>
                    </a:solidFill>
                  </a:tcPr>
                </a:tc>
                <a:extLst>
                  <a:ext uri="{0D108BD9-81ED-4DB2-BD59-A6C34878D82A}">
                    <a16:rowId xmlns:a16="http://schemas.microsoft.com/office/drawing/2014/main" val="10001"/>
                  </a:ext>
                </a:extLst>
              </a:tr>
              <a:tr h="436381">
                <a:tc>
                  <a:txBody>
                    <a:bodyPr/>
                    <a:lstStyle/>
                    <a:p>
                      <a:pPr algn="ctr">
                        <a:spcAft>
                          <a:spcPts val="0"/>
                        </a:spcAft>
                      </a:pPr>
                      <a:r>
                        <a:rPr lang="en-US" sz="1600" kern="0">
                          <a:latin typeface="微软雅黑"/>
                          <a:ea typeface="微软雅黑"/>
                        </a:rPr>
                        <a:t>2016</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600" kern="0">
                          <a:latin typeface="微软雅黑"/>
                          <a:ea typeface="微软雅黑"/>
                        </a:rPr>
                        <a:t>1</a:t>
                      </a:r>
                      <a:endParaRPr lang="zh-CN" sz="1800" kern="100">
                        <a:latin typeface="微软雅黑"/>
                        <a:ea typeface="微软雅黑"/>
                      </a:endParaRPr>
                    </a:p>
                  </a:txBody>
                  <a:tcPr marL="68580" marR="68580" marT="0" marB="0" anchor="ctr"/>
                </a:tc>
                <a:tc>
                  <a:txBody>
                    <a:bodyPr/>
                    <a:lstStyle/>
                    <a:p>
                      <a:pPr algn="ctr">
                        <a:spcAft>
                          <a:spcPts val="0"/>
                        </a:spcAft>
                      </a:pPr>
                      <a:r>
                        <a:rPr lang="en-US" sz="1600" kern="0">
                          <a:latin typeface="微软雅黑"/>
                          <a:ea typeface="微软雅黑"/>
                        </a:rPr>
                        <a:t>0</a:t>
                      </a:r>
                      <a:endParaRPr lang="zh-CN" sz="1800" kern="100">
                        <a:latin typeface="微软雅黑"/>
                        <a:ea typeface="微软雅黑"/>
                      </a:endParaRPr>
                    </a:p>
                  </a:txBody>
                  <a:tcPr marL="68580" marR="68580" marT="0" marB="0" anchor="ctr"/>
                </a:tc>
                <a:tc>
                  <a:txBody>
                    <a:bodyPr/>
                    <a:lstStyle/>
                    <a:p>
                      <a:pPr algn="ctr">
                        <a:spcAft>
                          <a:spcPts val="0"/>
                        </a:spcAft>
                      </a:pPr>
                      <a:r>
                        <a:rPr lang="en-US" sz="1600" kern="0">
                          <a:latin typeface="微软雅黑"/>
                          <a:ea typeface="微软雅黑"/>
                        </a:rPr>
                        <a:t>1</a:t>
                      </a:r>
                      <a:endParaRPr lang="zh-CN" sz="1800" kern="100">
                        <a:latin typeface="微软雅黑"/>
                        <a:ea typeface="微软雅黑"/>
                      </a:endParaRPr>
                    </a:p>
                  </a:txBody>
                  <a:tcPr marL="68580" marR="68580" marT="0" marB="0" anchor="ctr"/>
                </a:tc>
                <a:tc>
                  <a:txBody>
                    <a:bodyPr/>
                    <a:lstStyle/>
                    <a:p>
                      <a:pPr algn="ctr">
                        <a:spcAft>
                          <a:spcPts val="0"/>
                        </a:spcAft>
                      </a:pPr>
                      <a:r>
                        <a:rPr lang="en-US" sz="1600" kern="0">
                          <a:latin typeface="微软雅黑"/>
                          <a:ea typeface="微软雅黑"/>
                        </a:rPr>
                        <a:t>3</a:t>
                      </a:r>
                      <a:endParaRPr lang="zh-CN" sz="1800" kern="100">
                        <a:latin typeface="微软雅黑"/>
                        <a:ea typeface="微软雅黑"/>
                      </a:endParaRPr>
                    </a:p>
                  </a:txBody>
                  <a:tcPr marL="68580" marR="68580" marT="0" marB="0" anchor="ctr"/>
                </a:tc>
                <a:tc>
                  <a:txBody>
                    <a:bodyPr/>
                    <a:lstStyle/>
                    <a:p>
                      <a:pPr algn="ctr">
                        <a:spcAft>
                          <a:spcPts val="0"/>
                        </a:spcAft>
                      </a:pPr>
                      <a:r>
                        <a:rPr lang="en-US" sz="1600" kern="0">
                          <a:latin typeface="微软雅黑"/>
                          <a:ea typeface="微软雅黑"/>
                        </a:rPr>
                        <a:t>5</a:t>
                      </a:r>
                      <a:endParaRPr lang="zh-CN" sz="1800" kern="100">
                        <a:latin typeface="微软雅黑"/>
                        <a:ea typeface="微软雅黑"/>
                      </a:endParaRPr>
                    </a:p>
                  </a:txBody>
                  <a:tcPr marL="68580" marR="68580" marT="0" marB="0" anchor="ctr"/>
                </a:tc>
                <a:extLst>
                  <a:ext uri="{0D108BD9-81ED-4DB2-BD59-A6C34878D82A}">
                    <a16:rowId xmlns:a16="http://schemas.microsoft.com/office/drawing/2014/main" val="10002"/>
                  </a:ext>
                </a:extLst>
              </a:tr>
              <a:tr h="436381">
                <a:tc>
                  <a:txBody>
                    <a:bodyPr/>
                    <a:lstStyle/>
                    <a:p>
                      <a:pPr algn="ctr">
                        <a:spcAft>
                          <a:spcPts val="0"/>
                        </a:spcAft>
                      </a:pPr>
                      <a:r>
                        <a:rPr lang="en-US" sz="1600" kern="0">
                          <a:latin typeface="微软雅黑"/>
                          <a:ea typeface="微软雅黑"/>
                        </a:rPr>
                        <a:t>2017</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600" kern="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solidFill>
                            <a:schemeClr val="tx1"/>
                          </a:solidFill>
                          <a:latin typeface="微软雅黑"/>
                          <a:ea typeface="微软雅黑"/>
                        </a:rPr>
                        <a:t>5</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3</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8</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extLst>
                  <a:ext uri="{0D108BD9-81ED-4DB2-BD59-A6C34878D82A}">
                    <a16:rowId xmlns:a16="http://schemas.microsoft.com/office/drawing/2014/main" val="10003"/>
                  </a:ext>
                </a:extLst>
              </a:tr>
              <a:tr h="436381">
                <a:tc>
                  <a:txBody>
                    <a:bodyPr/>
                    <a:lstStyle/>
                    <a:p>
                      <a:pPr algn="ctr">
                        <a:spcAft>
                          <a:spcPts val="0"/>
                        </a:spcAft>
                      </a:pPr>
                      <a:r>
                        <a:rPr lang="en-US" sz="1600" kern="0">
                          <a:latin typeface="微软雅黑"/>
                          <a:ea typeface="微软雅黑"/>
                        </a:rPr>
                        <a:t>2018</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600" kern="0">
                          <a:solidFill>
                            <a:schemeClr val="tx1"/>
                          </a:solidFill>
                          <a:latin typeface="微软雅黑"/>
                          <a:ea typeface="微软雅黑"/>
                        </a:rPr>
                        <a:t>1</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600" kern="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600" kern="0">
                          <a:solidFill>
                            <a:schemeClr val="tx1"/>
                          </a:solidFill>
                          <a:latin typeface="微软雅黑"/>
                          <a:ea typeface="微软雅黑"/>
                        </a:rPr>
                        <a:t>9</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600" kern="0">
                          <a:solidFill>
                            <a:schemeClr val="tx1"/>
                          </a:solidFill>
                          <a:latin typeface="微软雅黑"/>
                          <a:ea typeface="微软雅黑"/>
                        </a:rPr>
                        <a:t>4</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600" kern="0">
                          <a:solidFill>
                            <a:schemeClr val="tx1"/>
                          </a:solidFill>
                          <a:latin typeface="微软雅黑"/>
                          <a:ea typeface="微软雅黑"/>
                        </a:rPr>
                        <a:t>14</a:t>
                      </a:r>
                      <a:endParaRPr lang="zh-CN" sz="1800" kern="100">
                        <a:solidFill>
                          <a:schemeClr val="tx1"/>
                        </a:solidFill>
                        <a:latin typeface="微软雅黑"/>
                        <a:ea typeface="微软雅黑"/>
                      </a:endParaRPr>
                    </a:p>
                  </a:txBody>
                  <a:tcPr marL="68580" marR="68580" marT="0" marB="0" anchor="ctr"/>
                </a:tc>
                <a:extLst>
                  <a:ext uri="{0D108BD9-81ED-4DB2-BD59-A6C34878D82A}">
                    <a16:rowId xmlns:a16="http://schemas.microsoft.com/office/drawing/2014/main" val="10004"/>
                  </a:ext>
                </a:extLst>
              </a:tr>
              <a:tr h="436381">
                <a:tc>
                  <a:txBody>
                    <a:bodyPr/>
                    <a:lstStyle/>
                    <a:p>
                      <a:pPr algn="ctr">
                        <a:spcAft>
                          <a:spcPts val="0"/>
                        </a:spcAft>
                      </a:pPr>
                      <a:r>
                        <a:rPr lang="en-US" sz="1600" kern="0">
                          <a:latin typeface="微软雅黑"/>
                          <a:ea typeface="微软雅黑"/>
                        </a:rPr>
                        <a:t>2019</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800" kern="10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2</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10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7</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600" kern="0">
                          <a:solidFill>
                            <a:schemeClr val="tx1"/>
                          </a:solidFill>
                          <a:latin typeface="微软雅黑"/>
                          <a:ea typeface="微软雅黑"/>
                        </a:rPr>
                        <a:t>19</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r h="436381">
                <a:tc>
                  <a:txBody>
                    <a:bodyPr/>
                    <a:lstStyle/>
                    <a:p>
                      <a:pPr algn="ctr">
                        <a:spcAft>
                          <a:spcPts val="0"/>
                        </a:spcAft>
                      </a:pPr>
                      <a:r>
                        <a:rPr lang="en-US" sz="1600" kern="0">
                          <a:latin typeface="微软雅黑"/>
                          <a:ea typeface="微软雅黑"/>
                        </a:rPr>
                        <a:t>2020</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800" kern="100">
                          <a:solidFill>
                            <a:schemeClr val="tx1"/>
                          </a:solidFill>
                          <a:latin typeface="微软雅黑"/>
                          <a:ea typeface="微软雅黑"/>
                        </a:rPr>
                        <a:t>1</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800" kern="100">
                          <a:solidFill>
                            <a:schemeClr val="tx1"/>
                          </a:solidFill>
                          <a:latin typeface="微软雅黑"/>
                          <a:ea typeface="微软雅黑"/>
                        </a:rPr>
                        <a:t>2</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800" kern="100">
                          <a:solidFill>
                            <a:schemeClr val="tx1"/>
                          </a:solidFill>
                          <a:latin typeface="微软雅黑"/>
                          <a:ea typeface="微软雅黑"/>
                        </a:rPr>
                        <a:t>8</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800" kern="100">
                          <a:solidFill>
                            <a:schemeClr val="tx1"/>
                          </a:solidFill>
                          <a:latin typeface="微软雅黑"/>
                          <a:ea typeface="微软雅黑"/>
                        </a:rPr>
                        <a:t>5 </a:t>
                      </a:r>
                      <a:endParaRPr lang="zh-CN" sz="1800" kern="100">
                        <a:solidFill>
                          <a:schemeClr val="tx1"/>
                        </a:solidFill>
                        <a:latin typeface="微软雅黑"/>
                        <a:ea typeface="微软雅黑"/>
                      </a:endParaRPr>
                    </a:p>
                  </a:txBody>
                  <a:tcPr marL="68580" marR="68580" marT="0" marB="0" anchor="ctr"/>
                </a:tc>
                <a:tc>
                  <a:txBody>
                    <a:bodyPr/>
                    <a:lstStyle/>
                    <a:p>
                      <a:pPr algn="ctr">
                        <a:spcAft>
                          <a:spcPts val="0"/>
                        </a:spcAft>
                      </a:pPr>
                      <a:r>
                        <a:rPr lang="en-US" sz="1600" kern="0">
                          <a:solidFill>
                            <a:schemeClr val="tx1"/>
                          </a:solidFill>
                          <a:latin typeface="微软雅黑"/>
                          <a:ea typeface="微软雅黑"/>
                        </a:rPr>
                        <a:t>16</a:t>
                      </a:r>
                      <a:endParaRPr lang="zh-CN" sz="1800" kern="100">
                        <a:solidFill>
                          <a:schemeClr val="tx1"/>
                        </a:solidFill>
                        <a:latin typeface="微软雅黑"/>
                        <a:ea typeface="微软雅黑"/>
                      </a:endParaRPr>
                    </a:p>
                  </a:txBody>
                  <a:tcPr marL="68580" marR="68580" marT="0" marB="0" anchor="ctr"/>
                </a:tc>
                <a:extLst>
                  <a:ext uri="{0D108BD9-81ED-4DB2-BD59-A6C34878D82A}">
                    <a16:rowId xmlns:a16="http://schemas.microsoft.com/office/drawing/2014/main" val="10006"/>
                  </a:ext>
                </a:extLst>
              </a:tr>
              <a:tr h="436381">
                <a:tc>
                  <a:txBody>
                    <a:bodyPr/>
                    <a:lstStyle/>
                    <a:p>
                      <a:pPr algn="ctr">
                        <a:spcAft>
                          <a:spcPts val="0"/>
                        </a:spcAft>
                      </a:pPr>
                      <a:r>
                        <a:rPr lang="en-US" sz="1600" kern="0">
                          <a:latin typeface="微软雅黑"/>
                          <a:ea typeface="微软雅黑"/>
                        </a:rPr>
                        <a:t>2021</a:t>
                      </a:r>
                      <a:endParaRPr lang="zh-CN" sz="18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800" kern="10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0</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2 </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3 </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800" kern="100">
                          <a:solidFill>
                            <a:schemeClr val="tx1"/>
                          </a:solidFill>
                          <a:latin typeface="微软雅黑"/>
                          <a:ea typeface="微软雅黑"/>
                        </a:rPr>
                        <a:t>5</a:t>
                      </a:r>
                      <a:endParaRPr lang="zh-CN" sz="1800" kern="100">
                        <a:solidFill>
                          <a:schemeClr val="tx1"/>
                        </a:solidFill>
                        <a:latin typeface="微软雅黑"/>
                        <a:ea typeface="微软雅黑"/>
                      </a:endParaRPr>
                    </a:p>
                  </a:txBody>
                  <a:tcPr marL="68580" marR="68580" marT="0" marB="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27" name="Rectangle 129"/>
          <p:cNvSpPr>
            <a:spLocks noChangeArrowheads="1"/>
          </p:cNvSpPr>
          <p:nvPr/>
        </p:nvSpPr>
        <p:spPr>
          <a:xfrm>
            <a:off x="7240385" y="2385789"/>
            <a:ext cx="3981797" cy="1200329"/>
          </a:xfrm>
          <a:prstGeom prst="rect">
            <a:avLst/>
          </a:prstGeom>
          <a:noFill/>
          <a:ln>
            <a:noFill/>
          </a:ln>
        </p:spPr>
        <p:txBody>
          <a:bodyPr wrap="square" anchor="ctr">
            <a:spAutoFit/>
          </a:bodyPr>
          <a:lstStyle>
            <a:lvl1pPr lvl="0" indent="306388">
              <a:spcBef>
                <a:spcPct val="20000"/>
              </a:spcBef>
              <a:buClr>
                <a:schemeClr val="tx1"/>
              </a:buClr>
              <a:buSzPct val="75000"/>
              <a:buFont typeface="Wingdings" charset="2"/>
              <a:buChar char="l"/>
              <a:defRPr sz="2800">
                <a:solidFill>
                  <a:srgbClr val="000000"/>
                </a:solidFill>
                <a:latin typeface="Arial"/>
                <a:ea typeface="宋体"/>
              </a:defRPr>
            </a:lvl1pPr>
            <a:lvl2pPr marL="742950" lvl="1" indent="-285750">
              <a:spcBef>
                <a:spcPct val="20000"/>
              </a:spcBef>
              <a:buClr>
                <a:schemeClr val="tx1"/>
              </a:buClr>
              <a:buSzPct val="75000"/>
              <a:buChar char="–"/>
              <a:defRPr sz="2400">
                <a:solidFill>
                  <a:srgbClr val="000000"/>
                </a:solidFill>
                <a:latin typeface="Arial"/>
                <a:ea typeface="宋体"/>
              </a:defRPr>
            </a:lvl2pPr>
            <a:lvl3pPr marL="1143000" lvl="2" indent="-228600">
              <a:spcBef>
                <a:spcPct val="20000"/>
              </a:spcBef>
              <a:buClr>
                <a:schemeClr val="tx1"/>
              </a:buClr>
              <a:buSzPct val="75000"/>
              <a:buFont typeface="Wingdings" charset="2"/>
              <a:buChar char="l"/>
              <a:defRPr sz="2000">
                <a:solidFill>
                  <a:srgbClr val="000000"/>
                </a:solidFill>
                <a:latin typeface="Arial"/>
                <a:ea typeface="宋体"/>
              </a:defRPr>
            </a:lvl3pPr>
            <a:lvl4pPr marL="1600200" lvl="3" indent="-228600">
              <a:spcBef>
                <a:spcPct val="20000"/>
              </a:spcBef>
              <a:buClr>
                <a:schemeClr val="tx1"/>
              </a:buClr>
              <a:buSzPct val="80000"/>
              <a:buChar char="–"/>
              <a:defRPr sz="2000">
                <a:solidFill>
                  <a:srgbClr val="000000"/>
                </a:solidFill>
                <a:latin typeface="Arial"/>
                <a:ea typeface="宋体"/>
              </a:defRPr>
            </a:lvl4pPr>
            <a:lvl5pPr marL="2057400" lvl="4" indent="-228600">
              <a:spcBef>
                <a:spcPct val="20000"/>
              </a:spcBef>
              <a:buClr>
                <a:schemeClr val="tx1"/>
              </a:buClr>
              <a:buSzPct val="65000"/>
              <a:buFont typeface="Wingdings" charset="2"/>
              <a:buChar char="l"/>
              <a:defRPr sz="2000">
                <a:solidFill>
                  <a:srgbClr val="000000"/>
                </a:solidFill>
                <a:latin typeface="Arial"/>
                <a:ea typeface="宋体"/>
              </a:defRPr>
            </a:lvl5pPr>
            <a:lvl6pPr marL="2514600" lvl="5" indent="-228600">
              <a:spcBef>
                <a:spcPct val="20000"/>
              </a:spcBef>
              <a:spcAft>
                <a:spcPct val="0"/>
              </a:spcAft>
              <a:buClr>
                <a:schemeClr val="tx1"/>
              </a:buClr>
              <a:buSzPct val="65000"/>
              <a:buFont typeface="Wingdings" charset="2"/>
              <a:buChar char="l"/>
              <a:defRPr sz="2000">
                <a:solidFill>
                  <a:srgbClr val="000000"/>
                </a:solidFill>
                <a:latin typeface="Arial"/>
                <a:ea typeface="宋体"/>
              </a:defRPr>
            </a:lvl6pPr>
            <a:lvl7pPr marL="2971800" lvl="6" indent="-228600">
              <a:spcBef>
                <a:spcPct val="20000"/>
              </a:spcBef>
              <a:spcAft>
                <a:spcPct val="0"/>
              </a:spcAft>
              <a:buClr>
                <a:schemeClr val="tx1"/>
              </a:buClr>
              <a:buSzPct val="65000"/>
              <a:buFont typeface="Wingdings" charset="2"/>
              <a:buChar char="l"/>
              <a:defRPr sz="2000">
                <a:solidFill>
                  <a:srgbClr val="000000"/>
                </a:solidFill>
                <a:latin typeface="Arial"/>
                <a:ea typeface="宋体"/>
              </a:defRPr>
            </a:lvl7pPr>
            <a:lvl8pPr marL="3429000" lvl="7" indent="-228600">
              <a:spcBef>
                <a:spcPct val="20000"/>
              </a:spcBef>
              <a:spcAft>
                <a:spcPct val="0"/>
              </a:spcAft>
              <a:buClr>
                <a:schemeClr val="tx1"/>
              </a:buClr>
              <a:buSzPct val="65000"/>
              <a:buFont typeface="Wingdings" charset="2"/>
              <a:buChar char="l"/>
              <a:defRPr sz="2000">
                <a:solidFill>
                  <a:srgbClr val="000000"/>
                </a:solidFill>
                <a:latin typeface="Arial"/>
                <a:ea typeface="宋体"/>
              </a:defRPr>
            </a:lvl8pPr>
            <a:lvl9pPr marL="3886200" lvl="8" indent="-228600">
              <a:spcBef>
                <a:spcPct val="20000"/>
              </a:spcBef>
              <a:spcAft>
                <a:spcPct val="0"/>
              </a:spcAft>
              <a:buClr>
                <a:schemeClr val="tx1"/>
              </a:buClr>
              <a:buSzPct val="65000"/>
              <a:buFont typeface="Wingdings" charset="2"/>
              <a:buChar char="l"/>
              <a:defRPr sz="2000">
                <a:solidFill>
                  <a:srgbClr val="000000"/>
                </a:solidFill>
                <a:latin typeface="Arial"/>
                <a:ea typeface="宋体"/>
              </a:defRPr>
            </a:lvl9pPr>
          </a:lstStyle>
          <a:p>
            <a:pPr>
              <a:spcBef>
                <a:spcPct val="0"/>
              </a:spcBef>
              <a:buClrTx/>
              <a:buSzTx/>
              <a:buFontTx/>
              <a:buNone/>
            </a:pPr>
            <a:r>
              <a:rPr lang="en-US" sz="2000" b="1">
                <a:solidFill>
                  <a:schemeClr val="tx1"/>
                </a:solidFill>
                <a:latin typeface="微软雅黑"/>
                <a:ea typeface="微软雅黑"/>
              </a:rPr>
              <a:t>2013</a:t>
            </a:r>
            <a:r>
              <a:rPr lang="zh-CN" sz="2000" b="1">
                <a:solidFill>
                  <a:schemeClr val="tx1"/>
                </a:solidFill>
                <a:latin typeface="微软雅黑"/>
                <a:ea typeface="微软雅黑"/>
              </a:rPr>
              <a:t>至</a:t>
            </a:r>
            <a:r>
              <a:rPr lang="en-US" sz="2000" b="1">
                <a:solidFill>
                  <a:schemeClr val="tx1"/>
                </a:solidFill>
                <a:latin typeface="微软雅黑"/>
                <a:ea typeface="微软雅黑"/>
              </a:rPr>
              <a:t>2021</a:t>
            </a:r>
            <a:r>
              <a:rPr lang="zh-CN" sz="2000" b="1">
                <a:solidFill>
                  <a:schemeClr val="tx1"/>
                </a:solidFill>
                <a:latin typeface="微软雅黑"/>
                <a:ea typeface="微软雅黑"/>
              </a:rPr>
              <a:t>年，获省部级（教育部、北京市）奖励：</a:t>
            </a:r>
            <a:r>
              <a:rPr lang="en-US" sz="2000" b="1">
                <a:solidFill>
                  <a:schemeClr val="tx1"/>
                </a:solidFill>
                <a:latin typeface="微软雅黑"/>
                <a:ea typeface="微软雅黑"/>
              </a:rPr>
              <a:t>27</a:t>
            </a:r>
            <a:r>
              <a:rPr lang="zh-CN" sz="2000" b="1">
                <a:solidFill>
                  <a:schemeClr val="tx1"/>
                </a:solidFill>
                <a:latin typeface="微软雅黑"/>
                <a:ea typeface="微软雅黑"/>
              </a:rPr>
              <a:t>项</a:t>
            </a:r>
            <a:endParaRPr lang="zh-CN" sz="1000">
              <a:solidFill>
                <a:schemeClr val="tx1"/>
              </a:solidFill>
              <a:latin typeface="微软雅黑"/>
              <a:ea typeface="微软雅黑"/>
            </a:endParaRPr>
          </a:p>
          <a:p>
            <a:pPr>
              <a:spcBef>
                <a:spcPct val="0"/>
              </a:spcBef>
              <a:buClrTx/>
              <a:buSzTx/>
              <a:buFontTx/>
              <a:buNone/>
            </a:pPr>
            <a:endParaRPr lang="zh-CN" sz="3200">
              <a:solidFill>
                <a:schemeClr val="tx1"/>
              </a:solidFill>
              <a:latin typeface="微软雅黑"/>
              <a:ea typeface="微软雅黑"/>
            </a:endParaRPr>
          </a:p>
        </p:txBody>
      </p:sp>
      <p:pic>
        <p:nvPicPr>
          <p:cNvPr id="28" name="图表 6"/>
          <p:cNvPicPr>
            <a:picLocks noChangeAspect="1"/>
          </p:cNvPicPr>
          <p:nvPr/>
        </p:nvPicPr>
        <p:blipFill>
          <a:blip r:embed="rId2"/>
          <a:stretch/>
        </p:blipFill>
        <p:spPr>
          <a:xfrm>
            <a:off x="7002463" y="3251200"/>
            <a:ext cx="4221162" cy="2066925"/>
          </a:xfrm>
          <a:prstGeom prst="rect">
            <a:avLst/>
          </a:prstGeom>
          <a:noFill/>
          <a:ln>
            <a:noFill/>
          </a:ln>
        </p:spPr>
      </p:pic>
      <p:pic>
        <p:nvPicPr>
          <p:cNvPr id="31" name="图片 30"/>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32" name="组合 31"/>
          <p:cNvGrpSpPr/>
          <p:nvPr/>
        </p:nvGrpSpPr>
        <p:grpSpPr>
          <a:xfrm>
            <a:off x="1" y="0"/>
            <a:ext cx="1388224" cy="1046128"/>
            <a:chOff x="0" y="0"/>
            <a:chExt cx="6897954" cy="4536440"/>
          </a:xfrm>
        </p:grpSpPr>
        <p:sp>
          <p:nvSpPr>
            <p:cNvPr id="34" name="直角三角形 3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6" name="直角三角形 3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7" name="直角三角形 3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8" name="矩形 37"/>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五、科学研究</a:t>
            </a:r>
            <a:endParaRPr lang="en-US" sz="3600" b="1">
              <a:solidFill>
                <a:srgbClr val="8A0000"/>
              </a:solidFill>
              <a:latin typeface="微软雅黑"/>
              <a:ea typeface="微软雅黑"/>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6" name="矩形 25"/>
          <p:cNvSpPr/>
          <p:nvPr/>
        </p:nvSpPr>
        <p:spPr>
          <a:xfrm>
            <a:off x="4080063" y="956775"/>
            <a:ext cx="4031873" cy="535531"/>
          </a:xfrm>
          <a:prstGeom prst="rect">
            <a:avLst/>
          </a:prstGeom>
        </p:spPr>
        <p:txBody>
          <a:bodyPr wrap="none">
            <a:spAutoFit/>
          </a:bodyPr>
          <a:lstStyle/>
          <a:p>
            <a:pPr marL="0" lvl="1" defTabSz="889000">
              <a:lnSpc>
                <a:spcPct val="90000"/>
              </a:lnSpc>
              <a:spcAft>
                <a:spcPct val="15000"/>
              </a:spcAft>
            </a:pPr>
            <a:r>
              <a:rPr lang="en-US" sz="3200" b="1">
                <a:solidFill>
                  <a:srgbClr val="8A0000"/>
                </a:solidFill>
                <a:latin typeface="微软雅黑"/>
                <a:ea typeface="微软雅黑"/>
              </a:rPr>
              <a:t>2016-2020</a:t>
            </a:r>
            <a:r>
              <a:rPr lang="zh-CN" sz="3200" b="1">
                <a:solidFill>
                  <a:srgbClr val="8A0000"/>
                </a:solidFill>
                <a:latin typeface="微软雅黑"/>
                <a:ea typeface="微软雅黑"/>
              </a:rPr>
              <a:t>科研成果</a:t>
            </a:r>
          </a:p>
        </p:txBody>
      </p:sp>
      <p:sp>
        <p:nvSpPr>
          <p:cNvPr id="28" name="矩形 27"/>
          <p:cNvSpPr/>
          <p:nvPr/>
        </p:nvSpPr>
        <p:spPr>
          <a:xfrm>
            <a:off x="1" y="1197062"/>
            <a:ext cx="3574472"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flipH="1" flipV="1">
            <a:off x="8296101" y="1197061"/>
            <a:ext cx="3899819" cy="54960"/>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graphicFrame>
        <p:nvGraphicFramePr>
          <p:cNvPr id="34" name="表格 33"/>
          <p:cNvGraphicFramePr>
            <a:graphicFrameLocks noGrp="1"/>
          </p:cNvGraphicFramePr>
          <p:nvPr/>
        </p:nvGraphicFramePr>
        <p:xfrm>
          <a:off x="411299" y="1784811"/>
          <a:ext cx="11162135" cy="4332707"/>
        </p:xfrm>
        <a:graphic>
          <a:graphicData uri="http://schemas.openxmlformats.org/drawingml/2006/table">
            <a:tbl>
              <a:tblPr firstRow="1" firstCol="1" bandRow="1">
                <a:tableStyleId>{21E4AEA4-8DFA-4A89-87EB-49C32662AFE0}</a:tableStyleId>
              </a:tblPr>
              <a:tblGrid>
                <a:gridCol w="1230134">
                  <a:extLst>
                    <a:ext uri="{9D8B030D-6E8A-4147-A177-3AD203B41FA5}">
                      <a16:colId xmlns:a16="http://schemas.microsoft.com/office/drawing/2014/main" val="20000"/>
                    </a:ext>
                  </a:extLst>
                </a:gridCol>
                <a:gridCol w="1063426">
                  <a:extLst>
                    <a:ext uri="{9D8B030D-6E8A-4147-A177-3AD203B41FA5}">
                      <a16:colId xmlns:a16="http://schemas.microsoft.com/office/drawing/2014/main" val="20001"/>
                    </a:ext>
                  </a:extLst>
                </a:gridCol>
                <a:gridCol w="943039">
                  <a:extLst>
                    <a:ext uri="{9D8B030D-6E8A-4147-A177-3AD203B41FA5}">
                      <a16:colId xmlns:a16="http://schemas.microsoft.com/office/drawing/2014/main" val="20002"/>
                    </a:ext>
                  </a:extLst>
                </a:gridCol>
                <a:gridCol w="940195">
                  <a:extLst>
                    <a:ext uri="{9D8B030D-6E8A-4147-A177-3AD203B41FA5}">
                      <a16:colId xmlns:a16="http://schemas.microsoft.com/office/drawing/2014/main" val="20003"/>
                    </a:ext>
                  </a:extLst>
                </a:gridCol>
                <a:gridCol w="1080207">
                  <a:extLst>
                    <a:ext uri="{9D8B030D-6E8A-4147-A177-3AD203B41FA5}">
                      <a16:colId xmlns:a16="http://schemas.microsoft.com/office/drawing/2014/main" val="20004"/>
                    </a:ext>
                  </a:extLst>
                </a:gridCol>
                <a:gridCol w="1080207">
                  <a:extLst>
                    <a:ext uri="{9D8B030D-6E8A-4147-A177-3AD203B41FA5}">
                      <a16:colId xmlns:a16="http://schemas.microsoft.com/office/drawing/2014/main" val="20005"/>
                    </a:ext>
                  </a:extLst>
                </a:gridCol>
                <a:gridCol w="1080207">
                  <a:extLst>
                    <a:ext uri="{9D8B030D-6E8A-4147-A177-3AD203B41FA5}">
                      <a16:colId xmlns:a16="http://schemas.microsoft.com/office/drawing/2014/main" val="20006"/>
                    </a:ext>
                  </a:extLst>
                </a:gridCol>
                <a:gridCol w="797701">
                  <a:extLst>
                    <a:ext uri="{9D8B030D-6E8A-4147-A177-3AD203B41FA5}">
                      <a16:colId xmlns:a16="http://schemas.microsoft.com/office/drawing/2014/main" val="20007"/>
                    </a:ext>
                  </a:extLst>
                </a:gridCol>
                <a:gridCol w="980685">
                  <a:extLst>
                    <a:ext uri="{9D8B030D-6E8A-4147-A177-3AD203B41FA5}">
                      <a16:colId xmlns:a16="http://schemas.microsoft.com/office/drawing/2014/main" val="20008"/>
                    </a:ext>
                  </a:extLst>
                </a:gridCol>
                <a:gridCol w="983168">
                  <a:extLst>
                    <a:ext uri="{9D8B030D-6E8A-4147-A177-3AD203B41FA5}">
                      <a16:colId xmlns:a16="http://schemas.microsoft.com/office/drawing/2014/main" val="20009"/>
                    </a:ext>
                  </a:extLst>
                </a:gridCol>
                <a:gridCol w="983166">
                  <a:extLst>
                    <a:ext uri="{9D8B030D-6E8A-4147-A177-3AD203B41FA5}">
                      <a16:colId xmlns:a16="http://schemas.microsoft.com/office/drawing/2014/main" val="20010"/>
                    </a:ext>
                  </a:extLst>
                </a:gridCol>
              </a:tblGrid>
              <a:tr h="1413832">
                <a:tc>
                  <a:txBody>
                    <a:bodyPr/>
                    <a:lstStyle/>
                    <a:p>
                      <a:pPr algn="ctr">
                        <a:spcAft>
                          <a:spcPts val="0"/>
                        </a:spcAft>
                      </a:pPr>
                      <a:r>
                        <a:rPr lang="zh-CN" sz="1400" kern="0"/>
                        <a:t>年份</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论文</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译文</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研究咨询报告</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学术专著</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编著</a:t>
                      </a:r>
                      <a:endParaRPr lang="en-US" sz="1600" kern="0"/>
                    </a:p>
                    <a:p>
                      <a:pPr algn="ctr">
                        <a:spcAft>
                          <a:spcPts val="0"/>
                        </a:spcAft>
                      </a:pPr>
                      <a:r>
                        <a:rPr lang="zh-CN" sz="1600" kern="0"/>
                        <a:t>及教材</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工具书</a:t>
                      </a:r>
                      <a:endParaRPr lang="en-US" sz="1600" kern="0"/>
                    </a:p>
                    <a:p>
                      <a:pPr algn="ctr">
                        <a:spcAft>
                          <a:spcPts val="0"/>
                        </a:spcAft>
                      </a:pPr>
                      <a:r>
                        <a:rPr lang="zh-CN" sz="1600" kern="0"/>
                        <a:t>参考书</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译著</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电子</a:t>
                      </a:r>
                      <a:endParaRPr lang="en-US" sz="1600" kern="0"/>
                    </a:p>
                    <a:p>
                      <a:pPr algn="ctr">
                        <a:spcAft>
                          <a:spcPts val="0"/>
                        </a:spcAft>
                      </a:pPr>
                      <a:r>
                        <a:rPr lang="zh-CN" sz="1600" kern="0"/>
                        <a:t>出版物</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古籍整理</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zh-CN" sz="1600" kern="0"/>
                        <a:t>共计</a:t>
                      </a:r>
                      <a:endParaRPr lang="zh-CN" sz="1200" kern="100">
                        <a:latin typeface="微软雅黑"/>
                        <a:ea typeface="微软雅黑"/>
                      </a:endParaRPr>
                    </a:p>
                  </a:txBody>
                  <a:tcPr marL="68580" marR="68580" marT="0" marB="0" anchor="ctr">
                    <a:solidFill>
                      <a:srgbClr val="8A0000"/>
                    </a:solidFill>
                  </a:tcPr>
                </a:tc>
                <a:extLst>
                  <a:ext uri="{0D108BD9-81ED-4DB2-BD59-A6C34878D82A}">
                    <a16:rowId xmlns:a16="http://schemas.microsoft.com/office/drawing/2014/main" val="10000"/>
                  </a:ext>
                </a:extLst>
              </a:tr>
              <a:tr h="583902">
                <a:tc>
                  <a:txBody>
                    <a:bodyPr/>
                    <a:lstStyle/>
                    <a:p>
                      <a:pPr algn="ctr">
                        <a:spcAft>
                          <a:spcPts val="0"/>
                        </a:spcAft>
                      </a:pPr>
                      <a:r>
                        <a:rPr lang="en-US" sz="1400" kern="0"/>
                        <a:t>2020</a:t>
                      </a:r>
                      <a:endParaRPr lang="zh-CN" sz="1200" kern="100">
                        <a:latin typeface="微软雅黑"/>
                        <a:ea typeface="微软雅黑"/>
                      </a:endParaRPr>
                    </a:p>
                  </a:txBody>
                  <a:tcPr marL="68580" marR="68580" marT="0" marB="0" anchor="ctr">
                    <a:solidFill>
                      <a:srgbClr val="8A0000"/>
                    </a:solidFill>
                  </a:tcPr>
                </a:tc>
                <a:tc>
                  <a:txBody>
                    <a:bodyPr/>
                    <a:lstStyle/>
                    <a:p>
                      <a:pPr marL="0" algn="ctr" defTabSz="914400">
                        <a:spcAft>
                          <a:spcPts val="0"/>
                        </a:spcAft>
                      </a:pPr>
                      <a:r>
                        <a:rPr lang="en-US" sz="1400" b="1" kern="0">
                          <a:solidFill>
                            <a:schemeClr val="tx1"/>
                          </a:solidFill>
                          <a:latin typeface="微软雅黑"/>
                          <a:ea typeface="微软雅黑"/>
                        </a:rPr>
                        <a:t>200</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20</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0</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15</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17</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1</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23</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9</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1</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286</a:t>
                      </a:r>
                    </a:p>
                  </a:txBody>
                  <a:tcPr marL="7620" marR="7620" marT="7620" marB="0" anchor="ctr">
                    <a:solidFill>
                      <a:schemeClr val="bg1">
                        <a:lumMod val="95000"/>
                      </a:schemeClr>
                    </a:solidFill>
                  </a:tcPr>
                </a:tc>
                <a:extLst>
                  <a:ext uri="{0D108BD9-81ED-4DB2-BD59-A6C34878D82A}">
                    <a16:rowId xmlns:a16="http://schemas.microsoft.com/office/drawing/2014/main" val="10001"/>
                  </a:ext>
                </a:extLst>
              </a:tr>
              <a:tr h="583267">
                <a:tc>
                  <a:txBody>
                    <a:bodyPr/>
                    <a:lstStyle/>
                    <a:p>
                      <a:pPr algn="ctr">
                        <a:spcAft>
                          <a:spcPts val="0"/>
                        </a:spcAft>
                      </a:pPr>
                      <a:r>
                        <a:rPr lang="en-US" sz="1400" kern="0"/>
                        <a:t>2019</a:t>
                      </a:r>
                      <a:endParaRPr lang="zh-CN" sz="1200" kern="100">
                        <a:latin typeface="微软雅黑"/>
                        <a:ea typeface="微软雅黑"/>
                      </a:endParaRPr>
                    </a:p>
                  </a:txBody>
                  <a:tcPr marL="68580" marR="68580" marT="0" marB="0" anchor="ctr">
                    <a:solidFill>
                      <a:srgbClr val="8A0000"/>
                    </a:solidFill>
                  </a:tcPr>
                </a:tc>
                <a:tc>
                  <a:txBody>
                    <a:bodyPr/>
                    <a:lstStyle/>
                    <a:p>
                      <a:pPr marL="0" algn="ctr" defTabSz="914400">
                        <a:spcAft>
                          <a:spcPts val="0"/>
                        </a:spcAft>
                      </a:pPr>
                      <a:r>
                        <a:rPr lang="en-US" sz="1400" b="1" kern="0">
                          <a:solidFill>
                            <a:schemeClr val="tx1"/>
                          </a:solidFill>
                          <a:latin typeface="微软雅黑"/>
                          <a:ea typeface="微软雅黑"/>
                        </a:rPr>
                        <a:t>246</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22</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5</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13</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14</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1</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34</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4</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1</a:t>
                      </a:r>
                    </a:p>
                  </a:txBody>
                  <a:tcPr marL="7620" marR="7620" marT="7620" marB="0" anchor="ctr"/>
                </a:tc>
                <a:tc>
                  <a:txBody>
                    <a:bodyPr/>
                    <a:lstStyle/>
                    <a:p>
                      <a:pPr marL="0" algn="ctr" defTabSz="914400">
                        <a:spcAft>
                          <a:spcPts val="0"/>
                        </a:spcAft>
                      </a:pPr>
                      <a:r>
                        <a:rPr lang="en-US" sz="1400" b="1" kern="0">
                          <a:solidFill>
                            <a:schemeClr val="tx1"/>
                          </a:solidFill>
                          <a:latin typeface="微软雅黑"/>
                          <a:ea typeface="微软雅黑"/>
                        </a:rPr>
                        <a:t>340</a:t>
                      </a:r>
                    </a:p>
                  </a:txBody>
                  <a:tcPr marL="7620" marR="7620" marT="7620" marB="0" anchor="ctr"/>
                </a:tc>
                <a:extLst>
                  <a:ext uri="{0D108BD9-81ED-4DB2-BD59-A6C34878D82A}">
                    <a16:rowId xmlns:a16="http://schemas.microsoft.com/office/drawing/2014/main" val="10002"/>
                  </a:ext>
                </a:extLst>
              </a:tr>
              <a:tr h="583902">
                <a:tc>
                  <a:txBody>
                    <a:bodyPr/>
                    <a:lstStyle/>
                    <a:p>
                      <a:pPr algn="ctr">
                        <a:spcAft>
                          <a:spcPts val="0"/>
                        </a:spcAft>
                      </a:pPr>
                      <a:r>
                        <a:rPr lang="en-US" sz="1400" kern="0"/>
                        <a:t>2018</a:t>
                      </a:r>
                      <a:endParaRPr lang="zh-CN" sz="1200" kern="100">
                        <a:latin typeface="微软雅黑"/>
                        <a:ea typeface="微软雅黑"/>
                      </a:endParaRPr>
                    </a:p>
                  </a:txBody>
                  <a:tcPr marL="68580" marR="68580" marT="0" marB="0" anchor="ctr">
                    <a:solidFill>
                      <a:srgbClr val="8A0000"/>
                    </a:solidFill>
                  </a:tcPr>
                </a:tc>
                <a:tc>
                  <a:txBody>
                    <a:bodyPr/>
                    <a:lstStyle/>
                    <a:p>
                      <a:pPr marL="0" algn="ctr" defTabSz="914400">
                        <a:spcAft>
                          <a:spcPts val="0"/>
                        </a:spcAft>
                      </a:pPr>
                      <a:r>
                        <a:rPr lang="en-US" sz="1400" b="1" kern="0">
                          <a:solidFill>
                            <a:schemeClr val="tx1"/>
                          </a:solidFill>
                          <a:latin typeface="微软雅黑"/>
                          <a:ea typeface="微软雅黑"/>
                        </a:rPr>
                        <a:t>245</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26</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19</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33</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2</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37</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3</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0</a:t>
                      </a:r>
                    </a:p>
                  </a:txBody>
                  <a:tcPr marL="7620" marR="7620" marT="7620" marB="0" anchor="ctr">
                    <a:solidFill>
                      <a:schemeClr val="bg1">
                        <a:lumMod val="95000"/>
                      </a:schemeClr>
                    </a:solidFill>
                  </a:tcPr>
                </a:tc>
                <a:tc>
                  <a:txBody>
                    <a:bodyPr/>
                    <a:lstStyle/>
                    <a:p>
                      <a:pPr marL="0" algn="ctr" defTabSz="914400">
                        <a:spcAft>
                          <a:spcPts val="0"/>
                        </a:spcAft>
                      </a:pPr>
                      <a:r>
                        <a:rPr lang="en-US" sz="1400" b="1" kern="0">
                          <a:solidFill>
                            <a:schemeClr val="tx1"/>
                          </a:solidFill>
                          <a:latin typeface="微软雅黑"/>
                          <a:ea typeface="微软雅黑"/>
                        </a:rPr>
                        <a:t>367</a:t>
                      </a:r>
                    </a:p>
                  </a:txBody>
                  <a:tcPr marL="7620" marR="7620" marT="7620" marB="0" anchor="ctr">
                    <a:solidFill>
                      <a:schemeClr val="bg1">
                        <a:lumMod val="95000"/>
                      </a:schemeClr>
                    </a:solidFill>
                  </a:tcPr>
                </a:tc>
                <a:extLst>
                  <a:ext uri="{0D108BD9-81ED-4DB2-BD59-A6C34878D82A}">
                    <a16:rowId xmlns:a16="http://schemas.microsoft.com/office/drawing/2014/main" val="10003"/>
                  </a:ext>
                </a:extLst>
              </a:tr>
              <a:tr h="583902">
                <a:tc>
                  <a:txBody>
                    <a:bodyPr/>
                    <a:lstStyle/>
                    <a:p>
                      <a:pPr algn="ctr">
                        <a:spcAft>
                          <a:spcPts val="0"/>
                        </a:spcAft>
                      </a:pPr>
                      <a:r>
                        <a:rPr lang="en-US" sz="1400" kern="0"/>
                        <a:t>2017</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400" b="1" kern="0">
                          <a:solidFill>
                            <a:schemeClr val="tx1"/>
                          </a:solidFill>
                          <a:latin typeface="微软雅黑"/>
                          <a:ea typeface="微软雅黑"/>
                        </a:rPr>
                        <a:t>225</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25</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3</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16</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18</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3</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32</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0</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0</a:t>
                      </a:r>
                      <a:endParaRPr lang="zh-CN" sz="1100" b="1" kern="100">
                        <a:solidFill>
                          <a:schemeClr val="tx1"/>
                        </a:solidFill>
                        <a:latin typeface="微软雅黑"/>
                        <a:ea typeface="微软雅黑"/>
                      </a:endParaRPr>
                    </a:p>
                  </a:txBody>
                  <a:tcPr marL="68580" marR="68580" marT="0" marB="0" anchor="ctr"/>
                </a:tc>
                <a:tc>
                  <a:txBody>
                    <a:bodyPr/>
                    <a:lstStyle/>
                    <a:p>
                      <a:pPr algn="ctr">
                        <a:spcAft>
                          <a:spcPts val="0"/>
                        </a:spcAft>
                      </a:pPr>
                      <a:r>
                        <a:rPr lang="en-US" sz="1400" b="1" kern="0">
                          <a:solidFill>
                            <a:schemeClr val="tx1"/>
                          </a:solidFill>
                          <a:latin typeface="微软雅黑"/>
                          <a:ea typeface="微软雅黑"/>
                        </a:rPr>
                        <a:t>322</a:t>
                      </a:r>
                      <a:endParaRPr lang="zh-CN" sz="1100" b="1" kern="100">
                        <a:solidFill>
                          <a:schemeClr val="tx1"/>
                        </a:solidFill>
                        <a:latin typeface="微软雅黑"/>
                        <a:ea typeface="微软雅黑"/>
                      </a:endParaRPr>
                    </a:p>
                  </a:txBody>
                  <a:tcPr marL="68580" marR="68580" marT="0" marB="0" anchor="ctr"/>
                </a:tc>
                <a:extLst>
                  <a:ext uri="{0D108BD9-81ED-4DB2-BD59-A6C34878D82A}">
                    <a16:rowId xmlns:a16="http://schemas.microsoft.com/office/drawing/2014/main" val="10004"/>
                  </a:ext>
                </a:extLst>
              </a:tr>
              <a:tr h="583902">
                <a:tc>
                  <a:txBody>
                    <a:bodyPr/>
                    <a:lstStyle/>
                    <a:p>
                      <a:pPr algn="ctr">
                        <a:spcAft>
                          <a:spcPts val="0"/>
                        </a:spcAft>
                      </a:pPr>
                      <a:r>
                        <a:rPr lang="en-US" sz="1400" kern="0"/>
                        <a:t>2016</a:t>
                      </a:r>
                      <a:endParaRPr lang="zh-CN" sz="1200" kern="100">
                        <a:latin typeface="微软雅黑"/>
                        <a:ea typeface="微软雅黑"/>
                      </a:endParaRPr>
                    </a:p>
                  </a:txBody>
                  <a:tcPr marL="68580" marR="68580" marT="0" marB="0" anchor="ctr">
                    <a:solidFill>
                      <a:srgbClr val="8A0000"/>
                    </a:solidFill>
                  </a:tcPr>
                </a:tc>
                <a:tc>
                  <a:txBody>
                    <a:bodyPr/>
                    <a:lstStyle/>
                    <a:p>
                      <a:pPr algn="ctr">
                        <a:spcAft>
                          <a:spcPts val="0"/>
                        </a:spcAft>
                      </a:pPr>
                      <a:r>
                        <a:rPr lang="en-US" sz="1400" b="1" kern="0">
                          <a:latin typeface="微软雅黑"/>
                          <a:ea typeface="微软雅黑"/>
                        </a:rPr>
                        <a:t>229</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24</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2</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19</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19</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0</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27</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0</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0</a:t>
                      </a:r>
                      <a:endParaRPr lang="zh-CN" sz="1100" b="1" kern="100">
                        <a:latin typeface="微软雅黑"/>
                        <a:ea typeface="微软雅黑"/>
                      </a:endParaRPr>
                    </a:p>
                  </a:txBody>
                  <a:tcPr marL="68580" marR="68580" marT="0" marB="0" anchor="ctr">
                    <a:solidFill>
                      <a:schemeClr val="bg1">
                        <a:lumMod val="95000"/>
                      </a:schemeClr>
                    </a:solidFill>
                  </a:tcPr>
                </a:tc>
                <a:tc>
                  <a:txBody>
                    <a:bodyPr/>
                    <a:lstStyle/>
                    <a:p>
                      <a:pPr algn="ctr">
                        <a:spcAft>
                          <a:spcPts val="0"/>
                        </a:spcAft>
                      </a:pPr>
                      <a:r>
                        <a:rPr lang="en-US" sz="1400" b="1" kern="0">
                          <a:latin typeface="微软雅黑"/>
                          <a:ea typeface="微软雅黑"/>
                        </a:rPr>
                        <a:t>320</a:t>
                      </a:r>
                      <a:endParaRPr lang="zh-CN" sz="1100" b="1" kern="100">
                        <a:latin typeface="微软雅黑"/>
                        <a:ea typeface="微软雅黑"/>
                      </a:endParaRPr>
                    </a:p>
                  </a:txBody>
                  <a:tcPr marL="68580" marR="68580" marT="0" marB="0" anchor="ctr">
                    <a:solidFill>
                      <a:schemeClr val="bg1">
                        <a:lumMod val="95000"/>
                      </a:schemeClr>
                    </a:solidFill>
                  </a:tcPr>
                </a:tc>
                <a:extLst>
                  <a:ext uri="{0D108BD9-81ED-4DB2-BD59-A6C34878D82A}">
                    <a16:rowId xmlns:a16="http://schemas.microsoft.com/office/drawing/2014/main" val="10005"/>
                  </a:ext>
                </a:extLst>
              </a:tr>
            </a:tbl>
          </a:graphicData>
        </a:graphic>
      </p:graphicFrame>
      <p:pic>
        <p:nvPicPr>
          <p:cNvPr id="35" name="图片 34"/>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6" name="组合 35"/>
          <p:cNvGrpSpPr/>
          <p:nvPr/>
        </p:nvGrpSpPr>
        <p:grpSpPr>
          <a:xfrm>
            <a:off x="1" y="0"/>
            <a:ext cx="1388224" cy="1046128"/>
            <a:chOff x="0" y="0"/>
            <a:chExt cx="6897954" cy="4536440"/>
          </a:xfrm>
        </p:grpSpPr>
        <p:sp>
          <p:nvSpPr>
            <p:cNvPr id="37" name="直角三角形 3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8" name="直角三角形 3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9" name="直角三角形 3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0" name="矩形 3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五、科学研究</a:t>
            </a:r>
            <a:endParaRPr lang="en-US" sz="3600" b="1">
              <a:solidFill>
                <a:srgbClr val="8A0000"/>
              </a:solidFill>
              <a:latin typeface="微软雅黑"/>
              <a:ea typeface="微软雅黑"/>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05904"/>
            <a:ext cx="12192000" cy="150435"/>
            <a:chOff x="0" y="2714172"/>
            <a:chExt cx="3686629" cy="1429658"/>
          </a:xfrm>
        </p:grpSpPr>
        <p:sp>
          <p:nvSpPr>
            <p:cNvPr id="3" name="矩形 2"/>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 name="矩形 3"/>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5" name="矩形 4"/>
          <p:cNvSpPr/>
          <p:nvPr/>
        </p:nvSpPr>
        <p:spPr>
          <a:xfrm>
            <a:off x="2744752" y="500639"/>
            <a:ext cx="6494085" cy="535531"/>
          </a:xfrm>
          <a:prstGeom prst="rect">
            <a:avLst/>
          </a:prstGeom>
        </p:spPr>
        <p:txBody>
          <a:bodyPr wrap="none">
            <a:spAutoFit/>
          </a:bodyPr>
          <a:lstStyle/>
          <a:p>
            <a:pPr marL="0" lvl="1" defTabSz="889000">
              <a:lnSpc>
                <a:spcPct val="90000"/>
              </a:lnSpc>
              <a:spcAft>
                <a:spcPct val="15000"/>
              </a:spcAft>
            </a:pPr>
            <a:r>
              <a:rPr lang="en-US" sz="3200" b="1">
                <a:solidFill>
                  <a:srgbClr val="8A0000"/>
                </a:solidFill>
                <a:latin typeface="微软雅黑"/>
                <a:ea typeface="微软雅黑"/>
              </a:rPr>
              <a:t>2017-2020</a:t>
            </a:r>
            <a:r>
              <a:rPr lang="zh-CN" sz="3200" b="1">
                <a:solidFill>
                  <a:srgbClr val="8A0000"/>
                </a:solidFill>
                <a:latin typeface="微软雅黑"/>
                <a:ea typeface="微软雅黑"/>
              </a:rPr>
              <a:t>科研</a:t>
            </a:r>
            <a:r>
              <a:rPr lang="zh-CN" sz="3200" b="1">
                <a:solidFill>
                  <a:srgbClr val="8A0000"/>
                </a:solidFill>
                <a:ea typeface="微软雅黑"/>
              </a:rPr>
              <a:t>项目及省部级获奖</a:t>
            </a:r>
            <a:endParaRPr lang="zh-CN" sz="3200" b="1">
              <a:solidFill>
                <a:srgbClr val="8A0000"/>
              </a:solidFill>
              <a:latin typeface="微软雅黑"/>
              <a:ea typeface="微软雅黑"/>
            </a:endParaRPr>
          </a:p>
        </p:txBody>
      </p:sp>
      <p:sp>
        <p:nvSpPr>
          <p:cNvPr id="6" name="矩形 5"/>
          <p:cNvSpPr/>
          <p:nvPr/>
        </p:nvSpPr>
        <p:spPr>
          <a:xfrm>
            <a:off x="0" y="658207"/>
            <a:ext cx="2700068" cy="45719"/>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7" name="矩形 6"/>
          <p:cNvSpPr/>
          <p:nvPr/>
        </p:nvSpPr>
        <p:spPr>
          <a:xfrm>
            <a:off x="72812" y="843470"/>
            <a:ext cx="928459" cy="369332"/>
          </a:xfrm>
          <a:prstGeom prst="rect">
            <a:avLst/>
          </a:prstGeom>
        </p:spPr>
        <p:txBody>
          <a:bodyPr wrap="none">
            <a:spAutoFit/>
          </a:bodyPr>
          <a:lstStyle/>
          <a:p>
            <a:r>
              <a:rPr lang="en-US" b="1">
                <a:solidFill>
                  <a:srgbClr val="8A0000"/>
                </a:solidFill>
                <a:latin typeface="Arial"/>
                <a:ea typeface="微软雅黑"/>
              </a:rPr>
              <a:t>2017</a:t>
            </a:r>
            <a:r>
              <a:rPr lang="zh-CN" b="1">
                <a:solidFill>
                  <a:srgbClr val="8A0000"/>
                </a:solidFill>
                <a:latin typeface="Arial"/>
                <a:ea typeface="微软雅黑"/>
              </a:rPr>
              <a:t>年</a:t>
            </a:r>
            <a:endParaRPr lang="zh-CN" b="1">
              <a:solidFill>
                <a:schemeClr val="tx1">
                  <a:lumMod val="85000"/>
                  <a:lumOff val="15000"/>
                </a:schemeClr>
              </a:solidFill>
              <a:latin typeface="微软雅黑"/>
              <a:ea typeface="微软雅黑"/>
            </a:endParaRPr>
          </a:p>
        </p:txBody>
      </p:sp>
      <p:sp>
        <p:nvSpPr>
          <p:cNvPr id="8" name="TextBox 60"/>
          <p:cNvSpPr txBox="1"/>
          <p:nvPr/>
        </p:nvSpPr>
        <p:spPr>
          <a:xfrm>
            <a:off x="268574" y="1181697"/>
            <a:ext cx="6228272" cy="2613023"/>
          </a:xfrm>
          <a:prstGeom prst="rect">
            <a:avLst/>
          </a:prstGeom>
          <a:noFill/>
          <a:ln>
            <a:noFill/>
          </a:ln>
        </p:spPr>
        <p:txBody>
          <a:bodyPr wrap="square">
            <a:spAutoFit/>
          </a:bodyPr>
          <a:lstStyle/>
          <a:p>
            <a:pPr marL="285750" indent="-285750">
              <a:lnSpc>
                <a:spcPct val="130000"/>
              </a:lnSpc>
              <a:buFont typeface="Wingdings" charset="2"/>
              <a:buChar char="l"/>
            </a:pPr>
            <a:r>
              <a:rPr lang="zh-CN" sz="1400" b="1">
                <a:solidFill>
                  <a:srgbClr val="8A0000"/>
                </a:solidFill>
                <a:latin typeface="等线 Light"/>
                <a:ea typeface="微软雅黑"/>
              </a:rPr>
              <a:t>科研项目</a:t>
            </a:r>
            <a:endParaRPr lang="en-US" sz="1400" b="1">
              <a:solidFill>
                <a:srgbClr val="8A0000"/>
              </a:solidFill>
              <a:latin typeface="等线 Light"/>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国家社科基金年度项目</a:t>
            </a:r>
            <a:r>
              <a:rPr lang="en-US" sz="1400" b="1">
                <a:solidFill>
                  <a:srgbClr val="8A0000"/>
                </a:solidFill>
                <a:latin typeface="微软雅黑"/>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国家哲学社会科学成果文库</a:t>
            </a:r>
            <a:r>
              <a:rPr lang="en-US" sz="1400" b="1">
                <a:solidFill>
                  <a:srgbClr val="8A0000"/>
                </a:solidFill>
                <a:latin typeface="微软雅黑"/>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教育部人文社会科学研究年度项目</a:t>
            </a:r>
            <a:r>
              <a:rPr lang="en-US" sz="1400" b="1">
                <a:solidFill>
                  <a:srgbClr val="8A0000"/>
                </a:solidFill>
                <a:latin typeface="微软雅黑"/>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重要横向及外资项目立项</a:t>
            </a:r>
            <a:r>
              <a:rPr lang="en-US" sz="1400" b="1">
                <a:solidFill>
                  <a:srgbClr val="8A0000"/>
                </a:solidFill>
                <a:latin typeface="微软雅黑"/>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285750" indent="-285750">
              <a:lnSpc>
                <a:spcPct val="130000"/>
              </a:lnSpc>
              <a:buFont typeface="Wingdings" charset="2"/>
              <a:buChar char="l"/>
            </a:pPr>
            <a:r>
              <a:rPr lang="zh-CN" sz="1400" b="1">
                <a:solidFill>
                  <a:srgbClr val="8A0000"/>
                </a:solidFill>
                <a:latin typeface="等线 Light"/>
                <a:ea typeface="微软雅黑"/>
              </a:rPr>
              <a:t>科研奖项</a:t>
            </a:r>
            <a:endParaRPr lang="en-US" sz="1400" b="1">
              <a:solidFill>
                <a:srgbClr val="8A0000"/>
              </a:solidFill>
              <a:latin typeface="等线 Light"/>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第十四届北京市哲学社会科学优秀成果奖一等奖</a:t>
            </a:r>
            <a:r>
              <a:rPr lang="en-US" sz="1400" b="1">
                <a:solidFill>
                  <a:srgbClr val="8A0000"/>
                </a:solidFill>
                <a:latin typeface="微软雅黑"/>
                <a:ea typeface="微软雅黑"/>
              </a:rPr>
              <a:t>2</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第十三届北京大学人文社会科学研究优秀成果奖</a:t>
            </a:r>
            <a:r>
              <a:rPr lang="en-US" sz="1400" b="1">
                <a:solidFill>
                  <a:srgbClr val="8A0000"/>
                </a:solidFill>
                <a:latin typeface="微软雅黑"/>
                <a:ea typeface="微软雅黑"/>
              </a:rPr>
              <a:t>7</a:t>
            </a:r>
            <a:r>
              <a:rPr lang="zh-CN" sz="1400" b="1">
                <a:solidFill>
                  <a:schemeClr val="tx2">
                    <a:lumMod val="50000"/>
                  </a:schemeClr>
                </a:solidFill>
                <a:ea typeface="微软雅黑"/>
              </a:rPr>
              <a:t>项：其中一等奖</a:t>
            </a:r>
            <a:r>
              <a:rPr lang="en-US" sz="1400" b="1">
                <a:solidFill>
                  <a:srgbClr val="8A0000"/>
                </a:solidFill>
                <a:latin typeface="微软雅黑"/>
                <a:ea typeface="微软雅黑"/>
              </a:rPr>
              <a:t>3</a:t>
            </a:r>
            <a:r>
              <a:rPr lang="zh-CN" sz="1400" b="1">
                <a:solidFill>
                  <a:schemeClr val="tx2">
                    <a:lumMod val="50000"/>
                  </a:schemeClr>
                </a:solidFill>
                <a:ea typeface="微软雅黑"/>
              </a:rPr>
              <a:t>项，二等奖</a:t>
            </a:r>
            <a:r>
              <a:rPr lang="en-US" sz="1400" b="1">
                <a:solidFill>
                  <a:srgbClr val="8A0000"/>
                </a:solidFill>
                <a:latin typeface="微软雅黑"/>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p:txBody>
      </p:sp>
      <p:sp>
        <p:nvSpPr>
          <p:cNvPr id="9" name="矩形 8"/>
          <p:cNvSpPr/>
          <p:nvPr/>
        </p:nvSpPr>
        <p:spPr>
          <a:xfrm>
            <a:off x="62285" y="3677580"/>
            <a:ext cx="928459" cy="369332"/>
          </a:xfrm>
          <a:prstGeom prst="rect">
            <a:avLst/>
          </a:prstGeom>
        </p:spPr>
        <p:txBody>
          <a:bodyPr wrap="none">
            <a:spAutoFit/>
          </a:bodyPr>
          <a:lstStyle/>
          <a:p>
            <a:r>
              <a:rPr lang="en-US" b="1">
                <a:solidFill>
                  <a:srgbClr val="8A0000"/>
                </a:solidFill>
                <a:latin typeface="Arial"/>
                <a:ea typeface="微软雅黑"/>
              </a:rPr>
              <a:t>2019</a:t>
            </a:r>
            <a:r>
              <a:rPr lang="zh-CN" b="1">
                <a:solidFill>
                  <a:srgbClr val="8A0000"/>
                </a:solidFill>
                <a:latin typeface="Arial"/>
                <a:ea typeface="微软雅黑"/>
              </a:rPr>
              <a:t>年</a:t>
            </a:r>
            <a:endParaRPr lang="zh-CN" b="1">
              <a:solidFill>
                <a:schemeClr val="tx1">
                  <a:lumMod val="85000"/>
                  <a:lumOff val="15000"/>
                </a:schemeClr>
              </a:solidFill>
              <a:latin typeface="微软雅黑"/>
              <a:ea typeface="微软雅黑"/>
            </a:endParaRPr>
          </a:p>
        </p:txBody>
      </p:sp>
      <p:sp>
        <p:nvSpPr>
          <p:cNvPr id="10" name="TextBox 60"/>
          <p:cNvSpPr txBox="1"/>
          <p:nvPr/>
        </p:nvSpPr>
        <p:spPr>
          <a:xfrm>
            <a:off x="7548112" y="1342915"/>
            <a:ext cx="3950897" cy="3173176"/>
          </a:xfrm>
          <a:prstGeom prst="rect">
            <a:avLst/>
          </a:prstGeom>
          <a:noFill/>
          <a:ln>
            <a:noFill/>
          </a:ln>
        </p:spPr>
        <p:txBody>
          <a:bodyPr wrap="square">
            <a:spAutoFit/>
          </a:bodyPr>
          <a:lstStyle/>
          <a:p>
            <a:pPr marL="285750" indent="-285750">
              <a:lnSpc>
                <a:spcPct val="130000"/>
              </a:lnSpc>
              <a:buFont typeface="Wingdings" charset="2"/>
              <a:buChar char="l"/>
            </a:pPr>
            <a:r>
              <a:rPr lang="zh-CN" sz="1400" b="1">
                <a:solidFill>
                  <a:srgbClr val="8A0000"/>
                </a:solidFill>
                <a:latin typeface="等线 Light"/>
                <a:ea typeface="微软雅黑"/>
              </a:rPr>
              <a:t>国家社科基金立项共</a:t>
            </a:r>
            <a:r>
              <a:rPr lang="en-US" sz="1400" b="1">
                <a:solidFill>
                  <a:srgbClr val="8A0000"/>
                </a:solidFill>
                <a:latin typeface="微软雅黑"/>
                <a:ea typeface="微软雅黑"/>
              </a:rPr>
              <a:t>12</a:t>
            </a:r>
            <a:r>
              <a:rPr lang="zh-CN" sz="1400" b="1">
                <a:solidFill>
                  <a:srgbClr val="8A0000"/>
                </a:solidFill>
                <a:latin typeface="等线 Light"/>
                <a:ea typeface="微软雅黑"/>
              </a:rPr>
              <a:t>项</a:t>
            </a:r>
            <a:endParaRPr lang="en-US" sz="1400" b="1">
              <a:solidFill>
                <a:srgbClr val="8A0000"/>
              </a:solidFill>
              <a:latin typeface="等线 Light"/>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国家社科基金重大项目</a:t>
            </a:r>
            <a:r>
              <a:rPr lang="en-US" sz="1400" b="1">
                <a:solidFill>
                  <a:srgbClr val="8A0000"/>
                </a:solidFill>
                <a:latin typeface="微软雅黑"/>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国家社科基金一般项目</a:t>
            </a:r>
            <a:r>
              <a:rPr lang="en-US" sz="1400" b="1">
                <a:solidFill>
                  <a:srgbClr val="8A0000"/>
                </a:solidFill>
                <a:latin typeface="微软雅黑"/>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国家社科基金青年项目</a:t>
            </a:r>
            <a:r>
              <a:rPr lang="en-US" sz="1400" b="1">
                <a:solidFill>
                  <a:srgbClr val="8A0000"/>
                </a:solidFill>
                <a:latin typeface="微软雅黑"/>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国家社科基金冷门“绝学”项目</a:t>
            </a:r>
            <a:r>
              <a:rPr lang="en-US" sz="1400" b="1">
                <a:solidFill>
                  <a:srgbClr val="8A0000"/>
                </a:solidFill>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国家社科基金后期资助项目</a:t>
            </a:r>
            <a:r>
              <a:rPr lang="en-US" sz="1400" b="1">
                <a:solidFill>
                  <a:srgbClr val="8A0000"/>
                </a:solidFill>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285750" lvl="1" indent="-285750">
              <a:lnSpc>
                <a:spcPct val="130000"/>
              </a:lnSpc>
              <a:buFont typeface="Wingdings" charset="2"/>
              <a:buChar char="l"/>
            </a:pPr>
            <a:r>
              <a:rPr lang="zh-CN" sz="1400" b="1">
                <a:ea typeface="微软雅黑"/>
              </a:rPr>
              <a:t>北京市社科基金项目</a:t>
            </a:r>
            <a:r>
              <a:rPr lang="en-US" sz="1400" b="1">
                <a:solidFill>
                  <a:srgbClr val="8A0000"/>
                </a:solidFill>
                <a:ea typeface="微软雅黑"/>
              </a:rPr>
              <a:t>1</a:t>
            </a:r>
            <a:r>
              <a:rPr lang="zh-CN" sz="1400" b="1">
                <a:ea typeface="微软雅黑"/>
              </a:rPr>
              <a:t>项</a:t>
            </a:r>
            <a:endParaRPr lang="en-US" sz="1400" b="1">
              <a:ea typeface="微软雅黑"/>
            </a:endParaRPr>
          </a:p>
          <a:p>
            <a:pPr marL="285750" lvl="1" indent="-285750">
              <a:lnSpc>
                <a:spcPct val="130000"/>
              </a:lnSpc>
              <a:buFont typeface="Wingdings" charset="2"/>
              <a:buChar char="l"/>
            </a:pPr>
            <a:r>
              <a:rPr lang="zh-CN" sz="1400" b="1">
                <a:ea typeface="微软雅黑"/>
              </a:rPr>
              <a:t>教育部项目</a:t>
            </a:r>
            <a:r>
              <a:rPr lang="en-US" sz="1400" b="1">
                <a:solidFill>
                  <a:srgbClr val="8A0000"/>
                </a:solidFill>
                <a:ea typeface="微软雅黑"/>
              </a:rPr>
              <a:t>1</a:t>
            </a:r>
            <a:r>
              <a:rPr lang="zh-CN" sz="1400" b="1">
                <a:ea typeface="微软雅黑"/>
              </a:rPr>
              <a:t>项</a:t>
            </a:r>
            <a:endParaRPr lang="en-US" sz="1400" b="1">
              <a:ea typeface="微软雅黑"/>
            </a:endParaRPr>
          </a:p>
          <a:p>
            <a:pPr marL="742950" lvl="1" indent="-285750">
              <a:lnSpc>
                <a:spcPct val="130000"/>
              </a:lnSpc>
              <a:buFont typeface="Wingdings" charset="2"/>
              <a:buChar char="l"/>
            </a:pPr>
            <a:endParaRPr lang="en-US" sz="1400" b="1">
              <a:solidFill>
                <a:schemeClr val="tx2">
                  <a:lumMod val="50000"/>
                </a:schemeClr>
              </a:solidFill>
              <a:ea typeface="微软雅黑"/>
            </a:endParaRPr>
          </a:p>
          <a:p>
            <a:pPr marL="742950" lvl="1" indent="-285750">
              <a:lnSpc>
                <a:spcPct val="130000"/>
              </a:lnSpc>
              <a:buFont typeface="Wingdings" charset="2"/>
              <a:buChar char="l"/>
            </a:pPr>
            <a:endParaRPr lang="en-US" sz="1400" b="1">
              <a:solidFill>
                <a:schemeClr val="tx2">
                  <a:lumMod val="50000"/>
                </a:schemeClr>
              </a:solidFill>
              <a:ea typeface="微软雅黑"/>
            </a:endParaRPr>
          </a:p>
          <a:p>
            <a:pPr marL="742950" lvl="1" indent="-285750">
              <a:lnSpc>
                <a:spcPct val="130000"/>
              </a:lnSpc>
              <a:buFont typeface="Wingdings" charset="2"/>
              <a:buChar char="l"/>
            </a:pPr>
            <a:endParaRPr lang="en-US" sz="1400" b="1">
              <a:solidFill>
                <a:schemeClr val="tx2">
                  <a:lumMod val="50000"/>
                </a:schemeClr>
              </a:solidFill>
              <a:ea typeface="微软雅黑"/>
            </a:endParaRPr>
          </a:p>
        </p:txBody>
      </p:sp>
      <p:pic>
        <p:nvPicPr>
          <p:cNvPr id="11" name="图片 1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12" name="组合 11"/>
          <p:cNvGrpSpPr/>
          <p:nvPr/>
        </p:nvGrpSpPr>
        <p:grpSpPr>
          <a:xfrm>
            <a:off x="0" y="-50672"/>
            <a:ext cx="1388224" cy="1046128"/>
            <a:chOff x="0" y="0"/>
            <a:chExt cx="6897954" cy="4536440"/>
          </a:xfrm>
        </p:grpSpPr>
        <p:sp>
          <p:nvSpPr>
            <p:cNvPr id="13" name="直角三角形 1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14" name="直角三角形 1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15" name="直角三角形 1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6" name="矩形 15"/>
          <p:cNvSpPr/>
          <p:nvPr/>
        </p:nvSpPr>
        <p:spPr>
          <a:xfrm>
            <a:off x="6565120" y="1309410"/>
            <a:ext cx="1041504" cy="369332"/>
          </a:xfrm>
          <a:prstGeom prst="rect">
            <a:avLst/>
          </a:prstGeom>
        </p:spPr>
        <p:txBody>
          <a:bodyPr wrap="square">
            <a:spAutoFit/>
          </a:bodyPr>
          <a:lstStyle/>
          <a:p>
            <a:r>
              <a:rPr lang="en-US" b="1">
                <a:solidFill>
                  <a:srgbClr val="8A0000"/>
                </a:solidFill>
                <a:latin typeface="Arial"/>
                <a:ea typeface="微软雅黑"/>
              </a:rPr>
              <a:t>2018</a:t>
            </a:r>
            <a:r>
              <a:rPr lang="zh-CN" b="1">
                <a:solidFill>
                  <a:srgbClr val="8A0000"/>
                </a:solidFill>
                <a:latin typeface="Arial"/>
                <a:ea typeface="微软雅黑"/>
              </a:rPr>
              <a:t>年</a:t>
            </a:r>
            <a:endParaRPr lang="zh-CN" b="1">
              <a:solidFill>
                <a:schemeClr val="tx1">
                  <a:lumMod val="85000"/>
                  <a:lumOff val="15000"/>
                </a:schemeClr>
              </a:solidFill>
              <a:latin typeface="微软雅黑"/>
              <a:ea typeface="微软雅黑"/>
            </a:endParaRPr>
          </a:p>
        </p:txBody>
      </p:sp>
      <p:sp>
        <p:nvSpPr>
          <p:cNvPr id="17" name="TextBox 60"/>
          <p:cNvSpPr txBox="1"/>
          <p:nvPr/>
        </p:nvSpPr>
        <p:spPr>
          <a:xfrm>
            <a:off x="6797633" y="3747498"/>
            <a:ext cx="4882408" cy="2893100"/>
          </a:xfrm>
          <a:prstGeom prst="rect">
            <a:avLst/>
          </a:prstGeom>
          <a:noFill/>
          <a:ln>
            <a:noFill/>
          </a:ln>
        </p:spPr>
        <p:txBody>
          <a:bodyPr wrap="square">
            <a:spAutoFit/>
          </a:bodyPr>
          <a:lstStyle/>
          <a:p>
            <a:pPr marL="285750" indent="-285750">
              <a:lnSpc>
                <a:spcPct val="130000"/>
              </a:lnSpc>
              <a:buFont typeface="Wingdings" charset="2"/>
              <a:buChar char="l"/>
            </a:pPr>
            <a:r>
              <a:rPr lang="zh-CN" sz="1400" b="1">
                <a:solidFill>
                  <a:srgbClr val="8A0000"/>
                </a:solidFill>
                <a:latin typeface="等线 Light"/>
                <a:ea typeface="微软雅黑"/>
              </a:rPr>
              <a:t>国家社科基金立项共</a:t>
            </a:r>
            <a:r>
              <a:rPr lang="en-US" sz="1400" b="1">
                <a:solidFill>
                  <a:srgbClr val="8A0000"/>
                </a:solidFill>
                <a:latin typeface="微软雅黑"/>
                <a:ea typeface="微软雅黑"/>
              </a:rPr>
              <a:t>12</a:t>
            </a:r>
            <a:r>
              <a:rPr lang="zh-CN" sz="1400" b="1">
                <a:solidFill>
                  <a:srgbClr val="8A0000"/>
                </a:solidFill>
                <a:latin typeface="等线 Light"/>
                <a:ea typeface="微软雅黑"/>
              </a:rPr>
              <a:t>项</a:t>
            </a:r>
            <a:endParaRPr lang="en-US" sz="1400" b="1">
              <a:solidFill>
                <a:srgbClr val="8A0000"/>
              </a:solidFill>
              <a:latin typeface="等线 Light"/>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国家社科基金重点项目</a:t>
            </a:r>
            <a:r>
              <a:rPr lang="en-US" sz="1400" b="1">
                <a:solidFill>
                  <a:srgbClr val="8A0000"/>
                </a:solidFill>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国家社科基金一般项目</a:t>
            </a:r>
            <a:r>
              <a:rPr lang="en-US" sz="1400" b="1">
                <a:solidFill>
                  <a:srgbClr val="8A0000"/>
                </a:solidFill>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国家社科基金青年项目</a:t>
            </a:r>
            <a:r>
              <a:rPr lang="en-US" sz="1400" b="1">
                <a:solidFill>
                  <a:srgbClr val="8A0000"/>
                </a:solidFill>
                <a:ea typeface="微软雅黑"/>
              </a:rPr>
              <a:t>4</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国家社科基金冷门“绝学”项目</a:t>
            </a:r>
            <a:r>
              <a:rPr lang="en-US" sz="1400" b="1">
                <a:solidFill>
                  <a:srgbClr val="8A0000"/>
                </a:solidFill>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国家社科基金中华学术外译项目</a:t>
            </a:r>
            <a:r>
              <a:rPr lang="en-US" sz="1400" b="1">
                <a:solidFill>
                  <a:srgbClr val="8A0000"/>
                </a:solidFill>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285750" lvl="1" indent="-285750">
              <a:lnSpc>
                <a:spcPct val="130000"/>
              </a:lnSpc>
              <a:buFont typeface="Wingdings" charset="2"/>
              <a:buChar char="l"/>
            </a:pPr>
            <a:r>
              <a:rPr lang="zh-CN" sz="1400" b="1">
                <a:ea typeface="微软雅黑"/>
              </a:rPr>
              <a:t>教育部项目</a:t>
            </a:r>
            <a:r>
              <a:rPr lang="en-US" sz="1400" b="1">
                <a:solidFill>
                  <a:srgbClr val="8A0000"/>
                </a:solidFill>
                <a:ea typeface="微软雅黑"/>
              </a:rPr>
              <a:t>1</a:t>
            </a:r>
            <a:r>
              <a:rPr lang="zh-CN" sz="1400" b="1">
                <a:ea typeface="微软雅黑"/>
              </a:rPr>
              <a:t>项</a:t>
            </a:r>
            <a:endParaRPr lang="en-US" sz="1400" b="1">
              <a:ea typeface="微软雅黑"/>
            </a:endParaRPr>
          </a:p>
          <a:p>
            <a:pPr marL="285750" lvl="1" indent="-285750">
              <a:lnSpc>
                <a:spcPct val="130000"/>
              </a:lnSpc>
              <a:buFont typeface="Wingdings" charset="2"/>
              <a:buChar char="l"/>
            </a:pPr>
            <a:r>
              <a:rPr lang="zh-CN" sz="1400" b="1">
                <a:ea typeface="微软雅黑"/>
              </a:rPr>
              <a:t>北京市社科基金项目</a:t>
            </a:r>
            <a:r>
              <a:rPr lang="en-US" sz="1400" b="1">
                <a:solidFill>
                  <a:srgbClr val="8A0000"/>
                </a:solidFill>
                <a:ea typeface="微软雅黑"/>
              </a:rPr>
              <a:t>3</a:t>
            </a:r>
            <a:r>
              <a:rPr lang="zh-CN" sz="1400" b="1">
                <a:ea typeface="微软雅黑"/>
              </a:rPr>
              <a:t>项</a:t>
            </a:r>
            <a:endParaRPr lang="en-US" sz="1400" b="1">
              <a:ea typeface="微软雅黑"/>
            </a:endParaRPr>
          </a:p>
          <a:p>
            <a:pPr marL="285750" lvl="1" indent="-285750">
              <a:lnSpc>
                <a:spcPct val="130000"/>
              </a:lnSpc>
              <a:buFont typeface="Wingdings" charset="2"/>
              <a:buChar char="l"/>
            </a:pPr>
            <a:r>
              <a:rPr lang="zh-CN" sz="1400" b="1">
                <a:solidFill>
                  <a:srgbClr val="8A0000"/>
                </a:solidFill>
                <a:ea typeface="微软雅黑"/>
              </a:rPr>
              <a:t>第八届教育部高校科研优秀成果奖</a:t>
            </a:r>
            <a:r>
              <a:rPr lang="en-US" sz="1400" b="1">
                <a:solidFill>
                  <a:srgbClr val="8A0000"/>
                </a:solidFill>
                <a:ea typeface="微软雅黑"/>
              </a:rPr>
              <a:t>8</a:t>
            </a:r>
            <a:r>
              <a:rPr lang="zh-CN" sz="1400" b="1">
                <a:solidFill>
                  <a:srgbClr val="8A0000"/>
                </a:solidFill>
                <a:ea typeface="微软雅黑"/>
              </a:rPr>
              <a:t>项：其中二等奖</a:t>
            </a:r>
            <a:r>
              <a:rPr lang="en-US" sz="1400" b="1">
                <a:solidFill>
                  <a:srgbClr val="8A0000"/>
                </a:solidFill>
                <a:ea typeface="微软雅黑"/>
              </a:rPr>
              <a:t>6</a:t>
            </a:r>
            <a:r>
              <a:rPr lang="zh-CN" sz="1400" b="1">
                <a:solidFill>
                  <a:srgbClr val="8A0000"/>
                </a:solidFill>
                <a:ea typeface="微软雅黑"/>
              </a:rPr>
              <a:t>项、三等奖</a:t>
            </a:r>
            <a:r>
              <a:rPr lang="en-US" sz="1400" b="1">
                <a:solidFill>
                  <a:srgbClr val="8A0000"/>
                </a:solidFill>
                <a:ea typeface="微软雅黑"/>
              </a:rPr>
              <a:t>1</a:t>
            </a:r>
            <a:r>
              <a:rPr lang="zh-CN" sz="1400" b="1">
                <a:solidFill>
                  <a:srgbClr val="8A0000"/>
                </a:solidFill>
                <a:ea typeface="微软雅黑"/>
              </a:rPr>
              <a:t>项、青年奖</a:t>
            </a:r>
            <a:r>
              <a:rPr lang="en-US" sz="1400" b="1">
                <a:solidFill>
                  <a:srgbClr val="8A0000"/>
                </a:solidFill>
                <a:ea typeface="微软雅黑"/>
              </a:rPr>
              <a:t>1</a:t>
            </a:r>
            <a:r>
              <a:rPr lang="zh-CN" sz="1400" b="1">
                <a:solidFill>
                  <a:srgbClr val="8A0000"/>
                </a:solidFill>
                <a:ea typeface="微软雅黑"/>
              </a:rPr>
              <a:t>项</a:t>
            </a:r>
            <a:endParaRPr lang="en-US" sz="1400" b="1">
              <a:solidFill>
                <a:schemeClr val="tx2">
                  <a:lumMod val="50000"/>
                </a:schemeClr>
              </a:solidFill>
              <a:ea typeface="微软雅黑"/>
            </a:endParaRPr>
          </a:p>
        </p:txBody>
      </p:sp>
      <p:sp>
        <p:nvSpPr>
          <p:cNvPr id="18" name="矩形 17"/>
          <p:cNvSpPr/>
          <p:nvPr/>
        </p:nvSpPr>
        <p:spPr>
          <a:xfrm>
            <a:off x="5764149" y="3716117"/>
            <a:ext cx="928459" cy="369332"/>
          </a:xfrm>
          <a:prstGeom prst="rect">
            <a:avLst/>
          </a:prstGeom>
        </p:spPr>
        <p:txBody>
          <a:bodyPr wrap="none">
            <a:spAutoFit/>
          </a:bodyPr>
          <a:lstStyle/>
          <a:p>
            <a:r>
              <a:rPr lang="en-US" b="1">
                <a:solidFill>
                  <a:srgbClr val="8A0000"/>
                </a:solidFill>
                <a:latin typeface="Arial"/>
                <a:ea typeface="微软雅黑"/>
              </a:rPr>
              <a:t>2020</a:t>
            </a:r>
            <a:r>
              <a:rPr lang="zh-CN" b="1">
                <a:solidFill>
                  <a:srgbClr val="8A0000"/>
                </a:solidFill>
                <a:latin typeface="Arial"/>
                <a:ea typeface="微软雅黑"/>
              </a:rPr>
              <a:t>年</a:t>
            </a:r>
            <a:endParaRPr lang="zh-CN" b="1">
              <a:solidFill>
                <a:schemeClr val="tx1">
                  <a:lumMod val="85000"/>
                  <a:lumOff val="15000"/>
                </a:schemeClr>
              </a:solidFill>
              <a:latin typeface="微软雅黑"/>
              <a:ea typeface="微软雅黑"/>
            </a:endParaRPr>
          </a:p>
        </p:txBody>
      </p:sp>
      <p:sp>
        <p:nvSpPr>
          <p:cNvPr id="19" name="TextBox 60"/>
          <p:cNvSpPr txBox="1"/>
          <p:nvPr/>
        </p:nvSpPr>
        <p:spPr>
          <a:xfrm>
            <a:off x="928459" y="3900783"/>
            <a:ext cx="5301045" cy="2893100"/>
          </a:xfrm>
          <a:prstGeom prst="rect">
            <a:avLst/>
          </a:prstGeom>
          <a:noFill/>
          <a:ln>
            <a:noFill/>
          </a:ln>
        </p:spPr>
        <p:txBody>
          <a:bodyPr wrap="square">
            <a:spAutoFit/>
          </a:bodyPr>
          <a:lstStyle/>
          <a:p>
            <a:pPr marL="285750" indent="-285750">
              <a:lnSpc>
                <a:spcPct val="130000"/>
              </a:lnSpc>
              <a:buFont typeface="Wingdings" charset="2"/>
              <a:buChar char="l"/>
            </a:pPr>
            <a:r>
              <a:rPr lang="zh-CN" sz="1400" b="1">
                <a:solidFill>
                  <a:srgbClr val="8A0000"/>
                </a:solidFill>
                <a:latin typeface="等线 Light"/>
                <a:ea typeface="微软雅黑"/>
              </a:rPr>
              <a:t>国家社科基金立项共</a:t>
            </a:r>
            <a:r>
              <a:rPr lang="en-US" sz="1400" b="1">
                <a:solidFill>
                  <a:srgbClr val="8A0000"/>
                </a:solidFill>
                <a:latin typeface="微软雅黑"/>
                <a:ea typeface="微软雅黑"/>
              </a:rPr>
              <a:t>15</a:t>
            </a:r>
            <a:r>
              <a:rPr lang="zh-CN" sz="1400" b="1">
                <a:solidFill>
                  <a:srgbClr val="8A0000"/>
                </a:solidFill>
                <a:latin typeface="等线 Light"/>
                <a:ea typeface="微软雅黑"/>
              </a:rPr>
              <a:t>项</a:t>
            </a:r>
            <a:endParaRPr lang="en-US" sz="1400" b="1">
              <a:solidFill>
                <a:srgbClr val="8A0000"/>
              </a:solidFill>
              <a:latin typeface="等线 Light"/>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国家社科基金重点项目</a:t>
            </a:r>
            <a:r>
              <a:rPr lang="en-US" sz="1400" b="1">
                <a:solidFill>
                  <a:srgbClr val="8A0000"/>
                </a:solidFill>
                <a:ea typeface="微软雅黑"/>
              </a:rPr>
              <a:t>2</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国家社科基金一般项目</a:t>
            </a:r>
            <a:r>
              <a:rPr lang="en-US" sz="1400" b="1">
                <a:solidFill>
                  <a:srgbClr val="8A0000"/>
                </a:solidFill>
                <a:ea typeface="微软雅黑"/>
              </a:rPr>
              <a:t>5</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国家社科基金青年项目</a:t>
            </a:r>
            <a:r>
              <a:rPr lang="en-US" sz="1400" b="1">
                <a:solidFill>
                  <a:srgbClr val="8A0000"/>
                </a:solidFill>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国家社科基金冷门“绝学”项目</a:t>
            </a:r>
            <a:r>
              <a:rPr lang="en-US" sz="1400" b="1">
                <a:solidFill>
                  <a:srgbClr val="8A0000"/>
                </a:solidFill>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国家社科基金后期资助项目</a:t>
            </a:r>
            <a:r>
              <a:rPr lang="en-US" sz="1400" b="1">
                <a:solidFill>
                  <a:srgbClr val="8A0000"/>
                </a:solidFill>
                <a:ea typeface="微软雅黑"/>
              </a:rPr>
              <a:t>1</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742950" lvl="1" indent="-285750">
              <a:lnSpc>
                <a:spcPct val="130000"/>
              </a:lnSpc>
              <a:buFont typeface="Wingdings" charset="2"/>
              <a:buChar char="l"/>
            </a:pPr>
            <a:r>
              <a:rPr lang="zh-CN" sz="1400" b="1">
                <a:solidFill>
                  <a:schemeClr val="tx2">
                    <a:lumMod val="50000"/>
                  </a:schemeClr>
                </a:solidFill>
                <a:ea typeface="微软雅黑"/>
              </a:rPr>
              <a:t>国家社科基金中华学术外译项目</a:t>
            </a:r>
            <a:r>
              <a:rPr lang="en-US" sz="1400" b="1">
                <a:solidFill>
                  <a:srgbClr val="8A0000"/>
                </a:solidFill>
                <a:ea typeface="微软雅黑"/>
              </a:rPr>
              <a:t>3</a:t>
            </a:r>
            <a:r>
              <a:rPr lang="zh-CN" sz="1400" b="1">
                <a:solidFill>
                  <a:schemeClr val="tx2">
                    <a:lumMod val="50000"/>
                  </a:schemeClr>
                </a:solidFill>
                <a:ea typeface="微软雅黑"/>
              </a:rPr>
              <a:t>项</a:t>
            </a:r>
            <a:endParaRPr lang="en-US" sz="1400" b="1">
              <a:solidFill>
                <a:schemeClr val="tx2">
                  <a:lumMod val="50000"/>
                </a:schemeClr>
              </a:solidFill>
              <a:ea typeface="微软雅黑"/>
            </a:endParaRPr>
          </a:p>
          <a:p>
            <a:pPr marL="285750" lvl="1" indent="-285750">
              <a:lnSpc>
                <a:spcPct val="130000"/>
              </a:lnSpc>
              <a:buFont typeface="Wingdings" charset="2"/>
              <a:buChar char="l"/>
            </a:pPr>
            <a:r>
              <a:rPr lang="zh-CN" sz="1400" b="1">
                <a:ea typeface="微软雅黑"/>
              </a:rPr>
              <a:t>教育部项目</a:t>
            </a:r>
            <a:r>
              <a:rPr lang="en-US" sz="1400" b="1">
                <a:solidFill>
                  <a:srgbClr val="8A0000"/>
                </a:solidFill>
                <a:ea typeface="微软雅黑"/>
              </a:rPr>
              <a:t>2</a:t>
            </a:r>
            <a:r>
              <a:rPr lang="zh-CN" sz="1400" b="1">
                <a:ea typeface="微软雅黑"/>
              </a:rPr>
              <a:t>项</a:t>
            </a:r>
            <a:endParaRPr lang="en-US" sz="1400" b="1">
              <a:ea typeface="微软雅黑"/>
            </a:endParaRPr>
          </a:p>
          <a:p>
            <a:pPr marL="285750" lvl="1" indent="-285750">
              <a:lnSpc>
                <a:spcPct val="130000"/>
              </a:lnSpc>
              <a:buFont typeface="Wingdings" charset="2"/>
              <a:buChar char="l"/>
            </a:pPr>
            <a:r>
              <a:rPr lang="zh-CN" sz="1400" b="1">
                <a:ea typeface="微软雅黑"/>
              </a:rPr>
              <a:t>北京市社科基金项目</a:t>
            </a:r>
            <a:r>
              <a:rPr lang="en-US" sz="1400" b="1">
                <a:solidFill>
                  <a:srgbClr val="8A0000"/>
                </a:solidFill>
                <a:ea typeface="微软雅黑"/>
              </a:rPr>
              <a:t>2</a:t>
            </a:r>
            <a:r>
              <a:rPr lang="zh-CN" sz="1400" b="1">
                <a:ea typeface="微软雅黑"/>
              </a:rPr>
              <a:t>项</a:t>
            </a:r>
            <a:endParaRPr lang="en-US" sz="1400" b="1">
              <a:ea typeface="微软雅黑"/>
            </a:endParaRPr>
          </a:p>
          <a:p>
            <a:pPr marL="285750" lvl="1" indent="-285750">
              <a:lnSpc>
                <a:spcPct val="130000"/>
              </a:lnSpc>
              <a:buFont typeface="Wingdings" charset="2"/>
              <a:buChar char="l"/>
            </a:pPr>
            <a:r>
              <a:rPr lang="zh-CN" sz="1400" b="1">
                <a:solidFill>
                  <a:srgbClr val="8A0000"/>
                </a:solidFill>
                <a:ea typeface="微软雅黑"/>
              </a:rPr>
              <a:t>北京市第十五届哲学社会科学优秀成果奖</a:t>
            </a:r>
            <a:r>
              <a:rPr lang="en-US" sz="1400" b="1">
                <a:solidFill>
                  <a:srgbClr val="8A0000"/>
                </a:solidFill>
                <a:ea typeface="微软雅黑"/>
              </a:rPr>
              <a:t>1</a:t>
            </a:r>
            <a:r>
              <a:rPr lang="zh-CN" sz="1400" b="1">
                <a:solidFill>
                  <a:srgbClr val="8A0000"/>
                </a:solidFill>
                <a:ea typeface="微软雅黑"/>
              </a:rPr>
              <a:t>项</a:t>
            </a:r>
            <a:endParaRPr lang="en-US" sz="1400" b="1">
              <a:solidFill>
                <a:schemeClr val="tx2">
                  <a:lumMod val="50000"/>
                </a:schemeClr>
              </a:solidFill>
              <a:ea typeface="微软雅黑"/>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l="35168" b="9813"/>
          <a:stretch/>
        </p:blipFill>
        <p:spPr>
          <a:xfrm>
            <a:off x="4800599" y="-1"/>
            <a:ext cx="7381229" cy="6845301"/>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06</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学生工作</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18" name="矩形 17"/>
          <p:cNvSpPr/>
          <p:nvPr/>
        </p:nvSpPr>
        <p:spPr>
          <a:xfrm>
            <a:off x="5211937" y="2758540"/>
            <a:ext cx="6141132" cy="2066818"/>
          </a:xfrm>
          <a:prstGeom prst="rect">
            <a:avLst/>
          </a:prstGeom>
          <a:solidFill>
            <a:srgbClr val="960000">
              <a:alpha val="72000"/>
            </a:srgbClr>
          </a:solidFill>
          <a:ln>
            <a:noFill/>
          </a:ln>
        </p:spPr>
        <p:txBody>
          <a:bodyPr anchor="ctr"/>
          <a:lstStyle/>
          <a:p>
            <a:pPr marL="285750" indent="-285750">
              <a:lnSpc>
                <a:spcPct val="150000"/>
              </a:lnSpc>
              <a:buFont typeface="Arial" charset="0"/>
              <a:buChar char="•"/>
            </a:pPr>
            <a:r>
              <a:rPr lang="en-US" sz="1400">
                <a:solidFill>
                  <a:schemeClr val="lt1"/>
                </a:solidFill>
                <a:latin typeface="微软雅黑"/>
                <a:ea typeface="微软雅黑"/>
              </a:rPr>
              <a:t>4</a:t>
            </a:r>
            <a:r>
              <a:rPr lang="zh-CN" sz="1400">
                <a:solidFill>
                  <a:schemeClr val="lt1"/>
                </a:solidFill>
                <a:latin typeface="微软雅黑"/>
                <a:ea typeface="微软雅黑"/>
              </a:rPr>
              <a:t>个学生宿舍被评为北京大学示范宿舍</a:t>
            </a:r>
            <a:endParaRPr lang="en-US" sz="1400">
              <a:solidFill>
                <a:schemeClr val="lt1"/>
              </a:solidFill>
              <a:latin typeface="微软雅黑"/>
              <a:ea typeface="微软雅黑"/>
            </a:endParaRPr>
          </a:p>
          <a:p>
            <a:pPr marL="285750" indent="-285750">
              <a:lnSpc>
                <a:spcPct val="150000"/>
              </a:lnSpc>
              <a:buFont typeface="Arial" charset="0"/>
              <a:buChar char="•"/>
            </a:pPr>
            <a:r>
              <a:rPr lang="en-US" sz="1600" b="1" u="sng">
                <a:solidFill>
                  <a:schemeClr val="lt1"/>
                </a:solidFill>
                <a:latin typeface="微软雅黑"/>
                <a:ea typeface="微软雅黑"/>
              </a:rPr>
              <a:t>2020</a:t>
            </a:r>
            <a:r>
              <a:rPr lang="zh-CN" sz="1600" b="1" u="sng">
                <a:solidFill>
                  <a:schemeClr val="lt1"/>
                </a:solidFill>
                <a:latin typeface="微软雅黑"/>
                <a:ea typeface="微软雅黑"/>
              </a:rPr>
              <a:t>级俄语本科生班荣获北京大学示范班集体评选第一名、北京市先进班集体与北京市高校优秀学生基层组织</a:t>
            </a:r>
            <a:endParaRPr lang="en-US" sz="1600" b="1" u="sng">
              <a:solidFill>
                <a:schemeClr val="lt1"/>
              </a:solidFill>
              <a:latin typeface="微软雅黑"/>
              <a:ea typeface="微软雅黑"/>
            </a:endParaRPr>
          </a:p>
          <a:p>
            <a:pPr marL="285750" indent="-285750">
              <a:lnSpc>
                <a:spcPct val="150000"/>
              </a:lnSpc>
              <a:buFont typeface="Arial" charset="0"/>
              <a:buChar char="•"/>
            </a:pPr>
            <a:r>
              <a:rPr lang="zh-CN" sz="1600" b="1" u="sng">
                <a:solidFill>
                  <a:schemeClr val="lt1"/>
                </a:solidFill>
                <a:latin typeface="微软雅黑"/>
                <a:ea typeface="微软雅黑"/>
              </a:rPr>
              <a:t>英语研究生党支部被推荐参评全国党建工作样板支部</a:t>
            </a:r>
            <a:endParaRPr lang="en-US" sz="1600" b="1" u="sng">
              <a:solidFill>
                <a:schemeClr val="lt1"/>
              </a:solidFill>
              <a:latin typeface="微软雅黑"/>
              <a:ea typeface="微软雅黑"/>
            </a:endParaRPr>
          </a:p>
          <a:p>
            <a:pPr marL="285750" indent="-285750">
              <a:lnSpc>
                <a:spcPct val="150000"/>
              </a:lnSpc>
              <a:buFont typeface="Arial" charset="0"/>
              <a:buChar char="•"/>
            </a:pPr>
            <a:r>
              <a:rPr lang="en-US" sz="1400">
                <a:solidFill>
                  <a:schemeClr val="lt1"/>
                </a:solidFill>
                <a:latin typeface="微软雅黑"/>
                <a:ea typeface="微软雅黑"/>
              </a:rPr>
              <a:t>5</a:t>
            </a:r>
            <a:r>
              <a:rPr lang="zh-CN" sz="1400">
                <a:solidFill>
                  <a:schemeClr val="lt1"/>
                </a:solidFill>
                <a:latin typeface="微软雅黑"/>
                <a:ea typeface="微软雅黑"/>
              </a:rPr>
              <a:t>个支部获评北京大学精品党课荣誉</a:t>
            </a:r>
            <a:endParaRPr lang="en-US" sz="1400">
              <a:solidFill>
                <a:schemeClr val="lt1"/>
              </a:solidFill>
              <a:latin typeface="微软雅黑"/>
              <a:ea typeface="微软雅黑"/>
            </a:endParaRPr>
          </a:p>
          <a:p>
            <a:pPr marL="285750" indent="-285750">
              <a:lnSpc>
                <a:spcPct val="150000"/>
              </a:lnSpc>
              <a:buFont typeface="Arial" charset="0"/>
              <a:buChar char="•"/>
            </a:pPr>
            <a:r>
              <a:rPr lang="en-US" sz="1400">
                <a:solidFill>
                  <a:schemeClr val="lt1"/>
                </a:solidFill>
                <a:latin typeface="微软雅黑"/>
                <a:ea typeface="微软雅黑"/>
              </a:rPr>
              <a:t>2</a:t>
            </a:r>
            <a:r>
              <a:rPr lang="zh-CN" sz="1400">
                <a:solidFill>
                  <a:schemeClr val="lt1"/>
                </a:solidFill>
                <a:latin typeface="微软雅黑"/>
                <a:ea typeface="微软雅黑"/>
              </a:rPr>
              <a:t>个支部荣获党团日联合主题教育活动一等奖、三等奖</a:t>
            </a:r>
            <a:endParaRPr lang="en-US" sz="1400">
              <a:solidFill>
                <a:schemeClr val="lt1"/>
              </a:solidFill>
              <a:latin typeface="微软雅黑"/>
              <a:ea typeface="微软雅黑"/>
            </a:endParaRPr>
          </a:p>
        </p:txBody>
      </p:sp>
      <p:sp>
        <p:nvSpPr>
          <p:cNvPr id="21" name="文本框 30"/>
          <p:cNvSpPr txBox="1"/>
          <p:nvPr/>
        </p:nvSpPr>
        <p:spPr>
          <a:xfrm>
            <a:off x="5211937" y="1434219"/>
            <a:ext cx="5762865" cy="1384995"/>
          </a:xfrm>
          <a:prstGeom prst="rect">
            <a:avLst/>
          </a:prstGeom>
          <a:noFill/>
        </p:spPr>
        <p:txBody>
          <a:bodyPr wrap="square">
            <a:spAutoFit/>
          </a:bodyPr>
          <a:lstStyle/>
          <a:p>
            <a:pPr marL="285750" indent="-285750" algn="just" defTabSz="457200">
              <a:lnSpc>
                <a:spcPct val="150000"/>
              </a:lnSpc>
              <a:buFont typeface="Arial" charset="0"/>
              <a:buChar char="•"/>
            </a:pPr>
            <a:r>
              <a:rPr lang="zh-CN" sz="1400">
                <a:solidFill>
                  <a:srgbClr val="000000"/>
                </a:solidFill>
                <a:latin typeface="微软雅黑"/>
                <a:ea typeface="微软雅黑"/>
              </a:rPr>
              <a:t>先进团委</a:t>
            </a:r>
          </a:p>
          <a:p>
            <a:pPr marL="285750" indent="-285750" algn="just" defTabSz="457200">
              <a:lnSpc>
                <a:spcPct val="150000"/>
              </a:lnSpc>
              <a:buFont typeface="Arial" charset="0"/>
              <a:buChar char="•"/>
            </a:pPr>
            <a:r>
              <a:rPr lang="zh-CN" sz="1400">
                <a:solidFill>
                  <a:srgbClr val="000000"/>
                </a:solidFill>
                <a:latin typeface="微软雅黑"/>
                <a:ea typeface="微软雅黑"/>
              </a:rPr>
              <a:t>学生资助工作先进位</a:t>
            </a:r>
          </a:p>
          <a:p>
            <a:pPr marL="285750" indent="-285750" algn="just" defTabSz="457200">
              <a:lnSpc>
                <a:spcPct val="150000"/>
              </a:lnSpc>
              <a:buFont typeface="Arial" charset="0"/>
              <a:buChar char="•"/>
            </a:pPr>
            <a:r>
              <a:rPr lang="zh-CN" sz="1400">
                <a:solidFill>
                  <a:srgbClr val="000000"/>
                </a:solidFill>
                <a:latin typeface="微软雅黑"/>
                <a:ea typeface="微软雅黑"/>
              </a:rPr>
              <a:t>体育育人杰出院系奖</a:t>
            </a:r>
          </a:p>
          <a:p>
            <a:pPr marL="285750" indent="-285750" algn="just" defTabSz="457200">
              <a:lnSpc>
                <a:spcPct val="150000"/>
              </a:lnSpc>
              <a:buFont typeface="Arial" charset="0"/>
              <a:buChar char="•"/>
            </a:pPr>
            <a:r>
              <a:rPr lang="zh-CN" sz="1400">
                <a:solidFill>
                  <a:srgbClr val="000000"/>
                </a:solidFill>
                <a:latin typeface="微软雅黑"/>
                <a:ea typeface="微软雅黑"/>
              </a:rPr>
              <a:t>“永远跟党走”联合党团日主题教育活动优秀组织奖</a:t>
            </a:r>
          </a:p>
        </p:txBody>
      </p:sp>
      <p:pic>
        <p:nvPicPr>
          <p:cNvPr id="2" name="图片 1"/>
          <p:cNvPicPr>
            <a:picLocks noChangeAspect="1"/>
          </p:cNvPicPr>
          <p:nvPr/>
        </p:nvPicPr>
        <p:blipFill rotWithShape="1">
          <a:blip r:embed="rId3"/>
          <a:srcRect t="19334" b="8686"/>
          <a:stretch/>
        </p:blipFill>
        <p:spPr>
          <a:xfrm>
            <a:off x="1756455" y="1460808"/>
            <a:ext cx="2502324" cy="1350884"/>
          </a:xfrm>
          <a:prstGeom prst="rect">
            <a:avLst/>
          </a:prstGeom>
        </p:spPr>
      </p:pic>
      <p:pic>
        <p:nvPicPr>
          <p:cNvPr id="3" name="图片 2"/>
          <p:cNvPicPr>
            <a:picLocks noChangeAspect="1"/>
          </p:cNvPicPr>
          <p:nvPr/>
        </p:nvPicPr>
        <p:blipFill rotWithShape="1">
          <a:blip r:embed="rId4"/>
          <a:srcRect l="7850" t="5298" r="3694" b="8863"/>
          <a:stretch/>
        </p:blipFill>
        <p:spPr>
          <a:xfrm>
            <a:off x="1383862" y="2921771"/>
            <a:ext cx="3247511" cy="1925556"/>
          </a:xfrm>
          <a:prstGeom prst="rect">
            <a:avLst/>
          </a:prstGeom>
        </p:spPr>
      </p:pic>
      <p:pic>
        <p:nvPicPr>
          <p:cNvPr id="4" name="图片 3"/>
          <p:cNvPicPr>
            <a:picLocks noChangeAspect="1"/>
          </p:cNvPicPr>
          <p:nvPr/>
        </p:nvPicPr>
        <p:blipFill rotWithShape="1">
          <a:blip r:embed="rId5"/>
          <a:srcRect t="15814" b="42462"/>
          <a:stretch/>
        </p:blipFill>
        <p:spPr>
          <a:xfrm>
            <a:off x="1819067" y="4884278"/>
            <a:ext cx="2377100" cy="1398463"/>
          </a:xfrm>
          <a:prstGeom prst="rect">
            <a:avLst/>
          </a:prstGeom>
        </p:spPr>
      </p:pic>
      <p:sp>
        <p:nvSpPr>
          <p:cNvPr id="23" name="文本框 30"/>
          <p:cNvSpPr txBox="1"/>
          <p:nvPr/>
        </p:nvSpPr>
        <p:spPr>
          <a:xfrm>
            <a:off x="5211937" y="4898108"/>
            <a:ext cx="6317673" cy="1708160"/>
          </a:xfrm>
          <a:prstGeom prst="rect">
            <a:avLst/>
          </a:prstGeom>
          <a:noFill/>
        </p:spPr>
        <p:txBody>
          <a:bodyPr wrap="square">
            <a:spAutoFit/>
          </a:bodyPr>
          <a:lstStyle/>
          <a:p>
            <a:pPr marL="285750" indent="-285750">
              <a:lnSpc>
                <a:spcPct val="150000"/>
              </a:lnSpc>
              <a:buFont typeface="Arial" charset="0"/>
              <a:buChar char="•"/>
            </a:pPr>
            <a:r>
              <a:rPr lang="en-US" sz="1400">
                <a:latin typeface="微软雅黑"/>
                <a:ea typeface="微软雅黑"/>
              </a:rPr>
              <a:t>3</a:t>
            </a:r>
            <a:r>
              <a:rPr lang="zh-CN" sz="1400">
                <a:latin typeface="微软雅黑"/>
                <a:ea typeface="微软雅黑"/>
              </a:rPr>
              <a:t>名辅导员获评</a:t>
            </a:r>
            <a:r>
              <a:rPr lang="en-US" sz="1400">
                <a:latin typeface="微软雅黑"/>
                <a:ea typeface="微软雅黑"/>
              </a:rPr>
              <a:t>2020-2021</a:t>
            </a:r>
            <a:r>
              <a:rPr lang="zh-CN" sz="1400">
                <a:latin typeface="微软雅黑"/>
                <a:ea typeface="微软雅黑"/>
              </a:rPr>
              <a:t>年度学生资助工作新人奖、心理健康教育工作先进新人奖和心理健康教育工作先进个人奖</a:t>
            </a:r>
            <a:endParaRPr lang="en-US" sz="1400">
              <a:latin typeface="微软雅黑"/>
              <a:ea typeface="微软雅黑"/>
            </a:endParaRPr>
          </a:p>
          <a:p>
            <a:pPr marL="285750" indent="-285750">
              <a:lnSpc>
                <a:spcPct val="150000"/>
              </a:lnSpc>
              <a:buFont typeface="Arial" charset="0"/>
              <a:buChar char="•"/>
            </a:pPr>
            <a:r>
              <a:rPr lang="en-US" sz="1400" b="1" u="sng">
                <a:latin typeface="微软雅黑"/>
                <a:ea typeface="微软雅黑"/>
              </a:rPr>
              <a:t>5</a:t>
            </a:r>
            <a:r>
              <a:rPr lang="zh-CN" sz="1400" b="1" u="sng">
                <a:latin typeface="微软雅黑"/>
                <a:ea typeface="微软雅黑"/>
              </a:rPr>
              <a:t>位应届生入选</a:t>
            </a:r>
            <a:r>
              <a:rPr lang="en-US" sz="1400" b="1" u="sng">
                <a:latin typeface="微软雅黑"/>
                <a:ea typeface="微软雅黑"/>
              </a:rPr>
              <a:t>2022</a:t>
            </a:r>
            <a:r>
              <a:rPr lang="zh-CN" sz="1400" b="1" u="sng">
                <a:latin typeface="微软雅黑"/>
                <a:ea typeface="微软雅黑"/>
              </a:rPr>
              <a:t>届选留学生工作干部，</a:t>
            </a:r>
            <a:r>
              <a:rPr lang="en-US" sz="1400" b="1" u="sng">
                <a:latin typeface="微软雅黑"/>
                <a:ea typeface="微软雅黑"/>
              </a:rPr>
              <a:t>3</a:t>
            </a:r>
            <a:r>
              <a:rPr lang="zh-CN" sz="1400" b="1" u="sng">
                <a:latin typeface="微软雅黑"/>
                <a:ea typeface="微软雅黑"/>
              </a:rPr>
              <a:t>位入选第</a:t>
            </a:r>
            <a:r>
              <a:rPr lang="en-US" sz="1400" b="1" u="sng">
                <a:latin typeface="微软雅黑"/>
                <a:ea typeface="微软雅黑"/>
              </a:rPr>
              <a:t>24</a:t>
            </a:r>
            <a:r>
              <a:rPr lang="zh-CN" sz="1400" b="1" u="sng">
                <a:latin typeface="微软雅黑"/>
                <a:ea typeface="微软雅黑"/>
              </a:rPr>
              <a:t>届研究生支教团</a:t>
            </a:r>
            <a:endParaRPr lang="en-US" sz="1400" b="1" u="sng">
              <a:latin typeface="微软雅黑"/>
              <a:ea typeface="微软雅黑"/>
            </a:endParaRPr>
          </a:p>
          <a:p>
            <a:pPr marL="285750" indent="-285750">
              <a:lnSpc>
                <a:spcPct val="150000"/>
              </a:lnSpc>
              <a:buFont typeface="Arial" charset="0"/>
              <a:buChar char="•"/>
            </a:pPr>
            <a:r>
              <a:rPr lang="zh-CN" sz="1400">
                <a:latin typeface="微软雅黑"/>
                <a:ea typeface="微软雅黑"/>
              </a:rPr>
              <a:t>北京市三好学生</a:t>
            </a:r>
            <a:r>
              <a:rPr lang="en-US" sz="1400">
                <a:latin typeface="微软雅黑"/>
                <a:ea typeface="微软雅黑"/>
              </a:rPr>
              <a:t>1</a:t>
            </a:r>
            <a:r>
              <a:rPr lang="zh-CN" sz="1400">
                <a:latin typeface="微软雅黑"/>
                <a:ea typeface="微软雅黑"/>
              </a:rPr>
              <a:t>人、北京大学优秀学生干部标兵</a:t>
            </a:r>
            <a:r>
              <a:rPr lang="en-US" sz="1400">
                <a:latin typeface="微软雅黑"/>
                <a:ea typeface="微软雅黑"/>
              </a:rPr>
              <a:t>1</a:t>
            </a:r>
            <a:r>
              <a:rPr lang="zh-CN" sz="1400">
                <a:latin typeface="微软雅黑"/>
                <a:ea typeface="微软雅黑"/>
              </a:rPr>
              <a:t>人</a:t>
            </a:r>
            <a:endParaRPr lang="en-US" sz="1400">
              <a:latin typeface="微软雅黑"/>
              <a:ea typeface="微软雅黑"/>
            </a:endParaRPr>
          </a:p>
          <a:p>
            <a:pPr marL="285750" indent="-285750">
              <a:lnSpc>
                <a:spcPct val="150000"/>
              </a:lnSpc>
              <a:buFont typeface="Arial" charset="0"/>
              <a:buChar char="•"/>
            </a:pPr>
            <a:r>
              <a:rPr lang="zh-CN" sz="1400">
                <a:latin typeface="微软雅黑"/>
                <a:ea typeface="微软雅黑"/>
              </a:rPr>
              <a:t> </a:t>
            </a:r>
            <a:r>
              <a:rPr lang="en-US" sz="1400">
                <a:latin typeface="微软雅黑"/>
                <a:ea typeface="微软雅黑"/>
              </a:rPr>
              <a:t>1</a:t>
            </a:r>
            <a:r>
              <a:rPr lang="zh-CN" sz="1400">
                <a:latin typeface="微软雅黑"/>
                <a:ea typeface="微软雅黑"/>
              </a:rPr>
              <a:t>名学生当选北京大学第三十七届学生执委会主席</a:t>
            </a:r>
          </a:p>
        </p:txBody>
      </p:sp>
      <p:sp>
        <p:nvSpPr>
          <p:cNvPr id="24" name="矩形 23"/>
          <p:cNvSpPr/>
          <p:nvPr/>
        </p:nvSpPr>
        <p:spPr>
          <a:xfrm>
            <a:off x="78790" y="1688251"/>
            <a:ext cx="1198193" cy="4393833"/>
          </a:xfrm>
          <a:prstGeom prst="rect">
            <a:avLst/>
          </a:prstGeom>
          <a:noFill/>
          <a:ln>
            <a:noFill/>
          </a:ln>
        </p:spPr>
        <p:txBody>
          <a:bodyPr anchor="ctr"/>
          <a:lstStyle/>
          <a:p>
            <a:pPr algn="ctr">
              <a:buClr>
                <a:srgbClr val="FFC000"/>
              </a:buClr>
            </a:pPr>
            <a:r>
              <a:rPr lang="zh-CN" sz="3600">
                <a:solidFill>
                  <a:srgbClr val="960000"/>
                </a:solidFill>
                <a:latin typeface="李旭科书法"/>
                <a:ea typeface="李旭科书法"/>
              </a:rPr>
              <a:t>院</a:t>
            </a:r>
            <a:endParaRPr lang="en-US" sz="3600">
              <a:solidFill>
                <a:srgbClr val="960000"/>
              </a:solidFill>
              <a:latin typeface="李旭科书法"/>
              <a:ea typeface="李旭科书法"/>
            </a:endParaRPr>
          </a:p>
          <a:p>
            <a:pPr algn="ctr">
              <a:buClr>
                <a:srgbClr val="FFC000"/>
              </a:buClr>
            </a:pPr>
            <a:r>
              <a:rPr lang="zh-CN" sz="3600">
                <a:solidFill>
                  <a:srgbClr val="960000"/>
                </a:solidFill>
                <a:latin typeface="李旭科书法"/>
                <a:ea typeface="李旭科书法"/>
              </a:rPr>
              <a:t>系</a:t>
            </a:r>
            <a:endParaRPr lang="en-US" sz="3600">
              <a:solidFill>
                <a:srgbClr val="960000"/>
              </a:solidFill>
              <a:latin typeface="李旭科书法"/>
              <a:ea typeface="李旭科书法"/>
            </a:endParaRPr>
          </a:p>
          <a:p>
            <a:pPr algn="ctr">
              <a:buClr>
                <a:srgbClr val="FFC000"/>
              </a:buClr>
            </a:pPr>
            <a:endParaRPr lang="en-US" sz="3600">
              <a:solidFill>
                <a:srgbClr val="960000"/>
              </a:solidFill>
              <a:latin typeface="李旭科书法"/>
              <a:ea typeface="李旭科书法"/>
            </a:endParaRPr>
          </a:p>
          <a:p>
            <a:pPr algn="ctr">
              <a:buClr>
                <a:srgbClr val="FFC000"/>
              </a:buClr>
            </a:pPr>
            <a:r>
              <a:rPr lang="zh-CN" sz="3600">
                <a:solidFill>
                  <a:srgbClr val="960000"/>
                </a:solidFill>
                <a:latin typeface="李旭科书法"/>
                <a:ea typeface="李旭科书法"/>
              </a:rPr>
              <a:t>集</a:t>
            </a:r>
            <a:endParaRPr lang="en-US" sz="3600">
              <a:solidFill>
                <a:srgbClr val="960000"/>
              </a:solidFill>
              <a:latin typeface="李旭科书法"/>
              <a:ea typeface="李旭科书法"/>
            </a:endParaRPr>
          </a:p>
          <a:p>
            <a:pPr algn="ctr">
              <a:buClr>
                <a:srgbClr val="FFC000"/>
              </a:buClr>
            </a:pPr>
            <a:r>
              <a:rPr lang="zh-CN" sz="3600">
                <a:solidFill>
                  <a:srgbClr val="960000"/>
                </a:solidFill>
                <a:latin typeface="李旭科书法"/>
                <a:ea typeface="李旭科书法"/>
              </a:rPr>
              <a:t>体</a:t>
            </a:r>
            <a:endParaRPr lang="en-US" sz="3600">
              <a:solidFill>
                <a:srgbClr val="960000"/>
              </a:solidFill>
              <a:latin typeface="李旭科书法"/>
              <a:ea typeface="李旭科书法"/>
            </a:endParaRPr>
          </a:p>
          <a:p>
            <a:pPr algn="ctr">
              <a:buClr>
                <a:srgbClr val="FFC000"/>
              </a:buClr>
            </a:pPr>
            <a:endParaRPr lang="en-US" sz="3600">
              <a:solidFill>
                <a:srgbClr val="960000"/>
              </a:solidFill>
              <a:latin typeface="李旭科书法"/>
              <a:ea typeface="李旭科书法"/>
            </a:endParaRPr>
          </a:p>
          <a:p>
            <a:pPr algn="ctr">
              <a:buClr>
                <a:srgbClr val="FFC000"/>
              </a:buClr>
            </a:pPr>
            <a:r>
              <a:rPr lang="zh-CN" sz="3600">
                <a:solidFill>
                  <a:srgbClr val="960000"/>
                </a:solidFill>
                <a:latin typeface="李旭科书法"/>
                <a:ea typeface="李旭科书法"/>
              </a:rPr>
              <a:t>个</a:t>
            </a:r>
            <a:endParaRPr lang="en-US" sz="3600">
              <a:solidFill>
                <a:srgbClr val="960000"/>
              </a:solidFill>
              <a:latin typeface="李旭科书法"/>
              <a:ea typeface="李旭科书法"/>
            </a:endParaRPr>
          </a:p>
          <a:p>
            <a:pPr algn="ctr">
              <a:buClr>
                <a:srgbClr val="FFC000"/>
              </a:buClr>
            </a:pPr>
            <a:r>
              <a:rPr lang="zh-CN" sz="3600">
                <a:solidFill>
                  <a:srgbClr val="960000"/>
                </a:solidFill>
                <a:latin typeface="李旭科书法"/>
                <a:ea typeface="李旭科书法"/>
              </a:rPr>
              <a:t>人 </a:t>
            </a:r>
          </a:p>
        </p:txBody>
      </p:sp>
      <p:grpSp>
        <p:nvGrpSpPr>
          <p:cNvPr id="19" name="组合 18"/>
          <p:cNvGrpSpPr/>
          <p:nvPr/>
        </p:nvGrpSpPr>
        <p:grpSpPr>
          <a:xfrm>
            <a:off x="0" y="6705904"/>
            <a:ext cx="12192000" cy="150435"/>
            <a:chOff x="0" y="2714172"/>
            <a:chExt cx="3686629" cy="1429658"/>
          </a:xfrm>
        </p:grpSpPr>
        <p:sp>
          <p:nvSpPr>
            <p:cNvPr id="20" name="矩形 19"/>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2" name="矩形 21"/>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5" name="图片 24"/>
          <p:cNvPicPr>
            <a:picLocks noChangeAspect="1"/>
          </p:cNvPicPr>
          <p:nvPr/>
        </p:nvPicPr>
        <p:blipFill rotWithShape="1">
          <a:blip r:embed="rId6"/>
          <a:srcRect l="6223" t="12451" r="30611" b="63912"/>
          <a:stretch/>
        </p:blipFill>
        <p:spPr>
          <a:xfrm>
            <a:off x="9591674" y="392435"/>
            <a:ext cx="2124611" cy="512121"/>
          </a:xfrm>
          <a:prstGeom prst="rect">
            <a:avLst/>
          </a:prstGeom>
        </p:spPr>
      </p:pic>
      <p:grpSp>
        <p:nvGrpSpPr>
          <p:cNvPr id="26" name="组合 25"/>
          <p:cNvGrpSpPr/>
          <p:nvPr/>
        </p:nvGrpSpPr>
        <p:grpSpPr>
          <a:xfrm>
            <a:off x="1" y="0"/>
            <a:ext cx="1388224" cy="1046128"/>
            <a:chOff x="0" y="0"/>
            <a:chExt cx="6897954" cy="4536440"/>
          </a:xfrm>
        </p:grpSpPr>
        <p:sp>
          <p:nvSpPr>
            <p:cNvPr id="27" name="直角三角形 2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28" name="直角三角形 2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29" name="直角三角形 2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0" name="矩形 2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2" name="矩形 31"/>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4" name="矩形 33"/>
          <p:cNvSpPr/>
          <p:nvPr/>
        </p:nvSpPr>
        <p:spPr>
          <a:xfrm>
            <a:off x="4977744"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
        <p:nvSpPr>
          <p:cNvPr id="35" name="文本占位符 11"/>
          <p:cNvSpPr txBox="1"/>
          <p:nvPr/>
        </p:nvSpPr>
        <p:spPr>
          <a:xfrm>
            <a:off x="8655586" y="1601829"/>
            <a:ext cx="8177115" cy="507831"/>
          </a:xfrm>
          <a:prstGeom prst="rect">
            <a:avLst/>
          </a:prstGeom>
        </p:spPr>
        <p:txBody>
          <a:bodyPr vert="horz" lIns="91440" tIns="45720" rIns="91440" bIns="45720" anchor="ctr"/>
          <a:lstStyle>
            <a:lvl1pPr marL="0" lvl="0" indent="0" algn="r" defTabSz="914400">
              <a:buFontTx/>
              <a:buNone/>
              <a:defRPr sz="2800" b="1" kern="1200" spc="300">
                <a:solidFill>
                  <a:schemeClr val="bg1"/>
                </a:solidFill>
                <a:latin typeface="等线 Light"/>
                <a:ea typeface="等线 Light"/>
              </a:defRPr>
            </a:lvl1pPr>
            <a:lvl2pPr marL="457200" lvl="1" indent="0" algn="l" defTabSz="914400">
              <a:buFontTx/>
              <a:buNone/>
              <a:defRPr sz="2800" b="1" kern="1200">
                <a:solidFill>
                  <a:schemeClr val="bg1"/>
                </a:solidFill>
                <a:latin typeface="等线 Light"/>
                <a:ea typeface="等线 Light"/>
              </a:defRPr>
            </a:lvl2pPr>
            <a:lvl3pPr marL="914400" lvl="2" indent="0" algn="l" defTabSz="914400">
              <a:buFontTx/>
              <a:buNone/>
              <a:defRPr sz="2800" b="1" kern="1200">
                <a:solidFill>
                  <a:schemeClr val="bg1"/>
                </a:solidFill>
                <a:latin typeface="等线 Light"/>
                <a:ea typeface="等线 Light"/>
              </a:defRPr>
            </a:lvl3pPr>
            <a:lvl4pPr marL="1371600" lvl="3" indent="0" algn="l" defTabSz="914400">
              <a:buFontTx/>
              <a:buNone/>
              <a:defRPr sz="2800" b="1" kern="1200">
                <a:solidFill>
                  <a:schemeClr val="bg1"/>
                </a:solidFill>
                <a:latin typeface="等线 Light"/>
                <a:ea typeface="等线 Light"/>
              </a:defRPr>
            </a:lvl4pPr>
            <a:lvl5pPr marL="1828800" lvl="4" indent="0" algn="l" defTabSz="914400">
              <a:buFontTx/>
              <a:buNone/>
              <a:defRPr sz="2800" b="1" kern="1200">
                <a:solidFill>
                  <a:schemeClr val="bg1"/>
                </a:solidFill>
                <a:latin typeface="等线 Light"/>
                <a:ea typeface="等线 Light"/>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en-US" sz="4000">
                <a:solidFill>
                  <a:srgbClr val="DABEBE"/>
                </a:solidFill>
                <a:latin typeface="李旭科书法"/>
                <a:ea typeface="李旭科书法"/>
              </a:rPr>
              <a:t>2021</a:t>
            </a:r>
            <a:r>
              <a:rPr lang="zh-CN" sz="4000">
                <a:solidFill>
                  <a:srgbClr val="DABEBE"/>
                </a:solidFill>
                <a:latin typeface="李旭科书法"/>
                <a:ea typeface="李旭科书法"/>
              </a:rPr>
              <a:t>硕果累累</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anchor="ctr"/>
          <a:lstStyle>
            <a:lvl1pPr marL="0" lvl="0" indent="0" algn="r" defTabSz="914400">
              <a:buFontTx/>
              <a:buNone/>
              <a:defRPr sz="2800" b="1" kern="1200" spc="300">
                <a:solidFill>
                  <a:schemeClr val="bg1"/>
                </a:solidFill>
                <a:latin typeface="等线 Light"/>
                <a:ea typeface="等线 Light"/>
              </a:defRPr>
            </a:lvl1pPr>
            <a:lvl2pPr marL="457200" lvl="1" indent="0" algn="l" defTabSz="914400">
              <a:buFontTx/>
              <a:buNone/>
              <a:defRPr sz="2800" b="1" kern="1200">
                <a:solidFill>
                  <a:schemeClr val="bg1"/>
                </a:solidFill>
                <a:latin typeface="等线 Light"/>
                <a:ea typeface="等线 Light"/>
              </a:defRPr>
            </a:lvl2pPr>
            <a:lvl3pPr marL="914400" lvl="2" indent="0" algn="l" defTabSz="914400">
              <a:buFontTx/>
              <a:buNone/>
              <a:defRPr sz="2800" b="1" kern="1200">
                <a:solidFill>
                  <a:schemeClr val="bg1"/>
                </a:solidFill>
                <a:latin typeface="等线 Light"/>
                <a:ea typeface="等线 Light"/>
              </a:defRPr>
            </a:lvl3pPr>
            <a:lvl4pPr marL="1371600" lvl="3" indent="0" algn="l" defTabSz="914400">
              <a:buFontTx/>
              <a:buNone/>
              <a:defRPr sz="2800" b="1" kern="1200">
                <a:solidFill>
                  <a:schemeClr val="bg1"/>
                </a:solidFill>
                <a:latin typeface="等线 Light"/>
                <a:ea typeface="等线 Light"/>
              </a:defRPr>
            </a:lvl4pPr>
            <a:lvl5pPr marL="1828800" lvl="4" indent="0" algn="l" defTabSz="914400">
              <a:buFontTx/>
              <a:buNone/>
              <a:defRPr sz="2800" b="1" kern="1200">
                <a:solidFill>
                  <a:schemeClr val="bg1"/>
                </a:solidFill>
                <a:latin typeface="等线 Light"/>
                <a:ea typeface="等线 Light"/>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zh-CN">
                <a:latin typeface="方正清刻本悦宋简体"/>
                <a:ea typeface="方正清刻本悦宋简体"/>
              </a:rPr>
              <a:t>落实三全育人，发力五育并举</a:t>
            </a:r>
            <a:endParaRPr lang="zh-CN">
              <a:solidFill>
                <a:schemeClr val="accent2"/>
              </a:solidFill>
              <a:latin typeface="方正清刻本悦宋简体"/>
              <a:ea typeface="方正清刻本悦宋简体"/>
            </a:endParaRPr>
          </a:p>
        </p:txBody>
      </p:sp>
      <p:grpSp>
        <p:nvGrpSpPr>
          <p:cNvPr id="6" name="组合 5"/>
          <p:cNvGrpSpPr/>
          <p:nvPr/>
        </p:nvGrpSpPr>
        <p:grpSpPr>
          <a:xfrm>
            <a:off x="3951389" y="1908710"/>
            <a:ext cx="4184284" cy="3774727"/>
            <a:chOff x="3688185" y="1659669"/>
            <a:chExt cx="4740342" cy="4170295"/>
          </a:xfrm>
        </p:grpSpPr>
        <p:pic>
          <p:nvPicPr>
            <p:cNvPr id="15" name="图片 14"/>
            <p:cNvPicPr>
              <a:picLocks noChangeAspect="1"/>
            </p:cNvPicPr>
            <p:nvPr/>
          </p:nvPicPr>
          <p:blipFill rotWithShape="1">
            <a:blip r:embed="rId3"/>
            <a:stretch/>
          </p:blipFill>
          <p:spPr>
            <a:xfrm rot="4348686">
              <a:off x="3405474" y="3295199"/>
              <a:ext cx="1992688" cy="142726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rotWithShape="1">
            <a:blip r:embed="rId4"/>
            <a:stretch/>
          </p:blipFill>
          <p:spPr>
            <a:xfrm rot="17229110">
              <a:off x="6682755" y="3311786"/>
              <a:ext cx="2040259" cy="1451285"/>
            </a:xfrm>
            <a:prstGeom prst="rect">
              <a:avLst/>
            </a:prstGeom>
            <a:ln>
              <a:noFill/>
            </a:ln>
            <a:effectLst>
              <a:outerShdw blurRad="292100" dist="139700" dir="2700000" algn="tl" rotWithShape="0">
                <a:srgbClr val="333333">
                  <a:alpha val="65000"/>
                </a:srgbClr>
              </a:outerShdw>
            </a:effectLst>
          </p:spPr>
        </p:pic>
        <p:pic>
          <p:nvPicPr>
            <p:cNvPr id="17" name="图片 16"/>
            <p:cNvPicPr>
              <a:picLocks noChangeAspect="1"/>
            </p:cNvPicPr>
            <p:nvPr/>
          </p:nvPicPr>
          <p:blipFill rotWithShape="1">
            <a:blip r:embed="rId5"/>
            <a:stretch/>
          </p:blipFill>
          <p:spPr>
            <a:xfrm rot="2198196">
              <a:off x="6072150" y="1659669"/>
              <a:ext cx="1984226" cy="1413930"/>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rotWithShape="1">
            <a:blip r:embed="rId6"/>
            <a:stretch/>
          </p:blipFill>
          <p:spPr>
            <a:xfrm rot="19384877">
              <a:off x="3981767" y="1696917"/>
              <a:ext cx="2110454" cy="1406969"/>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rotWithShape="1">
            <a:blip r:embed="rId7"/>
            <a:srcRect r="-672"/>
            <a:stretch/>
          </p:blipFill>
          <p:spPr>
            <a:xfrm>
              <a:off x="5022289" y="4402698"/>
              <a:ext cx="2140899" cy="1427266"/>
            </a:xfrm>
            <a:prstGeom prst="rect">
              <a:avLst/>
            </a:prstGeom>
            <a:ln>
              <a:noFill/>
            </a:ln>
            <a:effectLst>
              <a:outerShdw blurRad="292100" dist="139700" dir="2700000" algn="tl" rotWithShape="0">
                <a:srgbClr val="333333">
                  <a:alpha val="65000"/>
                </a:srgbClr>
              </a:outerShdw>
            </a:effectLst>
          </p:spPr>
        </p:pic>
      </p:grpSp>
      <p:sp>
        <p:nvSpPr>
          <p:cNvPr id="22" name="文本框 31"/>
          <p:cNvSpPr txBox="1"/>
          <p:nvPr/>
        </p:nvSpPr>
        <p:spPr>
          <a:xfrm>
            <a:off x="686190" y="1698329"/>
            <a:ext cx="2954655" cy="830997"/>
          </a:xfrm>
          <a:prstGeom prst="rect">
            <a:avLst/>
          </a:prstGeom>
          <a:noFill/>
        </p:spPr>
        <p:txBody>
          <a:bodyPr wrap="none">
            <a:spAutoFit/>
          </a:bodyPr>
          <a:lstStyle/>
          <a:p>
            <a:pPr algn="r" defTabSz="457200"/>
            <a:r>
              <a:rPr lang="zh-CN" sz="2400" b="1">
                <a:solidFill>
                  <a:srgbClr val="8E0C0F"/>
                </a:solidFill>
                <a:latin typeface="微软雅黑"/>
                <a:ea typeface="微软雅黑"/>
              </a:rPr>
              <a:t>智育为重</a:t>
            </a:r>
            <a:endParaRPr lang="en-US" sz="2400" b="1">
              <a:solidFill>
                <a:srgbClr val="8E0C0F"/>
              </a:solidFill>
              <a:latin typeface="微软雅黑"/>
              <a:ea typeface="微软雅黑"/>
            </a:endParaRPr>
          </a:p>
          <a:p>
            <a:pPr algn="r" defTabSz="457200"/>
            <a:r>
              <a:rPr lang="zh-CN" sz="2400">
                <a:solidFill>
                  <a:srgbClr val="8E0C0F"/>
                </a:solidFill>
                <a:latin typeface="微软雅黑"/>
                <a:ea typeface="微软雅黑"/>
              </a:rPr>
              <a:t>激发学科发展新活力</a:t>
            </a:r>
          </a:p>
        </p:txBody>
      </p:sp>
      <p:sp>
        <p:nvSpPr>
          <p:cNvPr id="23" name="文本框 31"/>
          <p:cNvSpPr txBox="1"/>
          <p:nvPr/>
        </p:nvSpPr>
        <p:spPr>
          <a:xfrm>
            <a:off x="655861" y="4243252"/>
            <a:ext cx="2954655" cy="830997"/>
          </a:xfrm>
          <a:prstGeom prst="rect">
            <a:avLst/>
          </a:prstGeom>
          <a:noFill/>
        </p:spPr>
        <p:txBody>
          <a:bodyPr wrap="none">
            <a:spAutoFit/>
          </a:bodyPr>
          <a:lstStyle/>
          <a:p>
            <a:pPr algn="r" defTabSz="457200"/>
            <a:r>
              <a:rPr lang="zh-CN" sz="2400" b="1">
                <a:solidFill>
                  <a:srgbClr val="8E0C0F"/>
                </a:solidFill>
                <a:latin typeface="微软雅黑"/>
                <a:ea typeface="微软雅黑"/>
              </a:rPr>
              <a:t>体育为基</a:t>
            </a:r>
            <a:endParaRPr lang="en-US" sz="2400" b="1">
              <a:solidFill>
                <a:srgbClr val="8E0C0F"/>
              </a:solidFill>
              <a:latin typeface="微软雅黑"/>
              <a:ea typeface="微软雅黑"/>
            </a:endParaRPr>
          </a:p>
          <a:p>
            <a:pPr algn="r" defTabSz="457200"/>
            <a:r>
              <a:rPr lang="zh-CN" sz="2400">
                <a:solidFill>
                  <a:srgbClr val="8E0C0F"/>
                </a:solidFill>
                <a:latin typeface="微软雅黑"/>
                <a:ea typeface="微软雅黑"/>
              </a:rPr>
              <a:t>引导健康生活新方式</a:t>
            </a:r>
          </a:p>
        </p:txBody>
      </p:sp>
      <p:sp>
        <p:nvSpPr>
          <p:cNvPr id="24" name="文本框 31"/>
          <p:cNvSpPr txBox="1"/>
          <p:nvPr/>
        </p:nvSpPr>
        <p:spPr>
          <a:xfrm>
            <a:off x="8476546" y="4199849"/>
            <a:ext cx="2954655" cy="830997"/>
          </a:xfrm>
          <a:prstGeom prst="rect">
            <a:avLst/>
          </a:prstGeom>
          <a:noFill/>
        </p:spPr>
        <p:txBody>
          <a:bodyPr wrap="none">
            <a:spAutoFit/>
          </a:bodyPr>
          <a:lstStyle/>
          <a:p>
            <a:pPr defTabSz="457200"/>
            <a:r>
              <a:rPr lang="zh-CN" sz="2400" b="1">
                <a:solidFill>
                  <a:srgbClr val="8E0C0F"/>
                </a:solidFill>
                <a:latin typeface="微软雅黑"/>
                <a:ea typeface="微软雅黑"/>
              </a:rPr>
              <a:t>美育为要</a:t>
            </a:r>
            <a:endParaRPr lang="en-US" sz="2400" b="1">
              <a:solidFill>
                <a:srgbClr val="8E0C0F"/>
              </a:solidFill>
              <a:latin typeface="微软雅黑"/>
              <a:ea typeface="微软雅黑"/>
            </a:endParaRPr>
          </a:p>
          <a:p>
            <a:pPr defTabSz="457200"/>
            <a:r>
              <a:rPr lang="zh-CN" sz="2400">
                <a:solidFill>
                  <a:srgbClr val="8E0C0F"/>
                </a:solidFill>
                <a:latin typeface="微软雅黑"/>
                <a:ea typeface="微软雅黑"/>
              </a:rPr>
              <a:t>注重涵养心灵新体验</a:t>
            </a:r>
          </a:p>
        </p:txBody>
      </p:sp>
      <p:sp>
        <p:nvSpPr>
          <p:cNvPr id="25" name="文本框 31"/>
          <p:cNvSpPr txBox="1"/>
          <p:nvPr/>
        </p:nvSpPr>
        <p:spPr>
          <a:xfrm>
            <a:off x="8408395" y="1698330"/>
            <a:ext cx="2954655" cy="830997"/>
          </a:xfrm>
          <a:prstGeom prst="rect">
            <a:avLst/>
          </a:prstGeom>
          <a:noFill/>
        </p:spPr>
        <p:txBody>
          <a:bodyPr wrap="none">
            <a:spAutoFit/>
          </a:bodyPr>
          <a:lstStyle/>
          <a:p>
            <a:pPr defTabSz="457200"/>
            <a:r>
              <a:rPr lang="zh-CN" sz="2400" b="1">
                <a:solidFill>
                  <a:srgbClr val="8E0C0F"/>
                </a:solidFill>
                <a:latin typeface="微软雅黑"/>
                <a:ea typeface="微软雅黑"/>
              </a:rPr>
              <a:t>劳育为本</a:t>
            </a:r>
            <a:endParaRPr lang="en-US" sz="2400" b="1">
              <a:solidFill>
                <a:srgbClr val="8E0C0F"/>
              </a:solidFill>
              <a:latin typeface="微软雅黑"/>
              <a:ea typeface="微软雅黑"/>
            </a:endParaRPr>
          </a:p>
          <a:p>
            <a:pPr defTabSz="457200"/>
            <a:r>
              <a:rPr lang="zh-CN" sz="2400">
                <a:solidFill>
                  <a:srgbClr val="8E0C0F"/>
                </a:solidFill>
                <a:latin typeface="微软雅黑"/>
                <a:ea typeface="微软雅黑"/>
              </a:rPr>
              <a:t>构建崇尚劳动新格局</a:t>
            </a:r>
          </a:p>
        </p:txBody>
      </p:sp>
      <p:sp>
        <p:nvSpPr>
          <p:cNvPr id="26" name="文本框 31"/>
          <p:cNvSpPr txBox="1"/>
          <p:nvPr/>
        </p:nvSpPr>
        <p:spPr>
          <a:xfrm>
            <a:off x="4618672" y="5799446"/>
            <a:ext cx="2954655" cy="830997"/>
          </a:xfrm>
          <a:prstGeom prst="rect">
            <a:avLst/>
          </a:prstGeom>
          <a:noFill/>
        </p:spPr>
        <p:txBody>
          <a:bodyPr wrap="none">
            <a:spAutoFit/>
          </a:bodyPr>
          <a:lstStyle/>
          <a:p>
            <a:pPr algn="ctr" defTabSz="457200"/>
            <a:r>
              <a:rPr lang="zh-CN" sz="2400" b="1">
                <a:solidFill>
                  <a:srgbClr val="8E0C0F"/>
                </a:solidFill>
                <a:latin typeface="微软雅黑"/>
                <a:ea typeface="微软雅黑"/>
              </a:rPr>
              <a:t>德育为先</a:t>
            </a:r>
            <a:endParaRPr lang="en-US" sz="2400" b="1">
              <a:solidFill>
                <a:srgbClr val="8E0C0F"/>
              </a:solidFill>
              <a:latin typeface="微软雅黑"/>
              <a:ea typeface="微软雅黑"/>
            </a:endParaRPr>
          </a:p>
          <a:p>
            <a:pPr algn="ctr" defTabSz="457200"/>
            <a:r>
              <a:rPr lang="zh-CN" sz="2400">
                <a:solidFill>
                  <a:srgbClr val="8E0C0F"/>
                </a:solidFill>
                <a:latin typeface="微软雅黑"/>
                <a:ea typeface="微软雅黑"/>
              </a:rPr>
              <a:t>掌握意识形态话语权</a:t>
            </a:r>
          </a:p>
        </p:txBody>
      </p:sp>
      <p:sp>
        <p:nvSpPr>
          <p:cNvPr id="27" name="文本框 31"/>
          <p:cNvSpPr txBox="1"/>
          <p:nvPr/>
        </p:nvSpPr>
        <p:spPr>
          <a:xfrm>
            <a:off x="5418922" y="2977904"/>
            <a:ext cx="1236442" cy="1200329"/>
          </a:xfrm>
          <a:prstGeom prst="rect">
            <a:avLst/>
          </a:prstGeom>
          <a:noFill/>
        </p:spPr>
        <p:txBody>
          <a:bodyPr wrap="square">
            <a:spAutoFit/>
          </a:bodyPr>
          <a:lstStyle/>
          <a:p>
            <a:pPr algn="ctr" defTabSz="457200"/>
            <a:r>
              <a:rPr lang="zh-CN" sz="2400">
                <a:solidFill>
                  <a:srgbClr val="960000"/>
                </a:solidFill>
                <a:latin typeface="李旭科书法"/>
                <a:ea typeface="李旭科书法"/>
              </a:rPr>
              <a:t>全员</a:t>
            </a:r>
            <a:endParaRPr lang="en-US" sz="2400">
              <a:solidFill>
                <a:srgbClr val="960000"/>
              </a:solidFill>
              <a:latin typeface="李旭科书法"/>
              <a:ea typeface="李旭科书法"/>
            </a:endParaRPr>
          </a:p>
          <a:p>
            <a:pPr algn="ctr" defTabSz="457200"/>
            <a:r>
              <a:rPr lang="zh-CN" sz="2400">
                <a:solidFill>
                  <a:srgbClr val="960000"/>
                </a:solidFill>
                <a:latin typeface="李旭科书法"/>
                <a:ea typeface="李旭科书法"/>
              </a:rPr>
              <a:t>全程</a:t>
            </a:r>
            <a:endParaRPr lang="en-US" sz="2400">
              <a:solidFill>
                <a:srgbClr val="960000"/>
              </a:solidFill>
              <a:latin typeface="李旭科书法"/>
              <a:ea typeface="李旭科书法"/>
            </a:endParaRPr>
          </a:p>
          <a:p>
            <a:pPr algn="ctr" defTabSz="457200"/>
            <a:r>
              <a:rPr lang="zh-CN" sz="2400">
                <a:solidFill>
                  <a:srgbClr val="960000"/>
                </a:solidFill>
                <a:latin typeface="李旭科书法"/>
                <a:ea typeface="李旭科书法"/>
              </a:rPr>
              <a:t>全方位</a:t>
            </a:r>
            <a:endParaRPr lang="zh-CN" sz="4000">
              <a:solidFill>
                <a:srgbClr val="960000"/>
              </a:solidFill>
              <a:latin typeface="李旭科书法"/>
              <a:ea typeface="李旭科书法"/>
            </a:endParaRPr>
          </a:p>
        </p:txBody>
      </p:sp>
      <p:grpSp>
        <p:nvGrpSpPr>
          <p:cNvPr id="28" name="组合 27"/>
          <p:cNvGrpSpPr/>
          <p:nvPr/>
        </p:nvGrpSpPr>
        <p:grpSpPr>
          <a:xfrm>
            <a:off x="0" y="6705904"/>
            <a:ext cx="12192000" cy="150435"/>
            <a:chOff x="0" y="2714172"/>
            <a:chExt cx="3686629" cy="1429658"/>
          </a:xfrm>
        </p:grpSpPr>
        <p:sp>
          <p:nvSpPr>
            <p:cNvPr id="29" name="矩形 2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0" name="矩形 29"/>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1" name="图片 30"/>
          <p:cNvPicPr>
            <a:picLocks noChangeAspect="1"/>
          </p:cNvPicPr>
          <p:nvPr/>
        </p:nvPicPr>
        <p:blipFill rotWithShape="1">
          <a:blip r:embed="rId8"/>
          <a:srcRect l="6223" t="12451" r="30611" b="63912"/>
          <a:stretch/>
        </p:blipFill>
        <p:spPr>
          <a:xfrm>
            <a:off x="9591674" y="392435"/>
            <a:ext cx="2124611" cy="512121"/>
          </a:xfrm>
          <a:prstGeom prst="rect">
            <a:avLst/>
          </a:prstGeom>
        </p:spPr>
      </p:pic>
      <p:grpSp>
        <p:nvGrpSpPr>
          <p:cNvPr id="32" name="组合 31"/>
          <p:cNvGrpSpPr/>
          <p:nvPr/>
        </p:nvGrpSpPr>
        <p:grpSpPr>
          <a:xfrm>
            <a:off x="1" y="0"/>
            <a:ext cx="1388224" cy="1046128"/>
            <a:chOff x="0" y="0"/>
            <a:chExt cx="6897954" cy="4536440"/>
          </a:xfrm>
        </p:grpSpPr>
        <p:sp>
          <p:nvSpPr>
            <p:cNvPr id="33" name="直角三角形 3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4" name="直角三角形 3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5" name="直角三角形 3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6" name="矩形 35"/>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7" name="矩形 36"/>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8" name="矩形 37"/>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9" name="矩形 38"/>
          <p:cNvSpPr/>
          <p:nvPr/>
        </p:nvSpPr>
        <p:spPr>
          <a:xfrm>
            <a:off x="4977744"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矩形 80"/>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82" name="矩形 81"/>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83" name="矩形 82"/>
          <p:cNvSpPr/>
          <p:nvPr/>
        </p:nvSpPr>
        <p:spPr>
          <a:xfrm>
            <a:off x="4977744"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grpSp>
        <p:nvGrpSpPr>
          <p:cNvPr id="28" name="组合 27"/>
          <p:cNvGrpSpPr/>
          <p:nvPr/>
        </p:nvGrpSpPr>
        <p:grpSpPr>
          <a:xfrm rot="19634927">
            <a:off x="-5218086" y="2388140"/>
            <a:ext cx="14400000" cy="2081720"/>
            <a:chOff x="-2195301" y="4694579"/>
            <a:chExt cx="14400000" cy="2081720"/>
          </a:xfrm>
        </p:grpSpPr>
        <p:sp>
          <p:nvSpPr>
            <p:cNvPr id="29" name="矩形 28"/>
            <p:cNvSpPr>
              <a:spLocks noChangeAspect="1"/>
            </p:cNvSpPr>
            <p:nvPr/>
          </p:nvSpPr>
          <p:spPr>
            <a:xfrm>
              <a:off x="9724260" y="6406967"/>
              <a:ext cx="2080877" cy="369332"/>
            </a:xfrm>
            <a:prstGeom prst="rect">
              <a:avLst/>
            </a:prstGeom>
          </p:spPr>
          <p:txBody>
            <a:bodyPr wrap="square">
              <a:spAutoFit/>
            </a:bodyPr>
            <a:lstStyle/>
            <a:p>
              <a:pPr algn="ctr"/>
              <a:r>
                <a:rPr lang="zh-CN">
                  <a:latin typeface="华文新魏"/>
                  <a:ea typeface="华文新魏"/>
                </a:rPr>
                <a:t>新生班级档案</a:t>
              </a:r>
            </a:p>
          </p:txBody>
        </p:sp>
        <p:sp>
          <p:nvSpPr>
            <p:cNvPr id="30" name="矩形 29"/>
            <p:cNvSpPr>
              <a:spLocks noChangeAspect="1"/>
            </p:cNvSpPr>
            <p:nvPr/>
          </p:nvSpPr>
          <p:spPr>
            <a:xfrm>
              <a:off x="-1587543" y="6391295"/>
              <a:ext cx="1664484" cy="369332"/>
            </a:xfrm>
            <a:prstGeom prst="rect">
              <a:avLst/>
            </a:prstGeom>
          </p:spPr>
          <p:txBody>
            <a:bodyPr wrap="square">
              <a:spAutoFit/>
            </a:bodyPr>
            <a:lstStyle/>
            <a:p>
              <a:pPr algn="ctr"/>
              <a:r>
                <a:rPr lang="zh-CN">
                  <a:latin typeface="华文新魏"/>
                  <a:ea typeface="华文新魏"/>
                </a:rPr>
                <a:t>月饼制作活动</a:t>
              </a:r>
            </a:p>
          </p:txBody>
        </p:sp>
        <p:pic>
          <p:nvPicPr>
            <p:cNvPr id="31" name="图片 30"/>
            <p:cNvPicPr>
              <a:picLocks noChangeAspect="1"/>
            </p:cNvPicPr>
            <p:nvPr/>
          </p:nvPicPr>
          <p:blipFill rotWithShape="1">
            <a:blip r:embed="rId3"/>
            <a:stretch/>
          </p:blipFill>
          <p:spPr>
            <a:xfrm>
              <a:off x="-2195301" y="4694579"/>
              <a:ext cx="2880000" cy="1620000"/>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rotWithShape="1">
            <a:blip r:embed="rId4"/>
            <a:stretch/>
          </p:blipFill>
          <p:spPr>
            <a:xfrm>
              <a:off x="684699" y="4694579"/>
              <a:ext cx="2880000" cy="1620000"/>
            </a:xfrm>
            <a:prstGeom prst="rect">
              <a:avLst/>
            </a:prstGeom>
            <a:ln>
              <a:noFill/>
            </a:ln>
            <a:effectLst>
              <a:outerShdw blurRad="292100" dist="139700" dir="2700000" algn="tl" rotWithShape="0">
                <a:srgbClr val="333333">
                  <a:alpha val="65000"/>
                </a:srgbClr>
              </a:outerShdw>
            </a:effectLst>
          </p:spPr>
        </p:pic>
        <p:pic>
          <p:nvPicPr>
            <p:cNvPr id="33" name="图片 32"/>
            <p:cNvPicPr>
              <a:picLocks noChangeAspect="1"/>
            </p:cNvPicPr>
            <p:nvPr/>
          </p:nvPicPr>
          <p:blipFill rotWithShape="1">
            <a:blip r:embed="rId5"/>
            <a:stretch/>
          </p:blipFill>
          <p:spPr>
            <a:xfrm>
              <a:off x="3564700" y="4694579"/>
              <a:ext cx="2880000" cy="1620000"/>
            </a:xfrm>
            <a:prstGeom prst="rect">
              <a:avLst/>
            </a:prstGeom>
            <a:ln>
              <a:noFill/>
            </a:ln>
            <a:effectLst>
              <a:outerShdw blurRad="292100" dist="139700" dir="2700000" algn="tl" rotWithShape="0">
                <a:srgbClr val="333333">
                  <a:alpha val="65000"/>
                </a:srgbClr>
              </a:outerShdw>
            </a:effectLst>
          </p:spPr>
        </p:pic>
        <p:pic>
          <p:nvPicPr>
            <p:cNvPr id="34" name="图片 33"/>
            <p:cNvPicPr>
              <a:picLocks noChangeAspect="1"/>
            </p:cNvPicPr>
            <p:nvPr/>
          </p:nvPicPr>
          <p:blipFill rotWithShape="1">
            <a:blip r:embed="rId6"/>
            <a:stretch/>
          </p:blipFill>
          <p:spPr>
            <a:xfrm>
              <a:off x="6444700" y="4702177"/>
              <a:ext cx="2880000" cy="1620000"/>
            </a:xfrm>
            <a:prstGeom prst="rect">
              <a:avLst/>
            </a:prstGeom>
            <a:ln>
              <a:noFill/>
            </a:ln>
            <a:effectLst>
              <a:outerShdw blurRad="292100" dist="139700" dir="2700000" algn="tl" rotWithShape="0">
                <a:srgbClr val="333333">
                  <a:alpha val="65000"/>
                </a:srgbClr>
              </a:outerShdw>
            </a:effectLst>
          </p:spPr>
        </p:pic>
        <p:pic>
          <p:nvPicPr>
            <p:cNvPr id="35" name="图片 34"/>
            <p:cNvPicPr>
              <a:picLocks noChangeAspect="1"/>
            </p:cNvPicPr>
            <p:nvPr/>
          </p:nvPicPr>
          <p:blipFill rotWithShape="1">
            <a:blip r:embed="rId7"/>
            <a:stretch/>
          </p:blipFill>
          <p:spPr>
            <a:xfrm>
              <a:off x="9324699" y="4694579"/>
              <a:ext cx="2880000" cy="1620000"/>
            </a:xfrm>
            <a:prstGeom prst="rect">
              <a:avLst/>
            </a:prstGeom>
            <a:ln>
              <a:noFill/>
            </a:ln>
            <a:effectLst>
              <a:outerShdw blurRad="292100" dist="139700" dir="2700000" algn="tl" rotWithShape="0">
                <a:srgbClr val="333333">
                  <a:alpha val="65000"/>
                </a:srgbClr>
              </a:outerShdw>
            </a:effectLst>
          </p:spPr>
        </p:pic>
        <p:sp>
          <p:nvSpPr>
            <p:cNvPr id="36" name="矩形 35"/>
            <p:cNvSpPr/>
            <p:nvPr/>
          </p:nvSpPr>
          <p:spPr>
            <a:xfrm>
              <a:off x="7215286" y="6406967"/>
              <a:ext cx="1338828" cy="369332"/>
            </a:xfrm>
            <a:prstGeom prst="rect">
              <a:avLst/>
            </a:prstGeom>
          </p:spPr>
          <p:txBody>
            <a:bodyPr wrap="none">
              <a:spAutoFit/>
            </a:bodyPr>
            <a:lstStyle/>
            <a:p>
              <a:pPr algn="ctr"/>
              <a:r>
                <a:rPr lang="zh-CN">
                  <a:latin typeface="华文新魏"/>
                  <a:ea typeface="华文新魏"/>
                </a:rPr>
                <a:t>元宵游园会</a:t>
              </a:r>
              <a:endParaRPr lang="en-US">
                <a:latin typeface="华文新魏"/>
                <a:ea typeface="华文新魏"/>
              </a:endParaRPr>
            </a:p>
          </p:txBody>
        </p:sp>
        <p:sp>
          <p:nvSpPr>
            <p:cNvPr id="37" name="矩形 36"/>
            <p:cNvSpPr/>
            <p:nvPr/>
          </p:nvSpPr>
          <p:spPr>
            <a:xfrm>
              <a:off x="4308892" y="6391295"/>
              <a:ext cx="1335622" cy="369332"/>
            </a:xfrm>
            <a:prstGeom prst="rect">
              <a:avLst/>
            </a:prstGeom>
          </p:spPr>
          <p:txBody>
            <a:bodyPr wrap="none">
              <a:spAutoFit/>
            </a:bodyPr>
            <a:lstStyle/>
            <a:p>
              <a:pPr algn="ctr"/>
              <a:r>
                <a:rPr lang="en-US">
                  <a:latin typeface="华文新魏"/>
                  <a:ea typeface="华文新魏"/>
                </a:rPr>
                <a:t>10</a:t>
              </a:r>
              <a:r>
                <a:rPr lang="zh-CN">
                  <a:latin typeface="华文新魏"/>
                  <a:ea typeface="华文新魏"/>
                </a:rPr>
                <a:t>院女生节</a:t>
              </a:r>
              <a:endParaRPr lang="en-US">
                <a:latin typeface="华文新魏"/>
                <a:ea typeface="华文新魏"/>
              </a:endParaRPr>
            </a:p>
          </p:txBody>
        </p:sp>
        <p:sp>
          <p:nvSpPr>
            <p:cNvPr id="38" name="矩形 37"/>
            <p:cNvSpPr/>
            <p:nvPr/>
          </p:nvSpPr>
          <p:spPr>
            <a:xfrm>
              <a:off x="1439255" y="6406707"/>
              <a:ext cx="1370888" cy="369332"/>
            </a:xfrm>
            <a:prstGeom prst="rect">
              <a:avLst/>
            </a:prstGeom>
          </p:spPr>
          <p:txBody>
            <a:bodyPr wrap="none">
              <a:spAutoFit/>
            </a:bodyPr>
            <a:lstStyle/>
            <a:p>
              <a:pPr algn="ctr"/>
              <a:r>
                <a:rPr lang="en-US">
                  <a:latin typeface="华文新魏"/>
                  <a:ea typeface="华文新魏"/>
                </a:rPr>
                <a:t>27</a:t>
              </a:r>
              <a:r>
                <a:rPr lang="zh-CN">
                  <a:latin typeface="华文新魏"/>
                  <a:ea typeface="华文新魏"/>
                </a:rPr>
                <a:t>院男生节</a:t>
              </a:r>
              <a:endParaRPr lang="en-US">
                <a:latin typeface="华文新魏"/>
                <a:ea typeface="华文新魏"/>
              </a:endParaRPr>
            </a:p>
          </p:txBody>
        </p:sp>
      </p:grpSp>
      <p:grpSp>
        <p:nvGrpSpPr>
          <p:cNvPr id="51" name="组合 50"/>
          <p:cNvGrpSpPr/>
          <p:nvPr/>
        </p:nvGrpSpPr>
        <p:grpSpPr>
          <a:xfrm rot="1852176">
            <a:off x="-843310" y="-143774"/>
            <a:ext cx="14400000" cy="2081721"/>
            <a:chOff x="-2195301" y="4694578"/>
            <a:chExt cx="14400000" cy="2081721"/>
          </a:xfrm>
        </p:grpSpPr>
        <p:sp>
          <p:nvSpPr>
            <p:cNvPr id="52" name="矩形 51"/>
            <p:cNvSpPr>
              <a:spLocks noChangeAspect="1"/>
            </p:cNvSpPr>
            <p:nvPr/>
          </p:nvSpPr>
          <p:spPr>
            <a:xfrm>
              <a:off x="9724260" y="6406967"/>
              <a:ext cx="2080877" cy="369332"/>
            </a:xfrm>
            <a:prstGeom prst="rect">
              <a:avLst/>
            </a:prstGeom>
          </p:spPr>
          <p:txBody>
            <a:bodyPr wrap="square">
              <a:spAutoFit/>
            </a:bodyPr>
            <a:lstStyle/>
            <a:p>
              <a:pPr algn="ctr"/>
              <a:r>
                <a:rPr lang="zh-CN">
                  <a:latin typeface="华文新魏"/>
                  <a:ea typeface="华文新魏"/>
                </a:rPr>
                <a:t>班长交流会</a:t>
              </a:r>
            </a:p>
          </p:txBody>
        </p:sp>
        <p:sp>
          <p:nvSpPr>
            <p:cNvPr id="53" name="矩形 52"/>
            <p:cNvSpPr>
              <a:spLocks noChangeAspect="1"/>
            </p:cNvSpPr>
            <p:nvPr/>
          </p:nvSpPr>
          <p:spPr>
            <a:xfrm>
              <a:off x="-1918328" y="6391296"/>
              <a:ext cx="1995269" cy="369332"/>
            </a:xfrm>
            <a:prstGeom prst="rect">
              <a:avLst/>
            </a:prstGeom>
          </p:spPr>
          <p:txBody>
            <a:bodyPr wrap="square">
              <a:spAutoFit/>
            </a:bodyPr>
            <a:lstStyle/>
            <a:p>
              <a:pPr algn="ctr"/>
              <a:r>
                <a:rPr lang="zh-CN">
                  <a:latin typeface="华文新魏"/>
                  <a:ea typeface="华文新魏"/>
                </a:rPr>
                <a:t>党委书记讲党课</a:t>
              </a:r>
            </a:p>
          </p:txBody>
        </p:sp>
        <p:pic>
          <p:nvPicPr>
            <p:cNvPr id="54" name="图片 53"/>
            <p:cNvPicPr>
              <a:picLocks noChangeAspect="1"/>
            </p:cNvPicPr>
            <p:nvPr/>
          </p:nvPicPr>
          <p:blipFill>
            <a:blip r:embed="rId8"/>
            <a:stretch/>
          </p:blipFill>
          <p:spPr>
            <a:xfrm>
              <a:off x="-2195301" y="4694579"/>
              <a:ext cx="2880000" cy="1620000"/>
            </a:xfrm>
            <a:prstGeom prst="rect">
              <a:avLst/>
            </a:prstGeom>
            <a:ln>
              <a:noFill/>
            </a:ln>
            <a:effectLst>
              <a:outerShdw blurRad="292100" dist="139700" dir="2700000" algn="tl" rotWithShape="0">
                <a:srgbClr val="333333">
                  <a:alpha val="65000"/>
                </a:srgbClr>
              </a:outerShdw>
            </a:effectLst>
          </p:spPr>
        </p:pic>
        <p:pic>
          <p:nvPicPr>
            <p:cNvPr id="55" name="图片 54"/>
            <p:cNvPicPr>
              <a:picLocks noChangeAspect="1"/>
            </p:cNvPicPr>
            <p:nvPr/>
          </p:nvPicPr>
          <p:blipFill>
            <a:blip r:embed="rId9"/>
            <a:stretch/>
          </p:blipFill>
          <p:spPr>
            <a:xfrm>
              <a:off x="684700" y="4694579"/>
              <a:ext cx="2880000" cy="1620000"/>
            </a:xfrm>
            <a:prstGeom prst="rect">
              <a:avLst/>
            </a:prstGeom>
            <a:ln>
              <a:noFill/>
            </a:ln>
            <a:effectLst>
              <a:outerShdw blurRad="292100" dist="139700" dir="2700000" algn="tl" rotWithShape="0">
                <a:srgbClr val="333333">
                  <a:alpha val="65000"/>
                </a:srgbClr>
              </a:outerShdw>
            </a:effectLst>
          </p:spPr>
        </p:pic>
        <p:pic>
          <p:nvPicPr>
            <p:cNvPr id="56" name="图片 55"/>
            <p:cNvPicPr>
              <a:picLocks noChangeAspect="1"/>
            </p:cNvPicPr>
            <p:nvPr/>
          </p:nvPicPr>
          <p:blipFill>
            <a:blip r:embed="rId10"/>
            <a:stretch/>
          </p:blipFill>
          <p:spPr>
            <a:xfrm>
              <a:off x="3564700" y="4694579"/>
              <a:ext cx="2880000" cy="1620000"/>
            </a:xfrm>
            <a:prstGeom prst="rect">
              <a:avLst/>
            </a:prstGeom>
            <a:ln>
              <a:noFill/>
            </a:ln>
            <a:effectLst>
              <a:outerShdw blurRad="292100" dist="139700" dir="2700000" algn="tl" rotWithShape="0">
                <a:srgbClr val="333333">
                  <a:alpha val="65000"/>
                </a:srgbClr>
              </a:outerShdw>
            </a:effectLst>
          </p:spPr>
        </p:pic>
        <p:pic>
          <p:nvPicPr>
            <p:cNvPr id="57" name="图片 56"/>
            <p:cNvPicPr>
              <a:picLocks noChangeAspect="1"/>
            </p:cNvPicPr>
            <p:nvPr/>
          </p:nvPicPr>
          <p:blipFill>
            <a:blip r:embed="rId11"/>
            <a:stretch/>
          </p:blipFill>
          <p:spPr>
            <a:xfrm>
              <a:off x="6444699" y="4702178"/>
              <a:ext cx="2880000" cy="1620000"/>
            </a:xfrm>
            <a:prstGeom prst="rect">
              <a:avLst/>
            </a:prstGeom>
            <a:ln>
              <a:noFill/>
            </a:ln>
            <a:effectLst>
              <a:outerShdw blurRad="292100" dist="139700" dir="2700000" algn="tl" rotWithShape="0">
                <a:srgbClr val="333333">
                  <a:alpha val="65000"/>
                </a:srgbClr>
              </a:outerShdw>
            </a:effectLst>
          </p:spPr>
        </p:pic>
        <p:pic>
          <p:nvPicPr>
            <p:cNvPr id="58" name="图片 57"/>
            <p:cNvPicPr>
              <a:picLocks noChangeAspect="1"/>
            </p:cNvPicPr>
            <p:nvPr/>
          </p:nvPicPr>
          <p:blipFill>
            <a:blip r:embed="rId12"/>
            <a:stretch/>
          </p:blipFill>
          <p:spPr>
            <a:xfrm>
              <a:off x="9324699" y="4694578"/>
              <a:ext cx="2880000" cy="1620000"/>
            </a:xfrm>
            <a:prstGeom prst="rect">
              <a:avLst/>
            </a:prstGeom>
            <a:ln>
              <a:noFill/>
            </a:ln>
            <a:effectLst>
              <a:outerShdw blurRad="292100" dist="139700" dir="2700000" algn="tl" rotWithShape="0">
                <a:srgbClr val="333333">
                  <a:alpha val="65000"/>
                </a:srgbClr>
              </a:outerShdw>
            </a:effectLst>
          </p:spPr>
        </p:pic>
        <p:sp>
          <p:nvSpPr>
            <p:cNvPr id="59" name="矩形 58"/>
            <p:cNvSpPr/>
            <p:nvPr/>
          </p:nvSpPr>
          <p:spPr>
            <a:xfrm>
              <a:off x="6638213" y="6406967"/>
              <a:ext cx="2492990" cy="369332"/>
            </a:xfrm>
            <a:prstGeom prst="rect">
              <a:avLst/>
            </a:prstGeom>
          </p:spPr>
          <p:txBody>
            <a:bodyPr wrap="none">
              <a:spAutoFit/>
            </a:bodyPr>
            <a:lstStyle/>
            <a:p>
              <a:pPr algn="ctr"/>
              <a:r>
                <a:rPr lang="zh-CN">
                  <a:latin typeface="华文新魏"/>
                  <a:ea typeface="华文新魏"/>
                </a:rPr>
                <a:t>前院长宁琦做院史讲座</a:t>
              </a:r>
              <a:endParaRPr lang="en-US">
                <a:latin typeface="华文新魏"/>
                <a:ea typeface="华文新魏"/>
              </a:endParaRPr>
            </a:p>
          </p:txBody>
        </p:sp>
        <p:sp>
          <p:nvSpPr>
            <p:cNvPr id="67" name="矩形 66"/>
            <p:cNvSpPr/>
            <p:nvPr/>
          </p:nvSpPr>
          <p:spPr>
            <a:xfrm>
              <a:off x="3499382" y="6391294"/>
              <a:ext cx="2954655" cy="369332"/>
            </a:xfrm>
            <a:prstGeom prst="rect">
              <a:avLst/>
            </a:prstGeom>
          </p:spPr>
          <p:txBody>
            <a:bodyPr wrap="none">
              <a:spAutoFit/>
            </a:bodyPr>
            <a:lstStyle/>
            <a:p>
              <a:pPr algn="ctr"/>
              <a:r>
                <a:rPr lang="zh-CN">
                  <a:latin typeface="华文新魏"/>
                  <a:ea typeface="华文新魏"/>
                </a:rPr>
                <a:t>董强：我身为，桥语言做窗</a:t>
              </a:r>
              <a:endParaRPr lang="en-US">
                <a:latin typeface="华文新魏"/>
                <a:ea typeface="华文新魏"/>
              </a:endParaRPr>
            </a:p>
          </p:txBody>
        </p:sp>
        <p:sp>
          <p:nvSpPr>
            <p:cNvPr id="68" name="矩形 67"/>
            <p:cNvSpPr/>
            <p:nvPr/>
          </p:nvSpPr>
          <p:spPr>
            <a:xfrm>
              <a:off x="1339876" y="6406705"/>
              <a:ext cx="1569660" cy="369332"/>
            </a:xfrm>
            <a:prstGeom prst="rect">
              <a:avLst/>
            </a:prstGeom>
          </p:spPr>
          <p:txBody>
            <a:bodyPr wrap="none">
              <a:spAutoFit/>
            </a:bodyPr>
            <a:lstStyle/>
            <a:p>
              <a:pPr algn="ctr"/>
              <a:r>
                <a:rPr lang="zh-CN">
                  <a:latin typeface="华文新魏"/>
                  <a:ea typeface="华文新魏"/>
                </a:rPr>
                <a:t>讲述同传故事</a:t>
              </a:r>
              <a:endParaRPr lang="en-US">
                <a:latin typeface="华文新魏"/>
                <a:ea typeface="华文新魏"/>
              </a:endParaRPr>
            </a:p>
          </p:txBody>
        </p:sp>
      </p:grpSp>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27" name="文本框 31"/>
          <p:cNvSpPr txBox="1">
            <a:spLocks noChangeAspect="1"/>
          </p:cNvSpPr>
          <p:nvPr/>
        </p:nvSpPr>
        <p:spPr>
          <a:xfrm>
            <a:off x="5073738" y="2621193"/>
            <a:ext cx="2236510" cy="1938992"/>
          </a:xfrm>
          <a:prstGeom prst="rect">
            <a:avLst/>
          </a:prstGeom>
          <a:noFill/>
        </p:spPr>
        <p:txBody>
          <a:bodyPr wrap="none">
            <a:spAutoFit/>
          </a:bodyPr>
          <a:lstStyle/>
          <a:p>
            <a:pPr algn="ctr" defTabSz="457200">
              <a:lnSpc>
                <a:spcPct val="150000"/>
              </a:lnSpc>
            </a:pPr>
            <a:r>
              <a:rPr lang="zh-CN" sz="4000" b="1">
                <a:solidFill>
                  <a:srgbClr val="960000"/>
                </a:solidFill>
                <a:latin typeface="李旭科书法"/>
                <a:ea typeface="李旭科书法"/>
              </a:rPr>
              <a:t>三全育人</a:t>
            </a:r>
            <a:endParaRPr lang="en-US" sz="4000" b="1">
              <a:solidFill>
                <a:srgbClr val="960000"/>
              </a:solidFill>
              <a:latin typeface="李旭科书法"/>
              <a:ea typeface="李旭科书法"/>
            </a:endParaRPr>
          </a:p>
          <a:p>
            <a:pPr algn="ctr" defTabSz="457200">
              <a:lnSpc>
                <a:spcPct val="150000"/>
              </a:lnSpc>
            </a:pPr>
            <a:r>
              <a:rPr lang="zh-CN" sz="4000" b="1">
                <a:solidFill>
                  <a:srgbClr val="960000"/>
                </a:solidFill>
                <a:latin typeface="李旭科书法"/>
                <a:ea typeface="李旭科书法"/>
              </a:rPr>
              <a:t>五育并举</a:t>
            </a:r>
          </a:p>
        </p:txBody>
      </p:sp>
      <p:grpSp>
        <p:nvGrpSpPr>
          <p:cNvPr id="39" name="组合 38"/>
          <p:cNvGrpSpPr/>
          <p:nvPr/>
        </p:nvGrpSpPr>
        <p:grpSpPr>
          <a:xfrm>
            <a:off x="35631" y="4701238"/>
            <a:ext cx="14400000" cy="2081721"/>
            <a:chOff x="-2195301" y="4694578"/>
            <a:chExt cx="14400000" cy="2081721"/>
          </a:xfrm>
        </p:grpSpPr>
        <p:sp>
          <p:nvSpPr>
            <p:cNvPr id="40" name="矩形 39"/>
            <p:cNvSpPr>
              <a:spLocks noChangeAspect="1"/>
            </p:cNvSpPr>
            <p:nvPr/>
          </p:nvSpPr>
          <p:spPr>
            <a:xfrm>
              <a:off x="9724260" y="6406967"/>
              <a:ext cx="2080877" cy="369332"/>
            </a:xfrm>
            <a:prstGeom prst="rect">
              <a:avLst/>
            </a:prstGeom>
          </p:spPr>
          <p:txBody>
            <a:bodyPr wrap="square">
              <a:spAutoFit/>
            </a:bodyPr>
            <a:lstStyle/>
            <a:p>
              <a:pPr algn="ctr"/>
              <a:r>
                <a:rPr lang="zh-CN">
                  <a:latin typeface="华文新魏"/>
                  <a:ea typeface="华文新魏"/>
                </a:rPr>
                <a:t>毕业典礼</a:t>
              </a:r>
            </a:p>
          </p:txBody>
        </p:sp>
        <p:sp>
          <p:nvSpPr>
            <p:cNvPr id="41" name="矩形 40"/>
            <p:cNvSpPr>
              <a:spLocks noChangeAspect="1"/>
            </p:cNvSpPr>
            <p:nvPr/>
          </p:nvSpPr>
          <p:spPr>
            <a:xfrm>
              <a:off x="-1587542" y="6391295"/>
              <a:ext cx="1664484" cy="369332"/>
            </a:xfrm>
            <a:prstGeom prst="rect">
              <a:avLst/>
            </a:prstGeom>
          </p:spPr>
          <p:txBody>
            <a:bodyPr wrap="square">
              <a:spAutoFit/>
            </a:bodyPr>
            <a:lstStyle/>
            <a:p>
              <a:pPr algn="ctr"/>
              <a:r>
                <a:rPr lang="zh-CN">
                  <a:latin typeface="华文新魏"/>
                  <a:ea typeface="华文新魏"/>
                </a:rPr>
                <a:t>报到现场</a:t>
              </a:r>
            </a:p>
          </p:txBody>
        </p:sp>
        <p:pic>
          <p:nvPicPr>
            <p:cNvPr id="42" name="图片 41"/>
            <p:cNvPicPr>
              <a:picLocks noChangeAspect="1"/>
            </p:cNvPicPr>
            <p:nvPr/>
          </p:nvPicPr>
          <p:blipFill>
            <a:blip r:embed="rId13"/>
            <a:stretch/>
          </p:blipFill>
          <p:spPr>
            <a:xfrm>
              <a:off x="-2195301" y="4694579"/>
              <a:ext cx="2880000" cy="1620000"/>
            </a:xfrm>
            <a:prstGeom prst="rect">
              <a:avLst/>
            </a:prstGeom>
            <a:ln>
              <a:noFill/>
            </a:ln>
            <a:effectLst>
              <a:outerShdw blurRad="292100" dist="139700" dir="2700000" algn="tl" rotWithShape="0">
                <a:srgbClr val="333333">
                  <a:alpha val="65000"/>
                </a:srgbClr>
              </a:outerShdw>
            </a:effectLst>
          </p:spPr>
        </p:pic>
        <p:pic>
          <p:nvPicPr>
            <p:cNvPr id="43" name="图片 42"/>
            <p:cNvPicPr>
              <a:picLocks noChangeAspect="1"/>
            </p:cNvPicPr>
            <p:nvPr/>
          </p:nvPicPr>
          <p:blipFill>
            <a:blip r:embed="rId14"/>
            <a:stretch/>
          </p:blipFill>
          <p:spPr>
            <a:xfrm>
              <a:off x="684699" y="4694579"/>
              <a:ext cx="2880000" cy="1620000"/>
            </a:xfrm>
            <a:prstGeom prst="rect">
              <a:avLst/>
            </a:prstGeom>
            <a:ln>
              <a:noFill/>
            </a:ln>
            <a:effectLst>
              <a:outerShdw blurRad="292100" dist="139700" dir="2700000" algn="tl" rotWithShape="0">
                <a:srgbClr val="333333">
                  <a:alpha val="65000"/>
                </a:srgbClr>
              </a:outerShdw>
            </a:effectLst>
          </p:spPr>
        </p:pic>
        <p:pic>
          <p:nvPicPr>
            <p:cNvPr id="45" name="图片 44"/>
            <p:cNvPicPr>
              <a:picLocks noChangeAspect="1"/>
            </p:cNvPicPr>
            <p:nvPr/>
          </p:nvPicPr>
          <p:blipFill>
            <a:blip r:embed="rId15"/>
            <a:stretch/>
          </p:blipFill>
          <p:spPr>
            <a:xfrm>
              <a:off x="3564700" y="4694579"/>
              <a:ext cx="2880000" cy="1620000"/>
            </a:xfrm>
            <a:prstGeom prst="rect">
              <a:avLst/>
            </a:prstGeom>
            <a:ln>
              <a:noFill/>
            </a:ln>
            <a:effectLst>
              <a:outerShdw blurRad="292100" dist="139700" dir="2700000" algn="tl" rotWithShape="0">
                <a:srgbClr val="333333">
                  <a:alpha val="65000"/>
                </a:srgbClr>
              </a:outerShdw>
            </a:effectLst>
          </p:spPr>
        </p:pic>
        <p:pic>
          <p:nvPicPr>
            <p:cNvPr id="46" name="图片 45"/>
            <p:cNvPicPr>
              <a:picLocks noChangeAspect="1"/>
            </p:cNvPicPr>
            <p:nvPr/>
          </p:nvPicPr>
          <p:blipFill>
            <a:blip r:embed="rId16"/>
            <a:stretch/>
          </p:blipFill>
          <p:spPr>
            <a:xfrm>
              <a:off x="6444699" y="4702177"/>
              <a:ext cx="2880000" cy="1620000"/>
            </a:xfrm>
            <a:prstGeom prst="rect">
              <a:avLst/>
            </a:prstGeom>
            <a:ln>
              <a:noFill/>
            </a:ln>
            <a:effectLst>
              <a:outerShdw blurRad="292100" dist="139700" dir="2700000" algn="tl" rotWithShape="0">
                <a:srgbClr val="333333">
                  <a:alpha val="65000"/>
                </a:srgbClr>
              </a:outerShdw>
            </a:effectLst>
          </p:spPr>
        </p:pic>
        <p:pic>
          <p:nvPicPr>
            <p:cNvPr id="47" name="图片 46"/>
            <p:cNvPicPr>
              <a:picLocks noChangeAspect="1"/>
            </p:cNvPicPr>
            <p:nvPr/>
          </p:nvPicPr>
          <p:blipFill>
            <a:blip r:embed="rId17"/>
            <a:stretch/>
          </p:blipFill>
          <p:spPr>
            <a:xfrm>
              <a:off x="9324699" y="4694578"/>
              <a:ext cx="2880000" cy="1620000"/>
            </a:xfrm>
            <a:prstGeom prst="rect">
              <a:avLst/>
            </a:prstGeom>
            <a:ln>
              <a:noFill/>
            </a:ln>
            <a:effectLst>
              <a:outerShdw blurRad="292100" dist="139700" dir="2700000" algn="tl" rotWithShape="0">
                <a:srgbClr val="333333">
                  <a:alpha val="65000"/>
                </a:srgbClr>
              </a:outerShdw>
            </a:effectLst>
          </p:spPr>
        </p:pic>
        <p:sp>
          <p:nvSpPr>
            <p:cNvPr id="48" name="矩形 47"/>
            <p:cNvSpPr/>
            <p:nvPr/>
          </p:nvSpPr>
          <p:spPr>
            <a:xfrm>
              <a:off x="7099871" y="6406967"/>
              <a:ext cx="1569660" cy="369332"/>
            </a:xfrm>
            <a:prstGeom prst="rect">
              <a:avLst/>
            </a:prstGeom>
          </p:spPr>
          <p:txBody>
            <a:bodyPr wrap="none">
              <a:spAutoFit/>
            </a:bodyPr>
            <a:lstStyle/>
            <a:p>
              <a:pPr algn="ctr"/>
              <a:r>
                <a:rPr lang="zh-CN">
                  <a:latin typeface="华文新魏"/>
                  <a:ea typeface="华文新魏"/>
                </a:rPr>
                <a:t>走访新生宿舍</a:t>
              </a:r>
              <a:endParaRPr lang="en-US">
                <a:latin typeface="华文新魏"/>
                <a:ea typeface="华文新魏"/>
              </a:endParaRPr>
            </a:p>
          </p:txBody>
        </p:sp>
        <p:sp>
          <p:nvSpPr>
            <p:cNvPr id="49" name="矩形 48"/>
            <p:cNvSpPr/>
            <p:nvPr/>
          </p:nvSpPr>
          <p:spPr>
            <a:xfrm>
              <a:off x="4422706" y="6391296"/>
              <a:ext cx="1107996" cy="369332"/>
            </a:xfrm>
            <a:prstGeom prst="rect">
              <a:avLst/>
            </a:prstGeom>
          </p:spPr>
          <p:txBody>
            <a:bodyPr wrap="none">
              <a:spAutoFit/>
            </a:bodyPr>
            <a:lstStyle/>
            <a:p>
              <a:pPr algn="ctr"/>
              <a:r>
                <a:rPr lang="zh-CN">
                  <a:latin typeface="华文新魏"/>
                  <a:ea typeface="华文新魏"/>
                </a:rPr>
                <a:t>班级合照</a:t>
              </a:r>
              <a:endParaRPr lang="en-US">
                <a:latin typeface="华文新魏"/>
                <a:ea typeface="华文新魏"/>
              </a:endParaRPr>
            </a:p>
          </p:txBody>
        </p:sp>
        <p:sp>
          <p:nvSpPr>
            <p:cNvPr id="50" name="矩形 49"/>
            <p:cNvSpPr/>
            <p:nvPr/>
          </p:nvSpPr>
          <p:spPr>
            <a:xfrm>
              <a:off x="1570703" y="6406708"/>
              <a:ext cx="1107996" cy="369332"/>
            </a:xfrm>
            <a:prstGeom prst="rect">
              <a:avLst/>
            </a:prstGeom>
          </p:spPr>
          <p:txBody>
            <a:bodyPr wrap="none">
              <a:spAutoFit/>
            </a:bodyPr>
            <a:lstStyle/>
            <a:p>
              <a:pPr algn="ctr"/>
              <a:r>
                <a:rPr lang="zh-CN">
                  <a:latin typeface="华文新魏"/>
                  <a:ea typeface="华文新魏"/>
                </a:rPr>
                <a:t>迎新典礼</a:t>
              </a:r>
              <a:endParaRPr lang="en-US">
                <a:latin typeface="华文新魏"/>
                <a:ea typeface="华文新魏"/>
              </a:endParaRPr>
            </a:p>
          </p:txBody>
        </p:sp>
      </p:grpSp>
      <p:grpSp>
        <p:nvGrpSpPr>
          <p:cNvPr id="69" name="组合 68"/>
          <p:cNvGrpSpPr/>
          <p:nvPr/>
        </p:nvGrpSpPr>
        <p:grpSpPr>
          <a:xfrm>
            <a:off x="0" y="6705904"/>
            <a:ext cx="12192000" cy="150435"/>
            <a:chOff x="0" y="2714172"/>
            <a:chExt cx="3686629" cy="1429658"/>
          </a:xfrm>
        </p:grpSpPr>
        <p:sp>
          <p:nvSpPr>
            <p:cNvPr id="70" name="矩形 69"/>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71" name="矩形 70"/>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72" name="图片 71"/>
          <p:cNvPicPr>
            <a:picLocks noChangeAspect="1"/>
          </p:cNvPicPr>
          <p:nvPr/>
        </p:nvPicPr>
        <p:blipFill rotWithShape="1">
          <a:blip r:embed="rId18"/>
          <a:srcRect l="6223" t="12451" r="30611" b="63912"/>
          <a:stretch/>
        </p:blipFill>
        <p:spPr>
          <a:xfrm>
            <a:off x="9591674" y="392435"/>
            <a:ext cx="2124611" cy="512121"/>
          </a:xfrm>
          <a:prstGeom prst="rect">
            <a:avLst/>
          </a:prstGeom>
        </p:spPr>
      </p:pic>
      <p:grpSp>
        <p:nvGrpSpPr>
          <p:cNvPr id="73" name="组合 72"/>
          <p:cNvGrpSpPr/>
          <p:nvPr/>
        </p:nvGrpSpPr>
        <p:grpSpPr>
          <a:xfrm>
            <a:off x="1" y="0"/>
            <a:ext cx="1388224" cy="1046128"/>
            <a:chOff x="0" y="0"/>
            <a:chExt cx="6897954" cy="4536440"/>
          </a:xfrm>
        </p:grpSpPr>
        <p:sp>
          <p:nvSpPr>
            <p:cNvPr id="74" name="直角三角形 7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75" name="直角三角形 7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76" name="直角三角形 7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7" name="矩形 76"/>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6.25E-7 1.48148E-6 L -0.16966 0.01782 " pathEditMode="relative" ptsTypes="AA">
                                      <p:cBhvr>
                                        <p:cTn id="6" dur="3000" fill="hold"/>
                                        <p:tgtEl>
                                          <p:spTgt spid="39"/>
                                        </p:tgtEl>
                                        <p:attrNameLst>
                                          <p:attrName>ppt_x</p:attrName>
                                          <p:attrName>ppt_y</p:attrName>
                                        </p:attrNameLst>
                                      </p:cBhvr>
                                    </p:animMotion>
                                  </p:childTnLst>
                                </p:cTn>
                              </p:par>
                              <p:par>
                                <p:cTn id="7" presetID="49" presetClass="path" presetSubtype="0" accel="50000" decel="50000" fill="hold" nodeType="withEffect">
                                  <p:stCondLst>
                                    <p:cond delay="0"/>
                                  </p:stCondLst>
                                  <p:childTnLst>
                                    <p:animMotion origin="layout" path="M 4.375E-6 4.44444E-6 L 0.44309 0.46504 " pathEditMode="relative" ptsTypes="AA">
                                      <p:cBhvr>
                                        <p:cTn id="8" dur="3000" fill="hold"/>
                                        <p:tgtEl>
                                          <p:spTgt spid="51"/>
                                        </p:tgtEl>
                                        <p:attrNameLst>
                                          <p:attrName>ppt_x</p:attrName>
                                          <p:attrName>ppt_y</p:attrName>
                                        </p:attrNameLst>
                                      </p:cBhvr>
                                    </p:animMotion>
                                  </p:childTnLst>
                                </p:cTn>
                              </p:par>
                              <p:par>
                                <p:cTn id="9" presetID="56" presetClass="path" presetSubtype="0" accel="50000" decel="50000" fill="hold" nodeType="withEffect">
                                  <p:stCondLst>
                                    <p:cond delay="0"/>
                                  </p:stCondLst>
                                  <p:childTnLst>
                                    <p:animMotion origin="layout" path="M 2.77556E-17 0 L 0.35976 -0.38195 " pathEditMode="relative" ptsTypes="AA">
                                      <p:cBhvr>
                                        <p:cTn id="10" dur="3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26" name="组合 25"/>
          <p:cNvGrpSpPr/>
          <p:nvPr/>
        </p:nvGrpSpPr>
        <p:grpSpPr>
          <a:xfrm>
            <a:off x="307278" y="2339736"/>
            <a:ext cx="6118753" cy="3416266"/>
            <a:chOff x="291468" y="2865085"/>
            <a:chExt cx="2601994" cy="5637885"/>
          </a:xfrm>
        </p:grpSpPr>
        <p:sp>
          <p:nvSpPr>
            <p:cNvPr id="27" name="圆角矩形 26"/>
            <p:cNvSpPr/>
            <p:nvPr/>
          </p:nvSpPr>
          <p:spPr>
            <a:xfrm>
              <a:off x="291468" y="2865085"/>
              <a:ext cx="2601994" cy="5637885"/>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28" name="TextBox 36"/>
            <p:cNvSpPr txBox="1"/>
            <p:nvPr/>
          </p:nvSpPr>
          <p:spPr>
            <a:xfrm>
              <a:off x="311202" y="3177854"/>
              <a:ext cx="2546335" cy="5128355"/>
            </a:xfrm>
            <a:prstGeom prst="rect">
              <a:avLst/>
            </a:prstGeom>
            <a:noFill/>
          </p:spPr>
          <p:txBody>
            <a:bodyPr wrap="square">
              <a:spAutoFit/>
            </a:bodyPr>
            <a:lstStyle/>
            <a:p>
              <a:pPr marL="285750" indent="-285750">
                <a:lnSpc>
                  <a:spcPct val="120000"/>
                </a:lnSpc>
                <a:spcBef>
                  <a:spcPts val="1200"/>
                </a:spcBef>
                <a:spcAft>
                  <a:spcPts val="600"/>
                </a:spcAft>
                <a:buFont typeface="Wingdings" charset="2"/>
                <a:buChar char="l"/>
              </a:pPr>
              <a:r>
                <a:rPr lang="en-US" sz="2000" b="1">
                  <a:solidFill>
                    <a:schemeClr val="tx2">
                      <a:lumMod val="50000"/>
                    </a:schemeClr>
                  </a:solidFill>
                  <a:latin typeface="Arial"/>
                  <a:ea typeface="微软雅黑"/>
                </a:rPr>
                <a:t>1919 </a:t>
              </a:r>
              <a:r>
                <a:rPr lang="zh-CN" sz="2000" b="1">
                  <a:solidFill>
                    <a:schemeClr val="tx2">
                      <a:lumMod val="50000"/>
                    </a:schemeClr>
                  </a:solidFill>
                  <a:latin typeface="Arial"/>
                  <a:ea typeface="微软雅黑"/>
                </a:rPr>
                <a:t>年，北京大学废科改系，建立了英文系、法文系、德文系和俄文系。</a:t>
              </a:r>
            </a:p>
            <a:p>
              <a:pPr marL="285750" indent="-285750">
                <a:lnSpc>
                  <a:spcPct val="120000"/>
                </a:lnSpc>
                <a:spcBef>
                  <a:spcPts val="1200"/>
                </a:spcBef>
                <a:spcAft>
                  <a:spcPts val="600"/>
                </a:spcAft>
                <a:buFont typeface="Wingdings" charset="2"/>
                <a:buChar char="l"/>
              </a:pPr>
              <a:r>
                <a:rPr lang="en-US" sz="2000" b="1">
                  <a:solidFill>
                    <a:srgbClr val="8A0000"/>
                  </a:solidFill>
                  <a:latin typeface="Arial"/>
                  <a:ea typeface="微软雅黑"/>
                </a:rPr>
                <a:t>1931</a:t>
              </a:r>
              <a:r>
                <a:rPr lang="zh-CN" sz="2000" b="1">
                  <a:solidFill>
                    <a:srgbClr val="8A0000"/>
                  </a:solidFill>
                  <a:latin typeface="Arial"/>
                  <a:ea typeface="微软雅黑"/>
                </a:rPr>
                <a:t>年，</a:t>
              </a:r>
              <a:r>
                <a:rPr lang="zh-CN" sz="2000" b="1">
                  <a:solidFill>
                    <a:srgbClr val="8A0000"/>
                  </a:solidFill>
                  <a:ea typeface="微软雅黑"/>
                </a:rPr>
                <a:t>四系合并为外国语文学系，在西南联大期间也保持了外国语文学系的建制。 </a:t>
              </a:r>
              <a:endParaRPr lang="zh-CN" sz="2400" b="1">
                <a:solidFill>
                  <a:srgbClr val="8A0000"/>
                </a:solidFill>
                <a:ea typeface="微软雅黑"/>
              </a:endParaRPr>
            </a:p>
            <a:p>
              <a:pPr marL="285750" indent="-285750">
                <a:lnSpc>
                  <a:spcPct val="120000"/>
                </a:lnSpc>
                <a:spcBef>
                  <a:spcPts val="1200"/>
                </a:spcBef>
                <a:spcAft>
                  <a:spcPts val="600"/>
                </a:spcAft>
                <a:buFont typeface="Wingdings" charset="2"/>
                <a:buChar char="l"/>
              </a:pPr>
              <a:r>
                <a:rPr lang="en-US" sz="2000" b="1">
                  <a:solidFill>
                    <a:schemeClr val="tx2">
                      <a:lumMod val="50000"/>
                    </a:schemeClr>
                  </a:solidFill>
                  <a:latin typeface="Arial"/>
                  <a:ea typeface="微软雅黑"/>
                </a:rPr>
                <a:t>1946</a:t>
              </a:r>
              <a:r>
                <a:rPr lang="zh-CN" sz="2000" b="1">
                  <a:solidFill>
                    <a:schemeClr val="tx2">
                      <a:lumMod val="50000"/>
                    </a:schemeClr>
                  </a:solidFill>
                  <a:latin typeface="Arial"/>
                  <a:ea typeface="微软雅黑"/>
                </a:rPr>
                <a:t>年，成立东方语文学系，南京东方语言专科学校并入该系；外国语文学系的其余部分更名为西方语文学系。</a:t>
              </a:r>
            </a:p>
          </p:txBody>
        </p:sp>
      </p:grpSp>
      <p:sp>
        <p:nvSpPr>
          <p:cNvPr id="30" name="矩形 29"/>
          <p:cNvSpPr/>
          <p:nvPr/>
        </p:nvSpPr>
        <p:spPr>
          <a:xfrm>
            <a:off x="2206383" y="1260566"/>
            <a:ext cx="2031325" cy="646331"/>
          </a:xfrm>
          <a:prstGeom prst="rect">
            <a:avLst/>
          </a:prstGeom>
        </p:spPr>
        <p:txBody>
          <a:bodyPr wrap="none">
            <a:spAutoFit/>
          </a:bodyPr>
          <a:lstStyle/>
          <a:p>
            <a:pPr lvl="0" algn="ctr"/>
            <a:r>
              <a:rPr lang="zh-CN" sz="3600" b="1">
                <a:solidFill>
                  <a:srgbClr val="8A0000"/>
                </a:solidFill>
                <a:latin typeface="微软雅黑"/>
                <a:ea typeface="微软雅黑"/>
              </a:rPr>
              <a:t>北京大学</a:t>
            </a:r>
          </a:p>
        </p:txBody>
      </p:sp>
      <p:sp>
        <p:nvSpPr>
          <p:cNvPr id="31" name="等腰三角形 30"/>
          <p:cNvSpPr/>
          <p:nvPr/>
        </p:nvSpPr>
        <p:spPr>
          <a:xfrm flipV="1">
            <a:off x="2799654" y="1994656"/>
            <a:ext cx="844783" cy="253349"/>
          </a:xfrm>
          <a:prstGeom prst="triangle">
            <a:avLst/>
          </a:prstGeom>
          <a:solidFill>
            <a:srgbClr val="203864"/>
          </a:solidFill>
          <a:ln>
            <a:noFill/>
          </a:ln>
        </p:spPr>
        <p:txBody>
          <a:bodyPr anchor="ctr"/>
          <a:lstStyle/>
          <a:p>
            <a:pPr algn="ctr"/>
            <a:endParaRPr lang="zh-CN">
              <a:solidFill>
                <a:schemeClr val="lt1"/>
              </a:solidFill>
            </a:endParaRPr>
          </a:p>
        </p:txBody>
      </p:sp>
      <p:sp>
        <p:nvSpPr>
          <p:cNvPr id="33" name="等腰三角形 32"/>
          <p:cNvSpPr/>
          <p:nvPr/>
        </p:nvSpPr>
        <p:spPr>
          <a:xfrm flipV="1">
            <a:off x="2735923" y="5935492"/>
            <a:ext cx="844783" cy="253349"/>
          </a:xfrm>
          <a:prstGeom prst="triangle">
            <a:avLst/>
          </a:prstGeom>
          <a:solidFill>
            <a:srgbClr val="203864"/>
          </a:solidFill>
          <a:ln>
            <a:noFill/>
          </a:ln>
        </p:spPr>
        <p:txBody>
          <a:bodyPr anchor="ctr"/>
          <a:lstStyle/>
          <a:p>
            <a:pPr algn="ctr"/>
            <a:endParaRPr lang="zh-CN">
              <a:solidFill>
                <a:schemeClr val="lt1"/>
              </a:solidFill>
            </a:endParaRPr>
          </a:p>
        </p:txBody>
      </p:sp>
      <p:pic>
        <p:nvPicPr>
          <p:cNvPr id="36" name="Picture 6"/>
          <p:cNvPicPr>
            <a:picLocks noChangeAspect="1" noChangeArrowheads="1"/>
          </p:cNvPicPr>
          <p:nvPr/>
        </p:nvPicPr>
        <p:blipFill>
          <a:blip r:embed="rId2"/>
          <a:stretch/>
        </p:blipFill>
        <p:spPr>
          <a:xfrm>
            <a:off x="7074622" y="982195"/>
            <a:ext cx="4604217" cy="2735048"/>
          </a:xfrm>
          <a:prstGeom prst="rect">
            <a:avLst/>
          </a:prstGeom>
          <a:noFill/>
          <a:ln>
            <a:noFill/>
          </a:ln>
        </p:spPr>
      </p:pic>
      <p:pic>
        <p:nvPicPr>
          <p:cNvPr id="4" name="图片 3"/>
          <p:cNvPicPr>
            <a:picLocks noChangeAspect="1"/>
          </p:cNvPicPr>
          <p:nvPr/>
        </p:nvPicPr>
        <p:blipFill>
          <a:blip r:embed="rId3"/>
          <a:stretch/>
        </p:blipFill>
        <p:spPr>
          <a:xfrm>
            <a:off x="7067357" y="3897607"/>
            <a:ext cx="4611482" cy="2675620"/>
          </a:xfrm>
          <a:prstGeom prst="rect">
            <a:avLst/>
          </a:prstGeom>
        </p:spPr>
      </p:pic>
      <p:sp>
        <p:nvSpPr>
          <p:cNvPr id="37" name="文本框 36"/>
          <p:cNvSpPr txBox="1"/>
          <p:nvPr/>
        </p:nvSpPr>
        <p:spPr>
          <a:xfrm>
            <a:off x="7074622" y="3131511"/>
            <a:ext cx="4611482" cy="369332"/>
          </a:xfrm>
          <a:prstGeom prst="rect">
            <a:avLst/>
          </a:prstGeom>
          <a:solidFill>
            <a:srgbClr val="C00000">
              <a:alpha val="50196"/>
            </a:srgbClr>
          </a:solidFill>
        </p:spPr>
        <p:txBody>
          <a:bodyPr wrap="square">
            <a:spAutoFit/>
          </a:bodyPr>
          <a:lstStyle/>
          <a:p>
            <a:pPr algn="ctr"/>
            <a:r>
              <a:rPr lang="zh-CN" b="1">
                <a:solidFill>
                  <a:schemeClr val="bg1"/>
                </a:solidFill>
                <a:ea typeface="微软雅黑"/>
              </a:rPr>
              <a:t>北京大学西校门</a:t>
            </a:r>
          </a:p>
        </p:txBody>
      </p:sp>
      <p:sp>
        <p:nvSpPr>
          <p:cNvPr id="38" name="文本框 37"/>
          <p:cNvSpPr txBox="1"/>
          <p:nvPr/>
        </p:nvSpPr>
        <p:spPr>
          <a:xfrm>
            <a:off x="7067357" y="6019230"/>
            <a:ext cx="4611482" cy="369332"/>
          </a:xfrm>
          <a:prstGeom prst="rect">
            <a:avLst/>
          </a:prstGeom>
          <a:solidFill>
            <a:srgbClr val="C00000">
              <a:alpha val="50196"/>
            </a:srgbClr>
          </a:solidFill>
        </p:spPr>
        <p:txBody>
          <a:bodyPr wrap="square">
            <a:spAutoFit/>
          </a:bodyPr>
          <a:lstStyle/>
          <a:p>
            <a:pPr algn="ctr"/>
            <a:r>
              <a:rPr lang="zh-CN" b="1">
                <a:solidFill>
                  <a:schemeClr val="bg1"/>
                </a:solidFill>
                <a:ea typeface="微软雅黑"/>
              </a:rPr>
              <a:t>建</a:t>
            </a:r>
            <a:r>
              <a:rPr lang="zh-CN" b="1">
                <a:solidFill>
                  <a:schemeClr val="bg1"/>
                </a:solidFill>
                <a:latin typeface="Arial"/>
                <a:ea typeface="微软雅黑"/>
              </a:rPr>
              <a:t>于</a:t>
            </a:r>
            <a:r>
              <a:rPr lang="en-US" b="1">
                <a:solidFill>
                  <a:schemeClr val="bg1"/>
                </a:solidFill>
                <a:latin typeface="Arial"/>
                <a:ea typeface="微软雅黑"/>
              </a:rPr>
              <a:t>1918</a:t>
            </a:r>
            <a:r>
              <a:rPr lang="zh-CN" b="1">
                <a:solidFill>
                  <a:schemeClr val="bg1"/>
                </a:solidFill>
                <a:ea typeface="微软雅黑"/>
              </a:rPr>
              <a:t>年的北大红楼</a:t>
            </a:r>
          </a:p>
        </p:txBody>
      </p:sp>
      <p:pic>
        <p:nvPicPr>
          <p:cNvPr id="32" name="图片 31"/>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34" name="组合 33"/>
          <p:cNvGrpSpPr/>
          <p:nvPr/>
        </p:nvGrpSpPr>
        <p:grpSpPr>
          <a:xfrm>
            <a:off x="1" y="0"/>
            <a:ext cx="1388224" cy="1046128"/>
            <a:chOff x="0" y="0"/>
            <a:chExt cx="6897954" cy="4536440"/>
          </a:xfrm>
        </p:grpSpPr>
        <p:sp>
          <p:nvSpPr>
            <p:cNvPr id="35" name="直角三角形 3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9" name="直角三角形 3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1" name="直角三角形 4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6" name="矩形 55"/>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12269" y="1442071"/>
            <a:ext cx="3099336" cy="5069989"/>
          </a:xfrm>
          <a:prstGeom prst="rect">
            <a:avLst/>
          </a:prstGeom>
          <a:noFill/>
          <a:ln w="19050">
            <a:solidFill>
              <a:srgbClr val="8E0C0F"/>
            </a:solidFill>
            <a:prstDash val="solid"/>
            <a:miter/>
          </a:ln>
        </p:spPr>
        <p:txBody>
          <a:bodyPr anchor="ctr"/>
          <a:lstStyle/>
          <a:p>
            <a:pPr algn="ctr"/>
            <a:endParaRPr lang="zh-CN">
              <a:solidFill>
                <a:schemeClr val="lt1"/>
              </a:solidFill>
            </a:endParaRPr>
          </a:p>
        </p:txBody>
      </p:sp>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23" name="矩形 22"/>
          <p:cNvSpPr/>
          <p:nvPr/>
        </p:nvSpPr>
        <p:spPr>
          <a:xfrm>
            <a:off x="4019616" y="1741294"/>
            <a:ext cx="7888281" cy="1941858"/>
          </a:xfrm>
          <a:prstGeom prst="rect">
            <a:avLst/>
          </a:prstGeom>
          <a:solidFill>
            <a:srgbClr val="8A0000"/>
          </a:solidFill>
          <a:ln>
            <a:noFill/>
          </a:ln>
        </p:spPr>
        <p:txBody>
          <a:bodyPr anchor="ctr"/>
          <a:lstStyle/>
          <a:p>
            <a:pPr marL="342900" indent="-342900" algn="just">
              <a:lnSpc>
                <a:spcPct val="150000"/>
              </a:lnSpc>
              <a:buFont typeface="Wingdings" charset="2"/>
              <a:buChar char="l"/>
            </a:pPr>
            <a:r>
              <a:rPr lang="zh-CN" sz="2400" b="1">
                <a:solidFill>
                  <a:schemeClr val="lt1"/>
                </a:solidFill>
                <a:latin typeface="微软雅黑"/>
                <a:ea typeface="微软雅黑"/>
              </a:rPr>
              <a:t>组织</a:t>
            </a:r>
            <a:r>
              <a:rPr lang="en-US" sz="2800" b="1">
                <a:solidFill>
                  <a:schemeClr val="accent4">
                    <a:lumMod val="40000"/>
                    <a:lumOff val="60000"/>
                  </a:schemeClr>
                </a:solidFill>
                <a:latin typeface="微软雅黑"/>
                <a:ea typeface="微软雅黑"/>
              </a:rPr>
              <a:t>47</a:t>
            </a:r>
            <a:r>
              <a:rPr lang="zh-CN" sz="2000" b="1">
                <a:solidFill>
                  <a:schemeClr val="lt1"/>
                </a:solidFill>
                <a:latin typeface="微软雅黑"/>
                <a:ea typeface="微软雅黑"/>
              </a:rPr>
              <a:t>名师生参与建党百年系列庆祝活动</a:t>
            </a:r>
          </a:p>
          <a:p>
            <a:pPr marL="342900" indent="-342900" algn="just">
              <a:lnSpc>
                <a:spcPct val="150000"/>
              </a:lnSpc>
              <a:buFont typeface="Wingdings" charset="2"/>
              <a:buChar char="l"/>
            </a:pPr>
            <a:r>
              <a:rPr lang="zh-CN" sz="2000" b="1">
                <a:solidFill>
                  <a:schemeClr val="lt1"/>
                </a:solidFill>
                <a:latin typeface="微软雅黑"/>
                <a:ea typeface="微软雅黑"/>
              </a:rPr>
              <a:t>党委书记李淑静 院长宁琦 开展“</a:t>
            </a:r>
            <a:r>
              <a:rPr lang="zh-CN" sz="2800" b="1">
                <a:solidFill>
                  <a:schemeClr val="accent4">
                    <a:lumMod val="40000"/>
                    <a:lumOff val="60000"/>
                  </a:schemeClr>
                </a:solidFill>
                <a:latin typeface="微软雅黑"/>
                <a:ea typeface="微软雅黑"/>
              </a:rPr>
              <a:t>书记院长讲党课</a:t>
            </a:r>
            <a:r>
              <a:rPr lang="zh-CN" sz="2000" b="1">
                <a:solidFill>
                  <a:schemeClr val="lt1"/>
                </a:solidFill>
                <a:latin typeface="微软雅黑"/>
                <a:ea typeface="微软雅黑"/>
              </a:rPr>
              <a:t>”</a:t>
            </a:r>
            <a:endParaRPr lang="en-US" sz="2000" b="1">
              <a:solidFill>
                <a:schemeClr val="lt1"/>
              </a:solidFill>
              <a:latin typeface="微软雅黑"/>
              <a:ea typeface="微软雅黑"/>
            </a:endParaRPr>
          </a:p>
          <a:p>
            <a:pPr marL="342900" indent="-342900" algn="just">
              <a:lnSpc>
                <a:spcPct val="150000"/>
              </a:lnSpc>
              <a:buFont typeface="Wingdings" charset="2"/>
              <a:buChar char="l"/>
            </a:pPr>
            <a:r>
              <a:rPr lang="zh-CN" sz="2000" b="1">
                <a:solidFill>
                  <a:schemeClr val="lt1"/>
                </a:solidFill>
                <a:latin typeface="微软雅黑"/>
                <a:ea typeface="微软雅黑"/>
              </a:rPr>
              <a:t>成立“</a:t>
            </a:r>
            <a:r>
              <a:rPr lang="zh-CN" sz="2800" b="1">
                <a:solidFill>
                  <a:schemeClr val="accent4">
                    <a:lumMod val="40000"/>
                    <a:lumOff val="60000"/>
                  </a:schemeClr>
                </a:solidFill>
                <a:latin typeface="微软雅黑"/>
                <a:ea typeface="微软雅黑"/>
              </a:rPr>
              <a:t>天涯明月赤子心</a:t>
            </a:r>
            <a:r>
              <a:rPr lang="zh-CN" sz="2000" b="1">
                <a:solidFill>
                  <a:schemeClr val="lt1"/>
                </a:solidFill>
                <a:latin typeface="微软雅黑"/>
                <a:ea typeface="微软雅黑"/>
              </a:rPr>
              <a:t>”海外党团学习小组</a:t>
            </a:r>
            <a:endParaRPr lang="en-US" sz="2000" b="1">
              <a:solidFill>
                <a:schemeClr val="lt1"/>
              </a:solidFill>
              <a:latin typeface="微软雅黑"/>
              <a:ea typeface="微软雅黑"/>
            </a:endParaRPr>
          </a:p>
        </p:txBody>
      </p:sp>
      <p:sp>
        <p:nvSpPr>
          <p:cNvPr id="25" name="矩形 24"/>
          <p:cNvSpPr/>
          <p:nvPr/>
        </p:nvSpPr>
        <p:spPr>
          <a:xfrm>
            <a:off x="4046484" y="5810039"/>
            <a:ext cx="7872248" cy="969144"/>
          </a:xfrm>
          <a:prstGeom prst="rect">
            <a:avLst/>
          </a:prstGeom>
          <a:noFill/>
          <a:ln>
            <a:noFill/>
          </a:ln>
        </p:spPr>
        <p:txBody>
          <a:bodyPr anchor="ctr"/>
          <a:lstStyle/>
          <a:p>
            <a:pPr algn="ctr">
              <a:buClr>
                <a:srgbClr val="FFC000"/>
              </a:buClr>
            </a:pPr>
            <a:r>
              <a:rPr lang="zh-CN" sz="3600">
                <a:solidFill>
                  <a:srgbClr val="960000"/>
                </a:solidFill>
                <a:latin typeface="李旭科书法"/>
                <a:ea typeface="李旭科书法"/>
              </a:rPr>
              <a:t>紧扣庆祝中国共产党成立</a:t>
            </a:r>
            <a:r>
              <a:rPr lang="en-US" sz="3600">
                <a:solidFill>
                  <a:srgbClr val="960000"/>
                </a:solidFill>
                <a:latin typeface="李旭科书法"/>
                <a:ea typeface="李旭科书法"/>
              </a:rPr>
              <a:t>100</a:t>
            </a:r>
            <a:r>
              <a:rPr lang="zh-CN" sz="3600">
                <a:solidFill>
                  <a:srgbClr val="960000"/>
                </a:solidFill>
                <a:latin typeface="李旭科书法"/>
                <a:ea typeface="李旭科书法"/>
              </a:rPr>
              <a:t>周年主线</a:t>
            </a:r>
          </a:p>
        </p:txBody>
      </p:sp>
      <p:sp>
        <p:nvSpPr>
          <p:cNvPr id="18" name="矩形 17"/>
          <p:cNvSpPr/>
          <p:nvPr/>
        </p:nvSpPr>
        <p:spPr>
          <a:xfrm>
            <a:off x="4019616" y="3877518"/>
            <a:ext cx="3879703" cy="1892826"/>
          </a:xfrm>
          <a:prstGeom prst="rect">
            <a:avLst/>
          </a:prstGeom>
          <a:ln w="19050">
            <a:solidFill>
              <a:srgbClr val="8E0C0F"/>
            </a:solidFill>
            <a:prstDash val="sysDot"/>
          </a:ln>
        </p:spPr>
        <p:txBody>
          <a:bodyPr wrap="square">
            <a:spAutoFit/>
          </a:bodyPr>
          <a:lstStyle/>
          <a:p>
            <a:pPr algn="just">
              <a:lnSpc>
                <a:spcPct val="130000"/>
              </a:lnSpc>
            </a:pPr>
            <a:r>
              <a:rPr lang="en-US" sz="2400" b="1">
                <a:solidFill>
                  <a:srgbClr val="8E0C0F"/>
                </a:solidFill>
                <a:latin typeface="微软雅黑"/>
                <a:ea typeface="微软雅黑"/>
              </a:rPr>
              <a:t>18</a:t>
            </a:r>
            <a:r>
              <a:rPr lang="zh-CN" b="1">
                <a:latin typeface="微软雅黑"/>
                <a:ea typeface="微软雅黑"/>
              </a:rPr>
              <a:t>个党支部、</a:t>
            </a:r>
            <a:r>
              <a:rPr lang="en-US" sz="2400" b="1">
                <a:solidFill>
                  <a:srgbClr val="8E0C0F"/>
                </a:solidFill>
                <a:latin typeface="微软雅黑"/>
                <a:ea typeface="微软雅黑"/>
              </a:rPr>
              <a:t>57</a:t>
            </a:r>
            <a:r>
              <a:rPr lang="zh-CN" b="1">
                <a:latin typeface="微软雅黑"/>
                <a:ea typeface="微软雅黑"/>
              </a:rPr>
              <a:t>个团支部</a:t>
            </a:r>
            <a:endParaRPr lang="en-US" b="1">
              <a:latin typeface="微软雅黑"/>
              <a:ea typeface="微软雅黑"/>
            </a:endParaRPr>
          </a:p>
          <a:p>
            <a:pPr algn="just">
              <a:lnSpc>
                <a:spcPct val="130000"/>
              </a:lnSpc>
            </a:pPr>
            <a:r>
              <a:rPr lang="zh-CN" b="1">
                <a:latin typeface="微软雅黑"/>
                <a:ea typeface="微软雅黑"/>
              </a:rPr>
              <a:t>发展党员</a:t>
            </a:r>
            <a:r>
              <a:rPr lang="en-US" sz="2400" b="1">
                <a:solidFill>
                  <a:srgbClr val="8E0C0F"/>
                </a:solidFill>
                <a:latin typeface="微软雅黑"/>
                <a:ea typeface="微软雅黑"/>
              </a:rPr>
              <a:t>242</a:t>
            </a:r>
            <a:r>
              <a:rPr lang="zh-CN" b="1">
                <a:latin typeface="微软雅黑"/>
                <a:ea typeface="微软雅黑"/>
              </a:rPr>
              <a:t>人、开展活动</a:t>
            </a:r>
            <a:r>
              <a:rPr lang="en-US" sz="2400" b="1">
                <a:solidFill>
                  <a:srgbClr val="8E0C0F"/>
                </a:solidFill>
                <a:latin typeface="微软雅黑"/>
                <a:ea typeface="微软雅黑"/>
              </a:rPr>
              <a:t>839</a:t>
            </a:r>
            <a:r>
              <a:rPr lang="zh-CN" b="1">
                <a:latin typeface="微软雅黑"/>
                <a:ea typeface="微软雅黑"/>
              </a:rPr>
              <a:t>次</a:t>
            </a:r>
            <a:endParaRPr lang="en-US" b="1">
              <a:latin typeface="微软雅黑"/>
              <a:ea typeface="微软雅黑"/>
            </a:endParaRPr>
          </a:p>
          <a:p>
            <a:pPr algn="just">
              <a:lnSpc>
                <a:spcPct val="130000"/>
              </a:lnSpc>
            </a:pPr>
            <a:r>
              <a:rPr lang="zh-CN" b="1">
                <a:latin typeface="微软雅黑"/>
                <a:ea typeface="微软雅黑"/>
              </a:rPr>
              <a:t>“北大外院人”公众平台发布</a:t>
            </a:r>
            <a:r>
              <a:rPr lang="en-US" sz="2400" b="1">
                <a:solidFill>
                  <a:srgbClr val="8E0C0F"/>
                </a:solidFill>
                <a:latin typeface="微软雅黑"/>
                <a:ea typeface="微软雅黑"/>
              </a:rPr>
              <a:t>73</a:t>
            </a:r>
            <a:r>
              <a:rPr lang="zh-CN" b="1">
                <a:latin typeface="微软雅黑"/>
                <a:ea typeface="微软雅黑"/>
              </a:rPr>
              <a:t>篇党团引领系列活动新闻稿</a:t>
            </a:r>
          </a:p>
        </p:txBody>
      </p:sp>
      <p:sp>
        <p:nvSpPr>
          <p:cNvPr id="21" name="矩形 20"/>
          <p:cNvSpPr/>
          <p:nvPr/>
        </p:nvSpPr>
        <p:spPr>
          <a:xfrm>
            <a:off x="7940567" y="3877518"/>
            <a:ext cx="3957145" cy="1857303"/>
          </a:xfrm>
          <a:prstGeom prst="rect">
            <a:avLst/>
          </a:prstGeom>
          <a:ln w="19050">
            <a:solidFill>
              <a:srgbClr val="8E0C0F"/>
            </a:solidFill>
            <a:prstDash val="sysDot"/>
          </a:ln>
        </p:spPr>
        <p:txBody>
          <a:bodyPr wrap="square">
            <a:spAutoFit/>
          </a:bodyPr>
          <a:lstStyle/>
          <a:p>
            <a:pPr algn="just">
              <a:lnSpc>
                <a:spcPct val="130000"/>
              </a:lnSpc>
              <a:spcAft>
                <a:spcPts val="200"/>
              </a:spcAft>
            </a:pPr>
            <a:r>
              <a:rPr lang="zh-CN" b="1">
                <a:latin typeface="微软雅黑"/>
                <a:ea typeface="微软雅黑"/>
              </a:rPr>
              <a:t>推出“</a:t>
            </a:r>
            <a:r>
              <a:rPr lang="zh-CN" sz="2000" b="1">
                <a:solidFill>
                  <a:srgbClr val="8E0C0F"/>
                </a:solidFill>
                <a:latin typeface="微软雅黑"/>
                <a:ea typeface="微软雅黑"/>
              </a:rPr>
              <a:t>建党百年</a:t>
            </a:r>
            <a:r>
              <a:rPr lang="zh-CN" b="1">
                <a:latin typeface="微软雅黑"/>
                <a:ea typeface="微软雅黑"/>
              </a:rPr>
              <a:t>”、“</a:t>
            </a:r>
            <a:r>
              <a:rPr lang="zh-CN" sz="2000" b="1">
                <a:solidFill>
                  <a:srgbClr val="8E0C0F"/>
                </a:solidFill>
                <a:latin typeface="微软雅黑"/>
                <a:ea typeface="微软雅黑"/>
              </a:rPr>
              <a:t>冰雪冬奥</a:t>
            </a:r>
            <a:r>
              <a:rPr lang="zh-CN" b="1">
                <a:latin typeface="微软雅黑"/>
                <a:ea typeface="微软雅黑"/>
              </a:rPr>
              <a:t>”、“</a:t>
            </a:r>
            <a:r>
              <a:rPr lang="zh-CN" sz="2000" b="1">
                <a:solidFill>
                  <a:srgbClr val="8E0C0F"/>
                </a:solidFill>
                <a:latin typeface="微软雅黑"/>
                <a:ea typeface="微软雅黑"/>
              </a:rPr>
              <a:t>防疫工作</a:t>
            </a:r>
            <a:r>
              <a:rPr lang="zh-CN" b="1">
                <a:latin typeface="微软雅黑"/>
                <a:ea typeface="微软雅黑"/>
              </a:rPr>
              <a:t>”三个系列的专题报道</a:t>
            </a:r>
            <a:endParaRPr lang="en-US" b="1">
              <a:latin typeface="微软雅黑"/>
              <a:ea typeface="微软雅黑"/>
            </a:endParaRPr>
          </a:p>
          <a:p>
            <a:pPr algn="just">
              <a:lnSpc>
                <a:spcPct val="130000"/>
              </a:lnSpc>
              <a:spcAft>
                <a:spcPts val="200"/>
              </a:spcAft>
            </a:pPr>
            <a:r>
              <a:rPr lang="zh-CN" b="1">
                <a:latin typeface="微软雅黑"/>
                <a:ea typeface="微软雅黑"/>
              </a:rPr>
              <a:t>累计推送</a:t>
            </a:r>
            <a:r>
              <a:rPr lang="en-US" sz="2400" b="1">
                <a:solidFill>
                  <a:srgbClr val="8E0C0F"/>
                </a:solidFill>
                <a:latin typeface="微软雅黑"/>
                <a:ea typeface="微软雅黑"/>
              </a:rPr>
              <a:t>20</a:t>
            </a:r>
            <a:r>
              <a:rPr lang="zh-CN" b="1">
                <a:latin typeface="微软雅黑"/>
                <a:ea typeface="微软雅黑"/>
              </a:rPr>
              <a:t>余篇</a:t>
            </a:r>
            <a:endParaRPr lang="en-US" b="1">
              <a:latin typeface="微软雅黑"/>
              <a:ea typeface="微软雅黑"/>
            </a:endParaRPr>
          </a:p>
          <a:p>
            <a:pPr algn="just">
              <a:lnSpc>
                <a:spcPct val="130000"/>
              </a:lnSpc>
              <a:spcAft>
                <a:spcPts val="200"/>
              </a:spcAft>
            </a:pPr>
            <a:r>
              <a:rPr lang="zh-CN" b="1">
                <a:latin typeface="微软雅黑"/>
                <a:ea typeface="微软雅黑"/>
              </a:rPr>
              <a:t>阅读量超</a:t>
            </a:r>
            <a:r>
              <a:rPr lang="en-US" sz="2400" b="1">
                <a:solidFill>
                  <a:srgbClr val="8E0C0F"/>
                </a:solidFill>
                <a:latin typeface="微软雅黑"/>
                <a:ea typeface="微软雅黑"/>
              </a:rPr>
              <a:t>30000</a:t>
            </a:r>
            <a:r>
              <a:rPr lang="zh-CN" b="1">
                <a:latin typeface="微软雅黑"/>
                <a:ea typeface="微软雅黑"/>
              </a:rPr>
              <a:t>人次</a:t>
            </a:r>
            <a:endParaRPr lang="en-US" b="1">
              <a:latin typeface="微软雅黑"/>
              <a:ea typeface="微软雅黑"/>
            </a:endParaRPr>
          </a:p>
        </p:txBody>
      </p:sp>
      <p:grpSp>
        <p:nvGrpSpPr>
          <p:cNvPr id="31" name="组合 30"/>
          <p:cNvGrpSpPr/>
          <p:nvPr/>
        </p:nvGrpSpPr>
        <p:grpSpPr>
          <a:xfrm>
            <a:off x="0" y="6705904"/>
            <a:ext cx="12192000" cy="150435"/>
            <a:chOff x="0" y="2714172"/>
            <a:chExt cx="3686629" cy="1429658"/>
          </a:xfrm>
        </p:grpSpPr>
        <p:sp>
          <p:nvSpPr>
            <p:cNvPr id="32" name="矩形 3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3" name="矩形 3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4" name="图片 33"/>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35" name="组合 34"/>
          <p:cNvGrpSpPr/>
          <p:nvPr/>
        </p:nvGrpSpPr>
        <p:grpSpPr>
          <a:xfrm>
            <a:off x="1" y="0"/>
            <a:ext cx="1388224" cy="1046128"/>
            <a:chOff x="0" y="0"/>
            <a:chExt cx="6897954" cy="4536440"/>
          </a:xfrm>
        </p:grpSpPr>
        <p:sp>
          <p:nvSpPr>
            <p:cNvPr id="36" name="直角三角形 3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7" name="直角三角形 3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8" name="直角三角形 3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9" name="矩形 38"/>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0" name="矩形 39"/>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1" name="矩形 40"/>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2" name="矩形 41"/>
          <p:cNvSpPr/>
          <p:nvPr/>
        </p:nvSpPr>
        <p:spPr>
          <a:xfrm>
            <a:off x="4977744"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grpSp>
        <p:nvGrpSpPr>
          <p:cNvPr id="3" name="组合 2"/>
          <p:cNvGrpSpPr/>
          <p:nvPr/>
        </p:nvGrpSpPr>
        <p:grpSpPr>
          <a:xfrm>
            <a:off x="920280" y="844995"/>
            <a:ext cx="2683314" cy="10632434"/>
            <a:chOff x="920280" y="928862"/>
            <a:chExt cx="2683314" cy="10632434"/>
          </a:xfrm>
        </p:grpSpPr>
        <p:pic>
          <p:nvPicPr>
            <p:cNvPr id="28" name="图片 27"/>
            <p:cNvPicPr>
              <a:picLocks noChangeAspect="1"/>
            </p:cNvPicPr>
            <p:nvPr/>
          </p:nvPicPr>
          <p:blipFill rotWithShape="1">
            <a:blip r:embed="rId4"/>
            <a:stretch/>
          </p:blipFill>
          <p:spPr>
            <a:xfrm>
              <a:off x="929328" y="8527923"/>
              <a:ext cx="2674265" cy="1504274"/>
            </a:xfrm>
            <a:prstGeom prst="rect">
              <a:avLst/>
            </a:prstGeom>
          </p:spPr>
        </p:pic>
        <p:pic>
          <p:nvPicPr>
            <p:cNvPr id="22" name="图片 21"/>
            <p:cNvPicPr>
              <a:picLocks noChangeAspect="1"/>
            </p:cNvPicPr>
            <p:nvPr/>
          </p:nvPicPr>
          <p:blipFill rotWithShape="1">
            <a:blip r:embed="rId5"/>
            <a:stretch/>
          </p:blipFill>
          <p:spPr>
            <a:xfrm>
              <a:off x="929328" y="10057022"/>
              <a:ext cx="2674265" cy="1504274"/>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rotWithShape="1">
            <a:blip r:embed="rId6"/>
            <a:stretch/>
          </p:blipFill>
          <p:spPr>
            <a:xfrm>
              <a:off x="920280" y="3898671"/>
              <a:ext cx="2674265" cy="1504274"/>
            </a:xfrm>
            <a:prstGeom prst="rect">
              <a:avLst/>
            </a:prstGeom>
            <a:ln>
              <a:noFill/>
            </a:ln>
            <a:effectLst>
              <a:outerShdw blurRad="292100" dist="139700" dir="2700000" algn="tl" rotWithShape="0">
                <a:srgbClr val="333333">
                  <a:alpha val="65000"/>
                </a:srgbClr>
              </a:outerShdw>
            </a:effectLst>
          </p:spPr>
        </p:pic>
        <p:pic>
          <p:nvPicPr>
            <p:cNvPr id="26" name="图片 25"/>
            <p:cNvPicPr>
              <a:picLocks noChangeAspect="1"/>
            </p:cNvPicPr>
            <p:nvPr/>
          </p:nvPicPr>
          <p:blipFill rotWithShape="1">
            <a:blip r:embed="rId7"/>
            <a:stretch/>
          </p:blipFill>
          <p:spPr>
            <a:xfrm>
              <a:off x="920280" y="928862"/>
              <a:ext cx="2674264" cy="1504274"/>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rotWithShape="1">
            <a:blip r:embed="rId8"/>
            <a:stretch/>
          </p:blipFill>
          <p:spPr>
            <a:xfrm>
              <a:off x="920280" y="5427770"/>
              <a:ext cx="2674265" cy="1504274"/>
            </a:xfrm>
            <a:prstGeom prst="rect">
              <a:avLst/>
            </a:prstGeom>
            <a:ln>
              <a:noFill/>
            </a:ln>
            <a:effectLst>
              <a:outerShdw blurRad="292100" dist="139700" dir="2700000" algn="tl" rotWithShape="0">
                <a:srgbClr val="333333">
                  <a:alpha val="65000"/>
                </a:srgbClr>
              </a:outerShdw>
            </a:effectLst>
          </p:spPr>
        </p:pic>
        <p:pic>
          <p:nvPicPr>
            <p:cNvPr id="29" name="图片 28"/>
            <p:cNvPicPr>
              <a:picLocks noChangeAspect="1"/>
            </p:cNvPicPr>
            <p:nvPr/>
          </p:nvPicPr>
          <p:blipFill rotWithShape="1">
            <a:blip r:embed="rId9"/>
            <a:stretch/>
          </p:blipFill>
          <p:spPr>
            <a:xfrm>
              <a:off x="922528" y="2369572"/>
              <a:ext cx="2674265" cy="1504274"/>
            </a:xfrm>
            <a:prstGeom prst="rect">
              <a:avLst/>
            </a:prstGeom>
          </p:spPr>
        </p:pic>
        <p:pic>
          <p:nvPicPr>
            <p:cNvPr id="30" name="图片 29"/>
            <p:cNvPicPr>
              <a:picLocks noChangeAspect="1"/>
            </p:cNvPicPr>
            <p:nvPr/>
          </p:nvPicPr>
          <p:blipFill rotWithShape="1">
            <a:blip r:embed="rId10"/>
            <a:stretch/>
          </p:blipFill>
          <p:spPr>
            <a:xfrm>
              <a:off x="929329" y="6956869"/>
              <a:ext cx="2674265" cy="1504274"/>
            </a:xfrm>
            <a:prstGeom prst="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125E-6 3.7037E-7 L -0.00482 -0.67407 " pathEditMode="relative" ptsTypes="AA">
                                      <p:cBhvr>
                                        <p:cTn id="6" dur="3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grpSp>
        <p:nvGrpSpPr>
          <p:cNvPr id="5" name="组合 4"/>
          <p:cNvGrpSpPr/>
          <p:nvPr/>
        </p:nvGrpSpPr>
        <p:grpSpPr>
          <a:xfrm>
            <a:off x="0" y="1521363"/>
            <a:ext cx="20180939" cy="2041007"/>
            <a:chOff x="-7814479" y="1234511"/>
            <a:chExt cx="20180939" cy="2041007"/>
          </a:xfrm>
        </p:grpSpPr>
        <p:sp>
          <p:nvSpPr>
            <p:cNvPr id="15" name="矩形 14"/>
            <p:cNvSpPr>
              <a:spLocks noChangeAspect="1"/>
            </p:cNvSpPr>
            <p:nvPr/>
          </p:nvSpPr>
          <p:spPr>
            <a:xfrm>
              <a:off x="3804548" y="2906186"/>
              <a:ext cx="2723823" cy="369332"/>
            </a:xfrm>
            <a:prstGeom prst="rect">
              <a:avLst/>
            </a:prstGeom>
          </p:spPr>
          <p:txBody>
            <a:bodyPr wrap="none">
              <a:spAutoFit/>
            </a:bodyPr>
            <a:lstStyle/>
            <a:p>
              <a:pPr algn="ctr"/>
              <a:r>
                <a:rPr lang="zh-CN">
                  <a:latin typeface="华文新魏"/>
                  <a:ea typeface="华文新魏"/>
                </a:rPr>
                <a:t>外国语言文学研究生论坛</a:t>
              </a:r>
              <a:endParaRPr lang="en-US">
                <a:latin typeface="华文新魏"/>
                <a:ea typeface="华文新魏"/>
              </a:endParaRPr>
            </a:p>
          </p:txBody>
        </p:sp>
        <p:sp>
          <p:nvSpPr>
            <p:cNvPr id="16" name="矩形 15"/>
            <p:cNvSpPr>
              <a:spLocks noChangeAspect="1"/>
            </p:cNvSpPr>
            <p:nvPr/>
          </p:nvSpPr>
          <p:spPr>
            <a:xfrm>
              <a:off x="1251284" y="2906186"/>
              <a:ext cx="2262158" cy="369332"/>
            </a:xfrm>
            <a:prstGeom prst="rect">
              <a:avLst/>
            </a:prstGeom>
          </p:spPr>
          <p:txBody>
            <a:bodyPr wrap="none">
              <a:spAutoFit/>
            </a:bodyPr>
            <a:lstStyle/>
            <a:p>
              <a:pPr algn="ctr"/>
              <a:r>
                <a:rPr lang="zh-CN">
                  <a:latin typeface="华文新魏"/>
                  <a:ea typeface="华文新魏"/>
                </a:rPr>
                <a:t>“师友声”对话名师</a:t>
              </a:r>
              <a:endParaRPr lang="zh-CN"/>
            </a:p>
          </p:txBody>
        </p:sp>
        <p:sp>
          <p:nvSpPr>
            <p:cNvPr id="17" name="矩形 16"/>
            <p:cNvSpPr/>
            <p:nvPr/>
          </p:nvSpPr>
          <p:spPr>
            <a:xfrm>
              <a:off x="-1724619" y="2906186"/>
              <a:ext cx="2262158" cy="369332"/>
            </a:xfrm>
            <a:prstGeom prst="rect">
              <a:avLst/>
            </a:prstGeom>
          </p:spPr>
          <p:txBody>
            <a:bodyPr wrap="none">
              <a:spAutoFit/>
            </a:bodyPr>
            <a:lstStyle/>
            <a:p>
              <a:pPr algn="ctr"/>
              <a:r>
                <a:rPr lang="zh-CN">
                  <a:latin typeface="华文新魏"/>
                  <a:ea typeface="华文新魏"/>
                </a:rPr>
                <a:t>“新同文”学术讲座</a:t>
              </a:r>
              <a:endParaRPr lang="en-US">
                <a:latin typeface="华文新魏"/>
                <a:ea typeface="华文新魏"/>
              </a:endParaRPr>
            </a:p>
          </p:txBody>
        </p:sp>
        <p:sp>
          <p:nvSpPr>
            <p:cNvPr id="18" name="矩形 17"/>
            <p:cNvSpPr/>
            <p:nvPr/>
          </p:nvSpPr>
          <p:spPr>
            <a:xfrm>
              <a:off x="-5087223" y="2906186"/>
              <a:ext cx="3185487" cy="369332"/>
            </a:xfrm>
            <a:prstGeom prst="rect">
              <a:avLst/>
            </a:prstGeom>
          </p:spPr>
          <p:txBody>
            <a:bodyPr wrap="none">
              <a:spAutoFit/>
            </a:bodyPr>
            <a:lstStyle/>
            <a:p>
              <a:pPr algn="ctr"/>
              <a:r>
                <a:rPr lang="zh-CN">
                  <a:latin typeface="华文新魏"/>
                  <a:ea typeface="华文新魏"/>
                </a:rPr>
                <a:t>“方寸观四海”外语读物推荐</a:t>
              </a:r>
              <a:endParaRPr lang="en-US">
                <a:latin typeface="华文新魏"/>
                <a:ea typeface="华文新魏"/>
              </a:endParaRPr>
            </a:p>
          </p:txBody>
        </p:sp>
        <p:sp>
          <p:nvSpPr>
            <p:cNvPr id="19" name="矩形 18"/>
            <p:cNvSpPr/>
            <p:nvPr/>
          </p:nvSpPr>
          <p:spPr>
            <a:xfrm>
              <a:off x="-7736391" y="2906186"/>
              <a:ext cx="2723823" cy="369332"/>
            </a:xfrm>
            <a:prstGeom prst="rect">
              <a:avLst/>
            </a:prstGeom>
          </p:spPr>
          <p:txBody>
            <a:bodyPr wrap="none">
              <a:spAutoFit/>
            </a:bodyPr>
            <a:lstStyle/>
            <a:p>
              <a:pPr algn="ctr"/>
              <a:r>
                <a:rPr lang="zh-CN">
                  <a:latin typeface="华文新魏"/>
                  <a:ea typeface="华文新魏"/>
                </a:rPr>
                <a:t>“外语小酒馆”语伴交流</a:t>
              </a:r>
              <a:endParaRPr lang="en-US">
                <a:latin typeface="华文新魏"/>
                <a:ea typeface="华文新魏"/>
              </a:endParaRPr>
            </a:p>
          </p:txBody>
        </p:sp>
        <p:pic>
          <p:nvPicPr>
            <p:cNvPr id="20" name="图片 19"/>
            <p:cNvPicPr>
              <a:picLocks noChangeAspect="1"/>
            </p:cNvPicPr>
            <p:nvPr/>
          </p:nvPicPr>
          <p:blipFill rotWithShape="1">
            <a:blip r:embed="rId3"/>
            <a:stretch/>
          </p:blipFill>
          <p:spPr>
            <a:xfrm>
              <a:off x="-7814479" y="1234511"/>
              <a:ext cx="2880000" cy="1620000"/>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4"/>
            <a:stretch/>
          </p:blipFill>
          <p:spPr>
            <a:xfrm>
              <a:off x="-4934479" y="1234511"/>
              <a:ext cx="2880000" cy="1620000"/>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5"/>
            <a:stretch/>
          </p:blipFill>
          <p:spPr>
            <a:xfrm>
              <a:off x="-2033540" y="1234511"/>
              <a:ext cx="2880000" cy="1620000"/>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rotWithShape="1">
            <a:blip r:embed="rId6"/>
            <a:stretch/>
          </p:blipFill>
          <p:spPr>
            <a:xfrm>
              <a:off x="846460" y="1234511"/>
              <a:ext cx="2880000" cy="1620000"/>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rotWithShape="1">
            <a:blip r:embed="rId7"/>
            <a:stretch/>
          </p:blipFill>
          <p:spPr>
            <a:xfrm>
              <a:off x="3691954" y="1234511"/>
              <a:ext cx="2880000" cy="1620000"/>
            </a:xfrm>
            <a:prstGeom prst="rect">
              <a:avLst/>
            </a:prstGeom>
            <a:ln>
              <a:noFill/>
            </a:ln>
            <a:effectLst>
              <a:outerShdw blurRad="292100" dist="139700" dir="2700000" algn="tl" rotWithShape="0">
                <a:srgbClr val="333333">
                  <a:alpha val="65000"/>
                </a:srgbClr>
              </a:outerShdw>
            </a:effectLst>
          </p:spPr>
        </p:pic>
        <p:sp>
          <p:nvSpPr>
            <p:cNvPr id="25" name="矩形 24"/>
            <p:cNvSpPr/>
            <p:nvPr/>
          </p:nvSpPr>
          <p:spPr>
            <a:xfrm>
              <a:off x="6353739" y="2890514"/>
              <a:ext cx="2954655" cy="369332"/>
            </a:xfrm>
            <a:prstGeom prst="rect">
              <a:avLst/>
            </a:prstGeom>
          </p:spPr>
          <p:txBody>
            <a:bodyPr wrap="none">
              <a:spAutoFit/>
            </a:bodyPr>
            <a:lstStyle/>
            <a:p>
              <a:pPr algn="ctr"/>
              <a:r>
                <a:rPr lang="zh-CN">
                  <a:latin typeface="华文新魏"/>
                  <a:ea typeface="华文新魏"/>
                </a:rPr>
                <a:t>“疫情下的留学”系列分享</a:t>
              </a:r>
              <a:endParaRPr lang="en-US">
                <a:latin typeface="华文新魏"/>
                <a:ea typeface="华文新魏"/>
              </a:endParaRPr>
            </a:p>
          </p:txBody>
        </p:sp>
        <p:sp>
          <p:nvSpPr>
            <p:cNvPr id="26" name="矩形 25"/>
            <p:cNvSpPr/>
            <p:nvPr/>
          </p:nvSpPr>
          <p:spPr>
            <a:xfrm>
              <a:off x="9553441" y="2890774"/>
              <a:ext cx="2723823" cy="369332"/>
            </a:xfrm>
            <a:prstGeom prst="rect">
              <a:avLst/>
            </a:prstGeom>
          </p:spPr>
          <p:txBody>
            <a:bodyPr wrap="none">
              <a:spAutoFit/>
            </a:bodyPr>
            <a:lstStyle/>
            <a:p>
              <a:r>
                <a:rPr lang="zh-CN">
                  <a:latin typeface="华文新魏"/>
                  <a:ea typeface="华文新魏"/>
                </a:rPr>
                <a:t>“永旺杯”日语演讲比赛</a:t>
              </a:r>
              <a:endParaRPr lang="zh-CN"/>
            </a:p>
          </p:txBody>
        </p:sp>
        <p:pic>
          <p:nvPicPr>
            <p:cNvPr id="27" name="图片 26"/>
            <p:cNvPicPr>
              <a:picLocks noChangeAspect="1"/>
            </p:cNvPicPr>
            <p:nvPr/>
          </p:nvPicPr>
          <p:blipFill rotWithShape="1">
            <a:blip r:embed="rId8"/>
            <a:stretch/>
          </p:blipFill>
          <p:spPr>
            <a:xfrm>
              <a:off x="6606460" y="1234511"/>
              <a:ext cx="2880000" cy="1620000"/>
            </a:xfrm>
            <a:prstGeom prst="rect">
              <a:avLst/>
            </a:prstGeom>
            <a:ln>
              <a:noFill/>
            </a:ln>
            <a:effectLst>
              <a:outerShdw blurRad="292100" dist="139700" dir="2700000" algn="tl" rotWithShape="0">
                <a:srgbClr val="333333">
                  <a:alpha val="65000"/>
                </a:srgbClr>
              </a:outerShdw>
            </a:effectLst>
          </p:spPr>
        </p:pic>
        <p:pic>
          <p:nvPicPr>
            <p:cNvPr id="28" name="图片 27"/>
            <p:cNvPicPr>
              <a:picLocks noChangeAspect="1"/>
            </p:cNvPicPr>
            <p:nvPr/>
          </p:nvPicPr>
          <p:blipFill rotWithShape="1">
            <a:blip r:embed="rId9"/>
            <a:stretch/>
          </p:blipFill>
          <p:spPr>
            <a:xfrm>
              <a:off x="9486460" y="1234511"/>
              <a:ext cx="2880000" cy="1620000"/>
            </a:xfrm>
            <a:prstGeom prst="rect">
              <a:avLst/>
            </a:prstGeom>
            <a:ln>
              <a:noFill/>
            </a:ln>
            <a:effectLst>
              <a:outerShdw blurRad="292100" dist="139700" dir="2700000" algn="tl" rotWithShape="0">
                <a:srgbClr val="333333">
                  <a:alpha val="65000"/>
                </a:srgbClr>
              </a:outerShdw>
            </a:effectLst>
          </p:spPr>
        </p:pic>
      </p:grpSp>
      <p:sp>
        <p:nvSpPr>
          <p:cNvPr id="31" name="矩形 30"/>
          <p:cNvSpPr/>
          <p:nvPr/>
        </p:nvSpPr>
        <p:spPr>
          <a:xfrm>
            <a:off x="526515" y="3749979"/>
            <a:ext cx="3582347" cy="1819547"/>
          </a:xfrm>
          <a:prstGeom prst="rect">
            <a:avLst/>
          </a:prstGeom>
          <a:solidFill>
            <a:srgbClr val="960000">
              <a:alpha val="60000"/>
            </a:srgbClr>
          </a:solidFill>
          <a:ln>
            <a:noFill/>
          </a:ln>
        </p:spPr>
        <p:txBody>
          <a:bodyPr anchor="ctr"/>
          <a:lstStyle/>
          <a:p>
            <a:pPr marL="342900" indent="-342900" algn="just">
              <a:lnSpc>
                <a:spcPct val="150000"/>
              </a:lnSpc>
              <a:buFont typeface="Wingdings" charset="2"/>
              <a:buChar char="l"/>
            </a:pPr>
            <a:r>
              <a:rPr lang="zh-CN" sz="2000" b="1">
                <a:solidFill>
                  <a:schemeClr val="lt1"/>
                </a:solidFill>
                <a:latin typeface="微软雅黑"/>
                <a:ea typeface="微软雅黑"/>
              </a:rPr>
              <a:t>  外语学科研究生论坛</a:t>
            </a:r>
            <a:endParaRPr lang="en-US" sz="2000" b="1">
              <a:solidFill>
                <a:schemeClr val="lt1"/>
              </a:solidFill>
              <a:latin typeface="微软雅黑"/>
              <a:ea typeface="微软雅黑"/>
            </a:endParaRPr>
          </a:p>
          <a:p>
            <a:pPr marL="342900" indent="-342900" algn="just">
              <a:lnSpc>
                <a:spcPct val="150000"/>
              </a:lnSpc>
              <a:buFont typeface="Wingdings" charset="2"/>
              <a:buChar char="l"/>
            </a:pPr>
            <a:r>
              <a:rPr lang="zh-CN" sz="2000" b="1">
                <a:solidFill>
                  <a:schemeClr val="lt1"/>
                </a:solidFill>
                <a:latin typeface="微软雅黑"/>
                <a:ea typeface="微软雅黑"/>
              </a:rPr>
              <a:t>“新同文”系列学术讲座</a:t>
            </a:r>
            <a:endParaRPr lang="en-US" sz="2000" b="1">
              <a:solidFill>
                <a:schemeClr val="lt1"/>
              </a:solidFill>
              <a:latin typeface="微软雅黑"/>
              <a:ea typeface="微软雅黑"/>
            </a:endParaRPr>
          </a:p>
          <a:p>
            <a:pPr marL="342900" indent="-342900" algn="just">
              <a:lnSpc>
                <a:spcPct val="150000"/>
              </a:lnSpc>
              <a:buFont typeface="Wingdings" charset="2"/>
              <a:buChar char="l"/>
            </a:pPr>
            <a:r>
              <a:rPr lang="zh-CN" sz="2000" b="1">
                <a:solidFill>
                  <a:schemeClr val="lt1"/>
                </a:solidFill>
                <a:latin typeface="微软雅黑"/>
                <a:ea typeface="微软雅黑"/>
              </a:rPr>
              <a:t>“外语小酒馆”语伴交流</a:t>
            </a:r>
            <a:endParaRPr lang="en-US" sz="2000" b="1">
              <a:solidFill>
                <a:schemeClr val="lt1"/>
              </a:solidFill>
              <a:latin typeface="微软雅黑"/>
              <a:ea typeface="微软雅黑"/>
            </a:endParaRPr>
          </a:p>
          <a:p>
            <a:pPr marL="342900" indent="-342900" algn="just">
              <a:lnSpc>
                <a:spcPct val="150000"/>
              </a:lnSpc>
              <a:buFont typeface="Wingdings" charset="2"/>
              <a:buChar char="l"/>
            </a:pPr>
            <a:r>
              <a:rPr lang="zh-CN" sz="2000" b="1">
                <a:solidFill>
                  <a:schemeClr val="lt1"/>
                </a:solidFill>
                <a:latin typeface="微软雅黑"/>
                <a:ea typeface="微软雅黑"/>
              </a:rPr>
              <a:t>“永旺杯”日语演讲比赛</a:t>
            </a:r>
          </a:p>
        </p:txBody>
      </p:sp>
      <p:sp>
        <p:nvSpPr>
          <p:cNvPr id="32" name="矩形 31"/>
          <p:cNvSpPr/>
          <p:nvPr/>
        </p:nvSpPr>
        <p:spPr>
          <a:xfrm>
            <a:off x="5259270" y="3864916"/>
            <a:ext cx="6359757" cy="1689052"/>
          </a:xfrm>
          <a:prstGeom prst="rect">
            <a:avLst/>
          </a:prstGeom>
          <a:ln w="19050">
            <a:solidFill>
              <a:srgbClr val="8E0C0F"/>
            </a:solidFill>
            <a:prstDash val="sysDot"/>
          </a:ln>
        </p:spPr>
        <p:txBody>
          <a:bodyPr wrap="square">
            <a:spAutoFit/>
          </a:bodyPr>
          <a:lstStyle/>
          <a:p>
            <a:pPr marL="342900" indent="-342900" algn="just">
              <a:lnSpc>
                <a:spcPct val="150000"/>
              </a:lnSpc>
              <a:buFont typeface="Arial" charset="0"/>
              <a:buChar char="•"/>
            </a:pPr>
            <a:r>
              <a:rPr lang="zh-CN" sz="2000" b="1">
                <a:latin typeface="微软雅黑"/>
                <a:ea typeface="微软雅黑"/>
              </a:rPr>
              <a:t>“疫情下的留学”系列分享</a:t>
            </a:r>
            <a:r>
              <a:rPr lang="en-US" sz="2400" b="1">
                <a:solidFill>
                  <a:srgbClr val="8E0C0F"/>
                </a:solidFill>
                <a:latin typeface="微软雅黑"/>
                <a:ea typeface="微软雅黑"/>
              </a:rPr>
              <a:t>5</a:t>
            </a:r>
            <a:r>
              <a:rPr lang="zh-CN" sz="2400" b="1">
                <a:solidFill>
                  <a:srgbClr val="8E0C0F"/>
                </a:solidFill>
                <a:latin typeface="微软雅黑"/>
                <a:ea typeface="微软雅黑"/>
              </a:rPr>
              <a:t>期</a:t>
            </a:r>
            <a:endParaRPr lang="en-US" sz="2400" b="1">
              <a:solidFill>
                <a:srgbClr val="8E0C0F"/>
              </a:solidFill>
              <a:latin typeface="微软雅黑"/>
              <a:ea typeface="微软雅黑"/>
            </a:endParaRPr>
          </a:p>
          <a:p>
            <a:pPr marL="342900" indent="-342900" algn="just">
              <a:lnSpc>
                <a:spcPct val="150000"/>
              </a:lnSpc>
              <a:buFont typeface="Arial" charset="0"/>
              <a:buChar char="•"/>
            </a:pPr>
            <a:r>
              <a:rPr lang="zh-CN" sz="2000" b="1">
                <a:latin typeface="微软雅黑"/>
                <a:ea typeface="微软雅黑"/>
              </a:rPr>
              <a:t>“方寸观四海”外语学习读物推荐累计</a:t>
            </a:r>
            <a:r>
              <a:rPr lang="en-US" sz="2400" b="1">
                <a:solidFill>
                  <a:srgbClr val="8E0C0F"/>
                </a:solidFill>
                <a:latin typeface="微软雅黑"/>
                <a:ea typeface="微软雅黑"/>
              </a:rPr>
              <a:t>15</a:t>
            </a:r>
            <a:r>
              <a:rPr lang="zh-CN" sz="2400" b="1">
                <a:solidFill>
                  <a:srgbClr val="8E0C0F"/>
                </a:solidFill>
                <a:latin typeface="微软雅黑"/>
                <a:ea typeface="微软雅黑"/>
              </a:rPr>
              <a:t>期</a:t>
            </a:r>
            <a:endParaRPr lang="en-US" sz="2000" b="1">
              <a:latin typeface="微软雅黑"/>
              <a:ea typeface="微软雅黑"/>
            </a:endParaRPr>
          </a:p>
          <a:p>
            <a:pPr marL="342900" indent="-342900" algn="just">
              <a:lnSpc>
                <a:spcPct val="150000"/>
              </a:lnSpc>
              <a:buFont typeface="Arial" charset="0"/>
              <a:buChar char="•"/>
            </a:pPr>
            <a:r>
              <a:rPr lang="zh-CN" sz="2000" b="1">
                <a:latin typeface="微软雅黑"/>
                <a:ea typeface="微软雅黑"/>
              </a:rPr>
              <a:t>“师友声”对话名师系列采访累计</a:t>
            </a:r>
            <a:r>
              <a:rPr lang="en-US" sz="2400" b="1">
                <a:solidFill>
                  <a:srgbClr val="8E0C0F"/>
                </a:solidFill>
                <a:latin typeface="微软雅黑"/>
                <a:ea typeface="微软雅黑"/>
              </a:rPr>
              <a:t>46</a:t>
            </a:r>
            <a:r>
              <a:rPr lang="zh-CN" sz="2400" b="1">
                <a:solidFill>
                  <a:srgbClr val="8E0C0F"/>
                </a:solidFill>
                <a:latin typeface="微软雅黑"/>
                <a:ea typeface="微软雅黑"/>
              </a:rPr>
              <a:t>篇</a:t>
            </a:r>
            <a:endParaRPr lang="en-US" sz="2400" b="1">
              <a:solidFill>
                <a:srgbClr val="8E0C0F"/>
              </a:solidFill>
              <a:latin typeface="微软雅黑"/>
              <a:ea typeface="微软雅黑"/>
            </a:endParaRPr>
          </a:p>
        </p:txBody>
      </p:sp>
      <p:sp>
        <p:nvSpPr>
          <p:cNvPr id="33" name="TextBox 1"/>
          <p:cNvSpPr txBox="1"/>
          <p:nvPr/>
        </p:nvSpPr>
        <p:spPr>
          <a:xfrm>
            <a:off x="426677" y="5728284"/>
            <a:ext cx="11765323" cy="929678"/>
          </a:xfrm>
          <a:prstGeom prst="rect">
            <a:avLst/>
          </a:prstGeom>
          <a:noFill/>
        </p:spPr>
        <p:txBody>
          <a:bodyPr wrap="square">
            <a:spAutoFit/>
          </a:bodyPr>
          <a:lstStyle/>
          <a:p>
            <a:pPr>
              <a:lnSpc>
                <a:spcPct val="130000"/>
              </a:lnSpc>
            </a:pPr>
            <a:r>
              <a:rPr lang="zh-CN" sz="2200">
                <a:solidFill>
                  <a:srgbClr val="8E0C0F"/>
                </a:solidFill>
                <a:latin typeface="微软雅黑"/>
                <a:ea typeface="微软雅黑"/>
              </a:rPr>
              <a:t>课程思政全专业覆盖，将专业课知识与思政教育有机结合</a:t>
            </a:r>
            <a:endParaRPr lang="en-US" sz="2200">
              <a:solidFill>
                <a:srgbClr val="8E0C0F"/>
              </a:solidFill>
              <a:latin typeface="微软雅黑"/>
              <a:ea typeface="微软雅黑"/>
            </a:endParaRPr>
          </a:p>
          <a:p>
            <a:pPr>
              <a:lnSpc>
                <a:spcPct val="130000"/>
              </a:lnSpc>
            </a:pPr>
            <a:r>
              <a:rPr lang="zh-CN" sz="2200">
                <a:solidFill>
                  <a:srgbClr val="8E0C0F"/>
                </a:solidFill>
                <a:latin typeface="微软雅黑"/>
                <a:ea typeface="微软雅黑"/>
              </a:rPr>
              <a:t>习近平新时代中国特色社会主义思想</a:t>
            </a:r>
            <a:r>
              <a:rPr lang="zh-CN" sz="2200" b="1">
                <a:solidFill>
                  <a:srgbClr val="8E0C0F"/>
                </a:solidFill>
                <a:latin typeface="微软雅黑"/>
                <a:ea typeface="微软雅黑"/>
              </a:rPr>
              <a:t>进教材、进课堂、进头脑</a:t>
            </a:r>
            <a:r>
              <a:rPr lang="zh-CN" sz="2200">
                <a:solidFill>
                  <a:srgbClr val="8E0C0F"/>
                </a:solidFill>
                <a:latin typeface="微软雅黑"/>
                <a:ea typeface="微软雅黑"/>
              </a:rPr>
              <a:t>，</a:t>
            </a:r>
            <a:r>
              <a:rPr lang="zh-CN" sz="2200" b="1">
                <a:solidFill>
                  <a:srgbClr val="8E0C0F"/>
                </a:solidFill>
                <a:latin typeface="微软雅黑"/>
                <a:ea typeface="微软雅黑"/>
              </a:rPr>
              <a:t>入耳、入心、入行</a:t>
            </a:r>
            <a:endParaRPr lang="zh-CN" sz="2200">
              <a:solidFill>
                <a:srgbClr val="8E0C0F"/>
              </a:solidFill>
              <a:latin typeface="微软雅黑"/>
              <a:ea typeface="微软雅黑"/>
            </a:endParaRPr>
          </a:p>
        </p:txBody>
      </p:sp>
      <p:grpSp>
        <p:nvGrpSpPr>
          <p:cNvPr id="29" name="组合 28"/>
          <p:cNvGrpSpPr/>
          <p:nvPr/>
        </p:nvGrpSpPr>
        <p:grpSpPr>
          <a:xfrm>
            <a:off x="0" y="6705904"/>
            <a:ext cx="12192000" cy="150435"/>
            <a:chOff x="0" y="2714172"/>
            <a:chExt cx="3686629" cy="1429658"/>
          </a:xfrm>
        </p:grpSpPr>
        <p:sp>
          <p:nvSpPr>
            <p:cNvPr id="30" name="矩形 29"/>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4" name="矩形 33"/>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5" name="图片 34"/>
          <p:cNvPicPr>
            <a:picLocks noChangeAspect="1"/>
          </p:cNvPicPr>
          <p:nvPr/>
        </p:nvPicPr>
        <p:blipFill rotWithShape="1">
          <a:blip r:embed="rId10"/>
          <a:srcRect l="6223" t="12451" r="30611" b="63912"/>
          <a:stretch/>
        </p:blipFill>
        <p:spPr>
          <a:xfrm>
            <a:off x="9591674" y="392435"/>
            <a:ext cx="2124611" cy="512121"/>
          </a:xfrm>
          <a:prstGeom prst="rect">
            <a:avLst/>
          </a:prstGeom>
        </p:spPr>
      </p:pic>
      <p:grpSp>
        <p:nvGrpSpPr>
          <p:cNvPr id="36" name="组合 35"/>
          <p:cNvGrpSpPr/>
          <p:nvPr/>
        </p:nvGrpSpPr>
        <p:grpSpPr>
          <a:xfrm>
            <a:off x="1" y="0"/>
            <a:ext cx="1388224" cy="1046128"/>
            <a:chOff x="0" y="0"/>
            <a:chExt cx="6897954" cy="4536440"/>
          </a:xfrm>
        </p:grpSpPr>
        <p:sp>
          <p:nvSpPr>
            <p:cNvPr id="37" name="直角三角形 3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8" name="直角三角形 3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9" name="直角三角形 3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0" name="矩形 3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1" name="矩形 40"/>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2" name="矩形 41"/>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3" name="矩形 42"/>
          <p:cNvSpPr/>
          <p:nvPr/>
        </p:nvSpPr>
        <p:spPr>
          <a:xfrm>
            <a:off x="4977744"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75E-6 -3.7037E-7 L -0.65638 -3.7037E-7 " pathEditMode="relative" ptsTypes="AA">
                                      <p:cBhvr>
                                        <p:cTn id="6" dur="6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anchor="ctr"/>
          <a:lstStyle>
            <a:lvl1pPr marL="0" lvl="0" indent="0" algn="r" defTabSz="914400">
              <a:buFontTx/>
              <a:buNone/>
              <a:defRPr sz="2800" b="1" kern="1200" spc="300">
                <a:solidFill>
                  <a:schemeClr val="bg1"/>
                </a:solidFill>
                <a:latin typeface="等线 Light"/>
                <a:ea typeface="等线 Light"/>
              </a:defRPr>
            </a:lvl1pPr>
            <a:lvl2pPr marL="457200" lvl="1" indent="0" algn="l" defTabSz="914400">
              <a:buFontTx/>
              <a:buNone/>
              <a:defRPr sz="2800" b="1" kern="1200">
                <a:solidFill>
                  <a:schemeClr val="bg1"/>
                </a:solidFill>
                <a:latin typeface="等线 Light"/>
                <a:ea typeface="等线 Light"/>
              </a:defRPr>
            </a:lvl2pPr>
            <a:lvl3pPr marL="914400" lvl="2" indent="0" algn="l" defTabSz="914400">
              <a:buFontTx/>
              <a:buNone/>
              <a:defRPr sz="2800" b="1" kern="1200">
                <a:solidFill>
                  <a:schemeClr val="bg1"/>
                </a:solidFill>
                <a:latin typeface="等线 Light"/>
                <a:ea typeface="等线 Light"/>
              </a:defRPr>
            </a:lvl3pPr>
            <a:lvl4pPr marL="1371600" lvl="3" indent="0" algn="l" defTabSz="914400">
              <a:buFontTx/>
              <a:buNone/>
              <a:defRPr sz="2800" b="1" kern="1200">
                <a:solidFill>
                  <a:schemeClr val="bg1"/>
                </a:solidFill>
                <a:latin typeface="等线 Light"/>
                <a:ea typeface="等线 Light"/>
              </a:defRPr>
            </a:lvl4pPr>
            <a:lvl5pPr marL="1828800" lvl="4" indent="0" algn="l" defTabSz="914400">
              <a:buFontTx/>
              <a:buNone/>
              <a:defRPr sz="2800" b="1" kern="1200">
                <a:solidFill>
                  <a:schemeClr val="bg1"/>
                </a:solidFill>
                <a:latin typeface="等线 Light"/>
                <a:ea typeface="等线 Light"/>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zh-CN">
                <a:latin typeface="方正清刻本悦宋简体"/>
                <a:ea typeface="方正清刻本悦宋简体"/>
              </a:rPr>
              <a:t>坚持体育为基，引导健康生活新方式</a:t>
            </a:r>
            <a:endParaRPr lang="zh-CN">
              <a:solidFill>
                <a:schemeClr val="accent2"/>
              </a:solidFill>
              <a:latin typeface="方正清刻本悦宋简体"/>
              <a:ea typeface="方正清刻本悦宋简体"/>
            </a:endParaRPr>
          </a:p>
        </p:txBody>
      </p:sp>
      <p:pic>
        <p:nvPicPr>
          <p:cNvPr id="15" name="图片 14"/>
          <p:cNvPicPr>
            <a:picLocks noChangeAspect="1"/>
          </p:cNvPicPr>
          <p:nvPr/>
        </p:nvPicPr>
        <p:blipFill rotWithShape="1">
          <a:blip r:embed="rId3"/>
          <a:stretch/>
        </p:blipFill>
        <p:spPr>
          <a:xfrm>
            <a:off x="6247554" y="1436900"/>
            <a:ext cx="2519984" cy="1417491"/>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rotWithShape="1">
          <a:blip r:embed="rId4"/>
          <a:stretch/>
        </p:blipFill>
        <p:spPr>
          <a:xfrm>
            <a:off x="9145190" y="1436895"/>
            <a:ext cx="2520000" cy="1417500"/>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5"/>
          <a:stretch/>
        </p:blipFill>
        <p:spPr>
          <a:xfrm>
            <a:off x="3338366" y="5211382"/>
            <a:ext cx="2520000" cy="1417500"/>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6"/>
          <a:srcRect r="-429"/>
          <a:stretch/>
        </p:blipFill>
        <p:spPr>
          <a:xfrm>
            <a:off x="3349902" y="1436895"/>
            <a:ext cx="2520000" cy="1417500"/>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rotWithShape="1">
          <a:blip r:embed="rId7"/>
          <a:srcRect l="-429"/>
          <a:stretch/>
        </p:blipFill>
        <p:spPr>
          <a:xfrm>
            <a:off x="452250" y="5216247"/>
            <a:ext cx="2502704" cy="1407771"/>
          </a:xfrm>
          <a:prstGeom prst="rect">
            <a:avLst/>
          </a:prstGeom>
          <a:ln>
            <a:noFill/>
          </a:ln>
          <a:effectLst>
            <a:outerShdw blurRad="292100" dist="139700" dir="2700000" algn="tl" rotWithShape="0">
              <a:srgbClr val="333333">
                <a:alpha val="65000"/>
              </a:srgbClr>
            </a:outerShdw>
          </a:effectLst>
        </p:spPr>
      </p:pic>
      <p:pic>
        <p:nvPicPr>
          <p:cNvPr id="24" name="图片 23"/>
          <p:cNvPicPr>
            <a:picLocks noChangeAspect="1"/>
          </p:cNvPicPr>
          <p:nvPr/>
        </p:nvPicPr>
        <p:blipFill rotWithShape="1">
          <a:blip r:embed="rId8"/>
          <a:stretch/>
        </p:blipFill>
        <p:spPr>
          <a:xfrm>
            <a:off x="9179914" y="5211382"/>
            <a:ext cx="2520000" cy="1417500"/>
          </a:xfrm>
          <a:prstGeom prst="rect">
            <a:avLst/>
          </a:prstGeom>
          <a:ln>
            <a:noFill/>
          </a:ln>
          <a:effectLst>
            <a:outerShdw blurRad="292100" dist="139700" dir="2700000" algn="tl" rotWithShape="0">
              <a:srgbClr val="333333">
                <a:alpha val="65000"/>
              </a:srgbClr>
            </a:outerShdw>
          </a:effectLst>
        </p:spPr>
      </p:pic>
      <p:pic>
        <p:nvPicPr>
          <p:cNvPr id="25" name="图片 24"/>
          <p:cNvPicPr>
            <a:picLocks noChangeAspect="1"/>
          </p:cNvPicPr>
          <p:nvPr/>
        </p:nvPicPr>
        <p:blipFill rotWithShape="1">
          <a:blip r:embed="rId9"/>
          <a:stretch/>
        </p:blipFill>
        <p:spPr>
          <a:xfrm>
            <a:off x="452250" y="1436895"/>
            <a:ext cx="2520000" cy="1417500"/>
          </a:xfrm>
          <a:prstGeom prst="rect">
            <a:avLst/>
          </a:prstGeom>
          <a:ln>
            <a:noFill/>
          </a:ln>
          <a:effectLst>
            <a:outerShdw blurRad="292100" dist="139700" dir="2700000" algn="tl" rotWithShape="0">
              <a:srgbClr val="333333">
                <a:alpha val="65000"/>
              </a:srgbClr>
            </a:outerShdw>
          </a:effectLst>
        </p:spPr>
      </p:pic>
      <p:pic>
        <p:nvPicPr>
          <p:cNvPr id="26" name="图片 25"/>
          <p:cNvPicPr>
            <a:picLocks noChangeAspect="1"/>
          </p:cNvPicPr>
          <p:nvPr/>
        </p:nvPicPr>
        <p:blipFill rotWithShape="1">
          <a:blip r:embed="rId10"/>
          <a:stretch/>
        </p:blipFill>
        <p:spPr>
          <a:xfrm>
            <a:off x="6241778" y="5222646"/>
            <a:ext cx="2520000" cy="1417500"/>
          </a:xfrm>
          <a:prstGeom prst="rect">
            <a:avLst/>
          </a:prstGeom>
          <a:ln>
            <a:noFill/>
          </a:ln>
          <a:effectLst>
            <a:outerShdw blurRad="292100" dist="139700" dir="2700000" algn="tl" rotWithShape="0">
              <a:srgbClr val="333333">
                <a:alpha val="65000"/>
              </a:srgbClr>
            </a:outerShdw>
          </a:effectLst>
        </p:spPr>
      </p:pic>
      <p:pic>
        <p:nvPicPr>
          <p:cNvPr id="28" name="图片 27"/>
          <p:cNvPicPr>
            <a:picLocks/>
          </p:cNvPicPr>
          <p:nvPr/>
        </p:nvPicPr>
        <p:blipFill>
          <a:blip r:embed="rId11"/>
          <a:stretch/>
        </p:blipFill>
        <p:spPr>
          <a:xfrm>
            <a:off x="452250" y="2964507"/>
            <a:ext cx="1259840" cy="2230755"/>
          </a:xfrm>
          <a:prstGeom prst="rect">
            <a:avLst/>
          </a:prstGeom>
          <a:ln>
            <a:noFill/>
          </a:ln>
          <a:effectLst>
            <a:outerShdw blurRad="292100" dist="139700" dir="2700000" algn="tl" rotWithShape="0">
              <a:srgbClr val="333333">
                <a:alpha val="65000"/>
              </a:srgbClr>
            </a:outerShdw>
          </a:effectLst>
        </p:spPr>
      </p:pic>
      <p:pic>
        <p:nvPicPr>
          <p:cNvPr id="29" name="图片 28"/>
          <p:cNvPicPr>
            <a:picLocks/>
          </p:cNvPicPr>
          <p:nvPr/>
        </p:nvPicPr>
        <p:blipFill>
          <a:blip r:embed="rId12"/>
          <a:stretch/>
        </p:blipFill>
        <p:spPr>
          <a:xfrm>
            <a:off x="1838132" y="2966968"/>
            <a:ext cx="1259840" cy="2225832"/>
          </a:xfrm>
          <a:prstGeom prst="rect">
            <a:avLst/>
          </a:prstGeom>
          <a:ln>
            <a:noFill/>
          </a:ln>
          <a:effectLst>
            <a:outerShdw blurRad="292100" dist="139700" dir="2700000" algn="tl" rotWithShape="0">
              <a:srgbClr val="333333">
                <a:alpha val="65000"/>
              </a:srgbClr>
            </a:outerShdw>
          </a:effectLst>
        </p:spPr>
      </p:pic>
      <p:pic>
        <p:nvPicPr>
          <p:cNvPr id="30" name="图片 29"/>
          <p:cNvPicPr>
            <a:picLocks/>
          </p:cNvPicPr>
          <p:nvPr/>
        </p:nvPicPr>
        <p:blipFill>
          <a:blip r:embed="rId13"/>
          <a:stretch/>
        </p:blipFill>
        <p:spPr>
          <a:xfrm>
            <a:off x="3224014" y="2966968"/>
            <a:ext cx="1259840" cy="2225832"/>
          </a:xfrm>
          <a:prstGeom prst="rect">
            <a:avLst/>
          </a:prstGeom>
          <a:ln>
            <a:noFill/>
          </a:ln>
          <a:effectLst>
            <a:outerShdw blurRad="292100" dist="139700" dir="2700000" algn="tl" rotWithShape="0">
              <a:srgbClr val="333333">
                <a:alpha val="65000"/>
              </a:srgbClr>
            </a:outerShdw>
          </a:effectLst>
        </p:spPr>
      </p:pic>
      <p:pic>
        <p:nvPicPr>
          <p:cNvPr id="31" name="图片 30"/>
          <p:cNvPicPr>
            <a:picLocks/>
          </p:cNvPicPr>
          <p:nvPr/>
        </p:nvPicPr>
        <p:blipFill>
          <a:blip r:embed="rId14"/>
          <a:stretch/>
        </p:blipFill>
        <p:spPr>
          <a:xfrm>
            <a:off x="4609897" y="2966609"/>
            <a:ext cx="1259840" cy="2226550"/>
          </a:xfrm>
          <a:prstGeom prst="rect">
            <a:avLst/>
          </a:prstGeom>
          <a:ln>
            <a:noFill/>
          </a:ln>
          <a:effectLst>
            <a:outerShdw blurRad="292100" dist="139700" dir="2700000" algn="tl" rotWithShape="0">
              <a:srgbClr val="333333">
                <a:alpha val="65000"/>
              </a:srgbClr>
            </a:outerShdw>
          </a:effectLst>
        </p:spPr>
      </p:pic>
      <p:sp>
        <p:nvSpPr>
          <p:cNvPr id="32" name="矩形 31"/>
          <p:cNvSpPr/>
          <p:nvPr/>
        </p:nvSpPr>
        <p:spPr>
          <a:xfrm>
            <a:off x="6241777" y="2994152"/>
            <a:ext cx="5527587" cy="2135352"/>
          </a:xfrm>
          <a:prstGeom prst="rect">
            <a:avLst/>
          </a:prstGeom>
          <a:solidFill>
            <a:srgbClr val="960000">
              <a:alpha val="60000"/>
            </a:srgbClr>
          </a:solidFill>
          <a:ln>
            <a:noFill/>
          </a:ln>
        </p:spPr>
        <p:txBody>
          <a:bodyPr anchor="ctr"/>
          <a:lstStyle/>
          <a:p>
            <a:pPr algn="just">
              <a:lnSpc>
                <a:spcPct val="114000"/>
              </a:lnSpc>
            </a:pPr>
            <a:r>
              <a:rPr lang="zh-CN" sz="1700" b="1">
                <a:solidFill>
                  <a:schemeClr val="lt1"/>
                </a:solidFill>
                <a:latin typeface="微软雅黑"/>
                <a:ea typeface="微软雅黑"/>
              </a:rPr>
              <a:t>多支运动队成（</a:t>
            </a:r>
            <a:r>
              <a:rPr lang="en-US" sz="1700" b="1">
                <a:solidFill>
                  <a:schemeClr val="lt1"/>
                </a:solidFill>
                <a:latin typeface="微软雅黑"/>
                <a:ea typeface="微软雅黑"/>
              </a:rPr>
              <a:t>wu</a:t>
            </a:r>
            <a:r>
              <a:rPr lang="zh-CN" sz="1700" b="1">
                <a:solidFill>
                  <a:schemeClr val="lt1"/>
                </a:solidFill>
                <a:latin typeface="微软雅黑"/>
                <a:ea typeface="微软雅黑"/>
              </a:rPr>
              <a:t>）绩（</a:t>
            </a:r>
            <a:r>
              <a:rPr lang="en-US" sz="1700" b="1">
                <a:solidFill>
                  <a:schemeClr val="lt1"/>
                </a:solidFill>
                <a:latin typeface="微软雅黑"/>
                <a:ea typeface="微软雅黑"/>
              </a:rPr>
              <a:t>yuan</a:t>
            </a:r>
            <a:r>
              <a:rPr lang="zh-CN" sz="1700" b="1">
                <a:solidFill>
                  <a:schemeClr val="lt1"/>
                </a:solidFill>
                <a:latin typeface="微软雅黑"/>
                <a:ea typeface="微软雅黑"/>
              </a:rPr>
              <a:t>）优（</a:t>
            </a:r>
            <a:r>
              <a:rPr lang="en-US" sz="1700" b="1">
                <a:solidFill>
                  <a:schemeClr val="lt1"/>
                </a:solidFill>
                <a:latin typeface="微软雅黑"/>
                <a:ea typeface="微软雅黑"/>
              </a:rPr>
              <a:t>guan</a:t>
            </a:r>
            <a:r>
              <a:rPr lang="zh-CN" sz="1700" b="1">
                <a:solidFill>
                  <a:schemeClr val="lt1"/>
                </a:solidFill>
                <a:latin typeface="微软雅黑"/>
                <a:ea typeface="微软雅黑"/>
              </a:rPr>
              <a:t>）异（</a:t>
            </a:r>
            <a:r>
              <a:rPr lang="en-US" sz="1700" b="1">
                <a:solidFill>
                  <a:schemeClr val="lt1"/>
                </a:solidFill>
                <a:latin typeface="微软雅黑"/>
                <a:ea typeface="微软雅黑"/>
              </a:rPr>
              <a:t>jun</a:t>
            </a:r>
            <a:r>
              <a:rPr lang="zh-CN" sz="1700" b="1">
                <a:solidFill>
                  <a:schemeClr val="lt1"/>
                </a:solidFill>
                <a:latin typeface="微软雅黑"/>
                <a:ea typeface="微软雅黑"/>
              </a:rPr>
              <a:t>）</a:t>
            </a:r>
            <a:endParaRPr lang="en-US" sz="1700" b="1">
              <a:solidFill>
                <a:schemeClr val="lt1"/>
              </a:solidFill>
              <a:latin typeface="微软雅黑"/>
              <a:ea typeface="微软雅黑"/>
            </a:endParaRPr>
          </a:p>
          <a:p>
            <a:pPr algn="just">
              <a:lnSpc>
                <a:spcPct val="114000"/>
              </a:lnSpc>
            </a:pPr>
            <a:r>
              <a:rPr lang="zh-CN" sz="1600">
                <a:solidFill>
                  <a:schemeClr val="lt1"/>
                </a:solidFill>
                <a:latin typeface="微软雅黑"/>
                <a:ea typeface="微软雅黑"/>
              </a:rPr>
              <a:t>外院男排、女排在“北大杯”中荣获亚军；</a:t>
            </a:r>
            <a:endParaRPr lang="en-US" sz="1600">
              <a:solidFill>
                <a:schemeClr val="lt1"/>
              </a:solidFill>
              <a:latin typeface="微软雅黑"/>
              <a:ea typeface="微软雅黑"/>
            </a:endParaRPr>
          </a:p>
          <a:p>
            <a:pPr algn="just">
              <a:lnSpc>
                <a:spcPct val="114000"/>
              </a:lnSpc>
            </a:pPr>
            <a:r>
              <a:rPr lang="zh-CN" sz="1600">
                <a:solidFill>
                  <a:schemeClr val="lt1"/>
                </a:solidFill>
                <a:latin typeface="微软雅黑"/>
                <a:ea typeface="微软雅黑"/>
              </a:rPr>
              <a:t>外院羽毛球队在“新生杯”中荣获团体亚军；</a:t>
            </a:r>
            <a:endParaRPr lang="en-US" sz="1600">
              <a:solidFill>
                <a:schemeClr val="lt1"/>
              </a:solidFill>
              <a:latin typeface="微软雅黑"/>
              <a:ea typeface="微软雅黑"/>
            </a:endParaRPr>
          </a:p>
          <a:p>
            <a:pPr algn="just">
              <a:lnSpc>
                <a:spcPct val="114000"/>
              </a:lnSpc>
            </a:pPr>
            <a:r>
              <a:rPr lang="zh-CN" sz="1600">
                <a:solidFill>
                  <a:schemeClr val="lt1"/>
                </a:solidFill>
                <a:latin typeface="微软雅黑"/>
                <a:ea typeface="微软雅黑"/>
              </a:rPr>
              <a:t>外院击剑队获得“新生杯”女子组第一和团体组第一；</a:t>
            </a:r>
            <a:endParaRPr lang="en-US" sz="1600">
              <a:solidFill>
                <a:schemeClr val="lt1"/>
              </a:solidFill>
              <a:latin typeface="微软雅黑"/>
              <a:ea typeface="微软雅黑"/>
            </a:endParaRPr>
          </a:p>
          <a:p>
            <a:pPr algn="just">
              <a:lnSpc>
                <a:spcPct val="114000"/>
              </a:lnSpc>
            </a:pPr>
            <a:r>
              <a:rPr lang="zh-CN" sz="1600">
                <a:solidFill>
                  <a:schemeClr val="lt1"/>
                </a:solidFill>
                <a:latin typeface="微软雅黑"/>
                <a:ea typeface="微软雅黑"/>
              </a:rPr>
              <a:t>男篮、女篮、棒垒荣获“北大杯”季军；</a:t>
            </a:r>
            <a:endParaRPr lang="en-US" sz="1600">
              <a:solidFill>
                <a:schemeClr val="lt1"/>
              </a:solidFill>
              <a:latin typeface="微软雅黑"/>
              <a:ea typeface="微软雅黑"/>
            </a:endParaRPr>
          </a:p>
          <a:p>
            <a:pPr algn="just">
              <a:lnSpc>
                <a:spcPct val="114000"/>
              </a:lnSpc>
            </a:pPr>
            <a:r>
              <a:rPr lang="zh-CN" sz="1600">
                <a:solidFill>
                  <a:schemeClr val="lt1"/>
                </a:solidFill>
                <a:latin typeface="微软雅黑"/>
                <a:ea typeface="微软雅黑"/>
              </a:rPr>
              <a:t>乒乓球男单、女双荣获“新生杯”季军。</a:t>
            </a:r>
          </a:p>
        </p:txBody>
      </p:sp>
      <p:grpSp>
        <p:nvGrpSpPr>
          <p:cNvPr id="27" name="组合 26"/>
          <p:cNvGrpSpPr/>
          <p:nvPr/>
        </p:nvGrpSpPr>
        <p:grpSpPr>
          <a:xfrm>
            <a:off x="0" y="6705904"/>
            <a:ext cx="12192000" cy="150435"/>
            <a:chOff x="0" y="2714172"/>
            <a:chExt cx="3686629" cy="1429658"/>
          </a:xfrm>
        </p:grpSpPr>
        <p:sp>
          <p:nvSpPr>
            <p:cNvPr id="33" name="矩形 32"/>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4" name="矩形 33"/>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5" name="图片 34"/>
          <p:cNvPicPr>
            <a:picLocks noChangeAspect="1"/>
          </p:cNvPicPr>
          <p:nvPr/>
        </p:nvPicPr>
        <p:blipFill rotWithShape="1">
          <a:blip r:embed="rId15"/>
          <a:srcRect l="6223" t="12451" r="30611" b="63912"/>
          <a:stretch/>
        </p:blipFill>
        <p:spPr>
          <a:xfrm>
            <a:off x="9591674" y="392435"/>
            <a:ext cx="2124611" cy="512121"/>
          </a:xfrm>
          <a:prstGeom prst="rect">
            <a:avLst/>
          </a:prstGeom>
        </p:spPr>
      </p:pic>
      <p:grpSp>
        <p:nvGrpSpPr>
          <p:cNvPr id="36" name="组合 35"/>
          <p:cNvGrpSpPr/>
          <p:nvPr/>
        </p:nvGrpSpPr>
        <p:grpSpPr>
          <a:xfrm>
            <a:off x="1" y="0"/>
            <a:ext cx="1388224" cy="1046128"/>
            <a:chOff x="0" y="0"/>
            <a:chExt cx="6897954" cy="4536440"/>
          </a:xfrm>
        </p:grpSpPr>
        <p:sp>
          <p:nvSpPr>
            <p:cNvPr id="37" name="直角三角形 3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8" name="直角三角形 3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9" name="直角三角形 3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0" name="矩形 3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1" name="矩形 40"/>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2" name="矩形 41"/>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5" name="矩形 44"/>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0-#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0-#ppt_w/2"/>
                                          </p:val>
                                        </p:tav>
                                        <p:tav tm="100000">
                                          <p:val>
                                            <p:strVal val="#ppt_x"/>
                                          </p:val>
                                        </p:tav>
                                      </p:tavLst>
                                    </p:anim>
                                    <p:anim calcmode="lin" valueType="num">
                                      <p:cBhvr additive="base">
                                        <p:cTn id="24" dur="10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0-#ppt_w/2"/>
                                          </p:val>
                                        </p:tav>
                                        <p:tav tm="100000">
                                          <p:val>
                                            <p:strVal val="#ppt_x"/>
                                          </p:val>
                                        </p:tav>
                                      </p:tavLst>
                                    </p:anim>
                                    <p:anim calcmode="lin" valueType="num">
                                      <p:cBhvr additive="base">
                                        <p:cTn id="28" dur="1000" fill="hold"/>
                                        <p:tgtEl>
                                          <p:spTgt spid="2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1000" fill="hold"/>
                                        <p:tgtEl>
                                          <p:spTgt spid="30"/>
                                        </p:tgtEl>
                                        <p:attrNameLst>
                                          <p:attrName>ppt_x</p:attrName>
                                        </p:attrNameLst>
                                      </p:cBhvr>
                                      <p:tavLst>
                                        <p:tav tm="0">
                                          <p:val>
                                            <p:strVal val="0-#ppt_w/2"/>
                                          </p:val>
                                        </p:tav>
                                        <p:tav tm="100000">
                                          <p:val>
                                            <p:strVal val="#ppt_x"/>
                                          </p:val>
                                        </p:tav>
                                      </p:tavLst>
                                    </p:anim>
                                    <p:anim calcmode="lin" valueType="num">
                                      <p:cBhvr additive="base">
                                        <p:cTn id="32" dur="100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1000" fill="hold"/>
                                        <p:tgtEl>
                                          <p:spTgt spid="31"/>
                                        </p:tgtEl>
                                        <p:attrNameLst>
                                          <p:attrName>ppt_x</p:attrName>
                                        </p:attrNameLst>
                                      </p:cBhvr>
                                      <p:tavLst>
                                        <p:tav tm="0">
                                          <p:val>
                                            <p:strVal val="0-#ppt_w/2"/>
                                          </p:val>
                                        </p:tav>
                                        <p:tav tm="100000">
                                          <p:val>
                                            <p:strVal val="#ppt_x"/>
                                          </p:val>
                                        </p:tav>
                                      </p:tavLst>
                                    </p:anim>
                                    <p:anim calcmode="lin" valueType="num">
                                      <p:cBhvr additive="base">
                                        <p:cTn id="36" dur="10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1000" fill="hold"/>
                                        <p:tgtEl>
                                          <p:spTgt spid="23"/>
                                        </p:tgtEl>
                                        <p:attrNameLst>
                                          <p:attrName>ppt_x</p:attrName>
                                        </p:attrNameLst>
                                      </p:cBhvr>
                                      <p:tavLst>
                                        <p:tav tm="0">
                                          <p:val>
                                            <p:strVal val="0-#ppt_w/2"/>
                                          </p:val>
                                        </p:tav>
                                        <p:tav tm="100000">
                                          <p:val>
                                            <p:strVal val="#ppt_x"/>
                                          </p:val>
                                        </p:tav>
                                      </p:tavLst>
                                    </p:anim>
                                    <p:anim calcmode="lin" valueType="num">
                                      <p:cBhvr additive="base">
                                        <p:cTn id="40" dur="10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1000" fill="hold"/>
                                        <p:tgtEl>
                                          <p:spTgt spid="21"/>
                                        </p:tgtEl>
                                        <p:attrNameLst>
                                          <p:attrName>ppt_x</p:attrName>
                                        </p:attrNameLst>
                                      </p:cBhvr>
                                      <p:tavLst>
                                        <p:tav tm="0">
                                          <p:val>
                                            <p:strVal val="0-#ppt_w/2"/>
                                          </p:val>
                                        </p:tav>
                                        <p:tav tm="100000">
                                          <p:val>
                                            <p:strVal val="#ppt_x"/>
                                          </p:val>
                                        </p:tav>
                                      </p:tavLst>
                                    </p:anim>
                                    <p:anim calcmode="lin" valueType="num">
                                      <p:cBhvr additive="base">
                                        <p:cTn id="44" dur="1000" fill="hold"/>
                                        <p:tgtEl>
                                          <p:spTgt spid="21"/>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1000" fill="hold"/>
                                        <p:tgtEl>
                                          <p:spTgt spid="26"/>
                                        </p:tgtEl>
                                        <p:attrNameLst>
                                          <p:attrName>ppt_x</p:attrName>
                                        </p:attrNameLst>
                                      </p:cBhvr>
                                      <p:tavLst>
                                        <p:tav tm="0">
                                          <p:val>
                                            <p:strVal val="0-#ppt_w/2"/>
                                          </p:val>
                                        </p:tav>
                                        <p:tav tm="100000">
                                          <p:val>
                                            <p:strVal val="#ppt_x"/>
                                          </p:val>
                                        </p:tav>
                                      </p:tavLst>
                                    </p:anim>
                                    <p:anim calcmode="lin" valueType="num">
                                      <p:cBhvr additive="base">
                                        <p:cTn id="48" dur="1000" fill="hold"/>
                                        <p:tgtEl>
                                          <p:spTgt spid="2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1000" fill="hold"/>
                                        <p:tgtEl>
                                          <p:spTgt spid="24"/>
                                        </p:tgtEl>
                                        <p:attrNameLst>
                                          <p:attrName>ppt_x</p:attrName>
                                        </p:attrNameLst>
                                      </p:cBhvr>
                                      <p:tavLst>
                                        <p:tav tm="0">
                                          <p:val>
                                            <p:strVal val="0-#ppt_w/2"/>
                                          </p:val>
                                        </p:tav>
                                        <p:tav tm="100000">
                                          <p:val>
                                            <p:strVal val="#ppt_x"/>
                                          </p:val>
                                        </p:tav>
                                      </p:tavLst>
                                    </p:anim>
                                    <p:anim calcmode="lin" valueType="num">
                                      <p:cBhvr additive="base">
                                        <p:cTn id="52"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stretch/>
        </p:blipFill>
        <p:spPr>
          <a:xfrm>
            <a:off x="408221" y="1583075"/>
            <a:ext cx="4012978" cy="2257300"/>
          </a:xfrm>
          <a:prstGeom prst="rect">
            <a:avLst/>
          </a:prstGeom>
          <a:ln>
            <a:noFill/>
          </a:ln>
          <a:effectLst>
            <a:outerShdw blurRad="292100" dist="139700" dir="2700000" algn="tl" rotWithShape="0">
              <a:srgbClr val="333333">
                <a:alpha val="65000"/>
              </a:srgbClr>
            </a:outerShdw>
          </a:effectLst>
        </p:spPr>
      </p:pic>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pic>
        <p:nvPicPr>
          <p:cNvPr id="16" name="图片 15"/>
          <p:cNvPicPr>
            <a:picLocks noChangeAspect="1"/>
          </p:cNvPicPr>
          <p:nvPr/>
        </p:nvPicPr>
        <p:blipFill rotWithShape="1">
          <a:blip r:embed="rId4"/>
          <a:stretch/>
        </p:blipFill>
        <p:spPr>
          <a:xfrm>
            <a:off x="408223" y="4192947"/>
            <a:ext cx="4012976" cy="2257299"/>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rotWithShape="1">
          <a:blip r:embed="rId5"/>
          <a:stretch/>
        </p:blipFill>
        <p:spPr>
          <a:xfrm>
            <a:off x="1635318" y="1583076"/>
            <a:ext cx="4012977" cy="2257299"/>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6"/>
          <a:stretch/>
        </p:blipFill>
        <p:spPr>
          <a:xfrm>
            <a:off x="7770803" y="4192946"/>
            <a:ext cx="4012976" cy="2257298"/>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7"/>
          <a:stretch/>
        </p:blipFill>
        <p:spPr>
          <a:xfrm>
            <a:off x="2862414" y="1583075"/>
            <a:ext cx="4012978" cy="225730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rotWithShape="1">
          <a:blip r:embed="rId8"/>
          <a:stretch/>
        </p:blipFill>
        <p:spPr>
          <a:xfrm>
            <a:off x="4089511" y="1583075"/>
            <a:ext cx="4012978" cy="2257301"/>
          </a:xfrm>
          <a:prstGeom prst="rect">
            <a:avLst/>
          </a:prstGeom>
          <a:ln>
            <a:noFill/>
          </a:ln>
          <a:effectLst>
            <a:outerShdw blurRad="292100" dist="139700" dir="2700000" algn="tl" rotWithShape="0">
              <a:srgbClr val="333333">
                <a:alpha val="65000"/>
              </a:srgbClr>
            </a:outerShdw>
          </a:effectLst>
        </p:spPr>
      </p:pic>
      <p:sp>
        <p:nvSpPr>
          <p:cNvPr id="18" name="矩形 17"/>
          <p:cNvSpPr/>
          <p:nvPr/>
        </p:nvSpPr>
        <p:spPr>
          <a:xfrm>
            <a:off x="4683512" y="4192942"/>
            <a:ext cx="2832410" cy="2257301"/>
          </a:xfrm>
          <a:prstGeom prst="rect">
            <a:avLst/>
          </a:prstGeom>
          <a:solidFill>
            <a:srgbClr val="960000">
              <a:alpha val="60000"/>
            </a:srgbClr>
          </a:solidFill>
          <a:ln>
            <a:noFill/>
          </a:ln>
        </p:spPr>
        <p:txBody>
          <a:bodyPr anchor="ctr"/>
          <a:lstStyle/>
          <a:p>
            <a:pPr algn="just">
              <a:lnSpc>
                <a:spcPct val="125000"/>
              </a:lnSpc>
            </a:pPr>
            <a:r>
              <a:rPr lang="zh-CN" sz="2000">
                <a:solidFill>
                  <a:schemeClr val="lt1"/>
                </a:solidFill>
                <a:latin typeface="微软雅黑"/>
                <a:ea typeface="微软雅黑"/>
              </a:rPr>
              <a:t>音乐剧专题美育讲座，提升音乐素养；</a:t>
            </a:r>
            <a:endParaRPr lang="en-US" sz="2000">
              <a:solidFill>
                <a:schemeClr val="lt1"/>
              </a:solidFill>
              <a:latin typeface="微软雅黑"/>
              <a:ea typeface="微软雅黑"/>
            </a:endParaRPr>
          </a:p>
          <a:p>
            <a:pPr algn="just">
              <a:lnSpc>
                <a:spcPct val="125000"/>
              </a:lnSpc>
            </a:pPr>
            <a:r>
              <a:rPr lang="zh-CN" sz="2000">
                <a:solidFill>
                  <a:schemeClr val="lt1"/>
                </a:solidFill>
                <a:latin typeface="微软雅黑"/>
                <a:ea typeface="微软雅黑"/>
              </a:rPr>
              <a:t>原创歌曲</a:t>
            </a:r>
            <a:r>
              <a:rPr lang="en-US" sz="2000">
                <a:solidFill>
                  <a:schemeClr val="lt1"/>
                </a:solidFill>
                <a:latin typeface="微软雅黑"/>
                <a:ea typeface="微软雅黑"/>
              </a:rPr>
              <a:t>《</a:t>
            </a:r>
            <a:r>
              <a:rPr lang="zh-CN" sz="2000">
                <a:solidFill>
                  <a:schemeClr val="lt1"/>
                </a:solidFill>
                <a:latin typeface="微软雅黑"/>
                <a:ea typeface="微软雅黑"/>
              </a:rPr>
              <a:t>初心</a:t>
            </a:r>
            <a:r>
              <a:rPr lang="en-US" sz="2000">
                <a:solidFill>
                  <a:schemeClr val="lt1"/>
                </a:solidFill>
                <a:latin typeface="微软雅黑"/>
                <a:ea typeface="微软雅黑"/>
              </a:rPr>
              <a:t>》</a:t>
            </a:r>
            <a:r>
              <a:rPr lang="zh-CN" sz="2000">
                <a:solidFill>
                  <a:schemeClr val="lt1"/>
                </a:solidFill>
                <a:latin typeface="微软雅黑"/>
                <a:ea typeface="微软雅黑"/>
              </a:rPr>
              <a:t>，</a:t>
            </a:r>
            <a:endParaRPr lang="en-US" sz="2000">
              <a:solidFill>
                <a:schemeClr val="lt1"/>
              </a:solidFill>
              <a:latin typeface="微软雅黑"/>
              <a:ea typeface="微软雅黑"/>
            </a:endParaRPr>
          </a:p>
          <a:p>
            <a:pPr algn="just">
              <a:lnSpc>
                <a:spcPct val="125000"/>
              </a:lnSpc>
            </a:pPr>
            <a:r>
              <a:rPr lang="zh-CN" sz="2000">
                <a:solidFill>
                  <a:schemeClr val="lt1"/>
                </a:solidFill>
                <a:latin typeface="微软雅黑"/>
                <a:ea typeface="微软雅黑"/>
              </a:rPr>
              <a:t>献礼百年华诞。</a:t>
            </a:r>
          </a:p>
        </p:txBody>
      </p:sp>
      <p:sp>
        <p:nvSpPr>
          <p:cNvPr id="19" name="矩形 18"/>
          <p:cNvSpPr/>
          <p:nvPr/>
        </p:nvSpPr>
        <p:spPr>
          <a:xfrm>
            <a:off x="8385717" y="1646043"/>
            <a:ext cx="3398062" cy="2257301"/>
          </a:xfrm>
          <a:prstGeom prst="rect">
            <a:avLst/>
          </a:prstGeom>
          <a:solidFill>
            <a:srgbClr val="960000">
              <a:alpha val="60000"/>
            </a:srgbClr>
          </a:solidFill>
          <a:ln>
            <a:noFill/>
          </a:ln>
        </p:spPr>
        <p:txBody>
          <a:bodyPr anchor="ctr"/>
          <a:lstStyle/>
          <a:p>
            <a:pPr algn="just">
              <a:lnSpc>
                <a:spcPct val="125000"/>
              </a:lnSpc>
            </a:pPr>
            <a:r>
              <a:rPr lang="zh-CN" sz="2000">
                <a:solidFill>
                  <a:schemeClr val="lt1"/>
                </a:solidFill>
                <a:latin typeface="微软雅黑"/>
                <a:ea typeface="微软雅黑"/>
              </a:rPr>
              <a:t>举办新生晚会、新生舞会、一二</a:t>
            </a:r>
            <a:r>
              <a:rPr lang="en-US" sz="2000">
                <a:solidFill>
                  <a:schemeClr val="lt1"/>
                </a:solidFill>
                <a:latin typeface="微软雅黑"/>
                <a:ea typeface="微软雅黑"/>
              </a:rPr>
              <a:t>·</a:t>
            </a:r>
            <a:r>
              <a:rPr lang="zh-CN" sz="2000">
                <a:solidFill>
                  <a:schemeClr val="lt1"/>
                </a:solidFill>
                <a:latin typeface="微软雅黑"/>
                <a:ea typeface="微软雅黑"/>
              </a:rPr>
              <a:t>九师生歌会、新年晚会，为学生提供表达自我、展现风采的舞台。</a:t>
            </a:r>
            <a:endParaRPr lang="en-US" sz="2000">
              <a:solidFill>
                <a:schemeClr val="lt1"/>
              </a:solidFill>
              <a:latin typeface="微软雅黑"/>
              <a:ea typeface="微软雅黑"/>
            </a:endParaRPr>
          </a:p>
        </p:txBody>
      </p:sp>
      <p:grpSp>
        <p:nvGrpSpPr>
          <p:cNvPr id="23" name="组合 22"/>
          <p:cNvGrpSpPr/>
          <p:nvPr/>
        </p:nvGrpSpPr>
        <p:grpSpPr>
          <a:xfrm>
            <a:off x="0" y="6705904"/>
            <a:ext cx="12192000" cy="150435"/>
            <a:chOff x="0" y="2714172"/>
            <a:chExt cx="3686629" cy="1429658"/>
          </a:xfrm>
        </p:grpSpPr>
        <p:sp>
          <p:nvSpPr>
            <p:cNvPr id="24" name="矩形 23"/>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5" name="矩形 24"/>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6" name="图片 25"/>
          <p:cNvPicPr>
            <a:picLocks noChangeAspect="1"/>
          </p:cNvPicPr>
          <p:nvPr/>
        </p:nvPicPr>
        <p:blipFill rotWithShape="1">
          <a:blip r:embed="rId9"/>
          <a:srcRect l="6223" t="12451" r="30611" b="63912"/>
          <a:stretch/>
        </p:blipFill>
        <p:spPr>
          <a:xfrm>
            <a:off x="9591674" y="392435"/>
            <a:ext cx="2124611" cy="512121"/>
          </a:xfrm>
          <a:prstGeom prst="rect">
            <a:avLst/>
          </a:prstGeom>
        </p:spPr>
      </p:pic>
      <p:grpSp>
        <p:nvGrpSpPr>
          <p:cNvPr id="27" name="组合 26"/>
          <p:cNvGrpSpPr/>
          <p:nvPr/>
        </p:nvGrpSpPr>
        <p:grpSpPr>
          <a:xfrm>
            <a:off x="1" y="0"/>
            <a:ext cx="1388224" cy="1046128"/>
            <a:chOff x="0" y="0"/>
            <a:chExt cx="6897954" cy="4536440"/>
          </a:xfrm>
        </p:grpSpPr>
        <p:sp>
          <p:nvSpPr>
            <p:cNvPr id="28" name="直角三角形 2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29" name="直角三角形 2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0" name="直角三角形 2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1" name="矩形 30"/>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2" name="矩形 31"/>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5" name="矩形 34"/>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65" name="文本占位符 11"/>
          <p:cNvSpPr txBox="1"/>
          <p:nvPr/>
        </p:nvSpPr>
        <p:spPr>
          <a:xfrm>
            <a:off x="519982" y="302168"/>
            <a:ext cx="8177115" cy="507831"/>
          </a:xfrm>
          <a:prstGeom prst="rect">
            <a:avLst/>
          </a:prstGeom>
        </p:spPr>
        <p:txBody>
          <a:bodyPr vert="horz" lIns="91440" tIns="45720" rIns="91440" bIns="45720" anchor="ctr"/>
          <a:lstStyle>
            <a:lvl1pPr marL="0" lvl="0" indent="0" algn="r" defTabSz="914400">
              <a:buFontTx/>
              <a:buNone/>
              <a:defRPr sz="2800" b="1" kern="1200" spc="300">
                <a:solidFill>
                  <a:schemeClr val="bg1"/>
                </a:solidFill>
                <a:latin typeface="等线 Light"/>
                <a:ea typeface="等线 Light"/>
              </a:defRPr>
            </a:lvl1pPr>
            <a:lvl2pPr marL="457200" lvl="1" indent="0" algn="l" defTabSz="914400">
              <a:buFontTx/>
              <a:buNone/>
              <a:defRPr sz="2800" b="1" kern="1200">
                <a:solidFill>
                  <a:schemeClr val="bg1"/>
                </a:solidFill>
                <a:latin typeface="等线 Light"/>
                <a:ea typeface="等线 Light"/>
              </a:defRPr>
            </a:lvl2pPr>
            <a:lvl3pPr marL="914400" lvl="2" indent="0" algn="l" defTabSz="914400">
              <a:buFontTx/>
              <a:buNone/>
              <a:defRPr sz="2800" b="1" kern="1200">
                <a:solidFill>
                  <a:schemeClr val="bg1"/>
                </a:solidFill>
                <a:latin typeface="等线 Light"/>
                <a:ea typeface="等线 Light"/>
              </a:defRPr>
            </a:lvl3pPr>
            <a:lvl4pPr marL="1371600" lvl="3" indent="0" algn="l" defTabSz="914400">
              <a:buFontTx/>
              <a:buNone/>
              <a:defRPr sz="2800" b="1" kern="1200">
                <a:solidFill>
                  <a:schemeClr val="bg1"/>
                </a:solidFill>
                <a:latin typeface="等线 Light"/>
                <a:ea typeface="等线 Light"/>
              </a:defRPr>
            </a:lvl4pPr>
            <a:lvl5pPr marL="1828800" lvl="4" indent="0" algn="l" defTabSz="914400">
              <a:buFontTx/>
              <a:buNone/>
              <a:defRPr sz="2800" b="1" kern="1200">
                <a:solidFill>
                  <a:schemeClr val="bg1"/>
                </a:solidFill>
                <a:latin typeface="等线 Light"/>
                <a:ea typeface="等线 Light"/>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zh-CN">
                <a:latin typeface="方正清刻本悦宋简体"/>
                <a:ea typeface="方正清刻本悦宋简体"/>
              </a:rPr>
              <a:t>坚持劳育为本，构建崇尚劳动新格局</a:t>
            </a:r>
            <a:endParaRPr lang="zh-CN">
              <a:solidFill>
                <a:schemeClr val="accent2"/>
              </a:solidFill>
              <a:latin typeface="方正清刻本悦宋简体"/>
              <a:ea typeface="方正清刻本悦宋简体"/>
            </a:endParaRPr>
          </a:p>
        </p:txBody>
      </p:sp>
      <p:sp>
        <p:nvSpPr>
          <p:cNvPr id="18" name="矩形 17"/>
          <p:cNvSpPr/>
          <p:nvPr/>
        </p:nvSpPr>
        <p:spPr>
          <a:xfrm>
            <a:off x="3621595" y="1865965"/>
            <a:ext cx="4948810" cy="4247317"/>
          </a:xfrm>
          <a:prstGeom prst="rect">
            <a:avLst/>
          </a:prstGeom>
        </p:spPr>
        <p:txBody>
          <a:bodyPr wrap="square">
            <a:spAutoFit/>
          </a:bodyPr>
          <a:lstStyle/>
          <a:p>
            <a:pPr algn="just">
              <a:lnSpc>
                <a:spcPct val="150000"/>
              </a:lnSpc>
            </a:pPr>
            <a:r>
              <a:rPr lang="zh-CN" sz="2000">
                <a:latin typeface="微软雅黑"/>
                <a:ea typeface="微软雅黑"/>
              </a:rPr>
              <a:t>外国语学院重视</a:t>
            </a:r>
            <a:r>
              <a:rPr lang="zh-CN" sz="2000">
                <a:solidFill>
                  <a:srgbClr val="8E0C0F"/>
                </a:solidFill>
                <a:latin typeface="微软雅黑"/>
                <a:ea typeface="微软雅黑"/>
              </a:rPr>
              <a:t>劳动教育</a:t>
            </a:r>
            <a:r>
              <a:rPr lang="zh-CN" sz="2000">
                <a:latin typeface="微软雅黑"/>
                <a:ea typeface="微软雅黑"/>
              </a:rPr>
              <a:t>，积极促进将劳动教育纳入人才培养全过程全体系。</a:t>
            </a:r>
            <a:endParaRPr lang="en-US" sz="2000">
              <a:latin typeface="微软雅黑"/>
              <a:ea typeface="微软雅黑"/>
            </a:endParaRPr>
          </a:p>
          <a:p>
            <a:pPr algn="just">
              <a:lnSpc>
                <a:spcPct val="150000"/>
              </a:lnSpc>
            </a:pPr>
            <a:endParaRPr lang="en-US" sz="2000">
              <a:latin typeface="微软雅黑"/>
              <a:ea typeface="微软雅黑"/>
            </a:endParaRPr>
          </a:p>
          <a:p>
            <a:pPr algn="just">
              <a:lnSpc>
                <a:spcPct val="150000"/>
              </a:lnSpc>
            </a:pPr>
            <a:r>
              <a:rPr lang="zh-CN" sz="2000">
                <a:latin typeface="微软雅黑"/>
                <a:ea typeface="微软雅黑"/>
              </a:rPr>
              <a:t>通过开展</a:t>
            </a:r>
            <a:r>
              <a:rPr lang="zh-CN" sz="2000">
                <a:solidFill>
                  <a:srgbClr val="8E0C0F"/>
                </a:solidFill>
                <a:latin typeface="微软雅黑"/>
                <a:ea typeface="微软雅黑"/>
              </a:rPr>
              <a:t>学院图书馆志愿服务</a:t>
            </a:r>
            <a:r>
              <a:rPr lang="zh-CN" sz="2000">
                <a:latin typeface="微软雅黑"/>
                <a:ea typeface="微软雅黑"/>
              </a:rPr>
              <a:t>、</a:t>
            </a:r>
            <a:r>
              <a:rPr lang="zh-CN" sz="2000">
                <a:solidFill>
                  <a:srgbClr val="8E0C0F"/>
                </a:solidFill>
                <a:latin typeface="微软雅黑"/>
                <a:ea typeface="微软雅黑"/>
              </a:rPr>
              <a:t>爱国卫生运动</a:t>
            </a:r>
            <a:r>
              <a:rPr lang="zh-CN" sz="2000">
                <a:latin typeface="微软雅黑"/>
                <a:ea typeface="微软雅黑"/>
              </a:rPr>
              <a:t>、</a:t>
            </a:r>
            <a:r>
              <a:rPr lang="zh-CN" sz="2000">
                <a:solidFill>
                  <a:srgbClr val="8E0C0F"/>
                </a:solidFill>
                <a:latin typeface="微软雅黑"/>
                <a:ea typeface="微软雅黑"/>
              </a:rPr>
              <a:t>“光盘行动”“垃圾分类”</a:t>
            </a:r>
            <a:r>
              <a:rPr lang="zh-CN" sz="2000">
                <a:latin typeface="微软雅黑"/>
                <a:ea typeface="微软雅黑"/>
              </a:rPr>
              <a:t>，结合</a:t>
            </a:r>
            <a:r>
              <a:rPr lang="zh-CN" sz="2000">
                <a:solidFill>
                  <a:srgbClr val="8E0C0F"/>
                </a:solidFill>
                <a:latin typeface="微软雅黑"/>
                <a:ea typeface="微软雅黑"/>
              </a:rPr>
              <a:t>冬奥测试赛志愿者</a:t>
            </a:r>
            <a:r>
              <a:rPr lang="zh-CN" sz="2000">
                <a:latin typeface="微软雅黑"/>
                <a:ea typeface="微软雅黑"/>
              </a:rPr>
              <a:t>、</a:t>
            </a:r>
            <a:r>
              <a:rPr lang="zh-CN" sz="2000">
                <a:solidFill>
                  <a:srgbClr val="8E0C0F"/>
                </a:solidFill>
                <a:latin typeface="微软雅黑"/>
                <a:ea typeface="微软雅黑"/>
              </a:rPr>
              <a:t>“一福”老人英语班志愿服务团队</a:t>
            </a:r>
            <a:r>
              <a:rPr lang="zh-CN" sz="2000">
                <a:latin typeface="微软雅黑"/>
                <a:ea typeface="微软雅黑"/>
              </a:rPr>
              <a:t>的表彰宣传，将劳动教育与学生的个人生活、校园生活和社会生活有机结合，深化学生对劳动价值的理解。</a:t>
            </a:r>
            <a:endParaRPr lang="zh-CN" sz="1600">
              <a:latin typeface="微软雅黑"/>
              <a:ea typeface="微软雅黑"/>
            </a:endParaRPr>
          </a:p>
        </p:txBody>
      </p:sp>
      <p:grpSp>
        <p:nvGrpSpPr>
          <p:cNvPr id="3" name="组合 2"/>
          <p:cNvGrpSpPr/>
          <p:nvPr/>
        </p:nvGrpSpPr>
        <p:grpSpPr>
          <a:xfrm>
            <a:off x="8777060" y="1332581"/>
            <a:ext cx="3002491" cy="5180643"/>
            <a:chOff x="8946951" y="1412066"/>
            <a:chExt cx="3002491" cy="5180643"/>
          </a:xfrm>
        </p:grpSpPr>
        <p:pic>
          <p:nvPicPr>
            <p:cNvPr id="29" name="图片 28"/>
            <p:cNvPicPr>
              <a:picLocks noChangeAspect="1"/>
            </p:cNvPicPr>
            <p:nvPr/>
          </p:nvPicPr>
          <p:blipFill rotWithShape="1">
            <a:blip r:embed="rId3"/>
            <a:stretch/>
          </p:blipFill>
          <p:spPr>
            <a:xfrm>
              <a:off x="8946952" y="3169143"/>
              <a:ext cx="3002490" cy="1709472"/>
            </a:xfrm>
            <a:prstGeom prst="rect">
              <a:avLst/>
            </a:prstGeom>
            <a:ln>
              <a:noFill/>
            </a:ln>
            <a:effectLst>
              <a:outerShdw blurRad="292100" dist="139700" dir="2700000" algn="tl" rotWithShape="0">
                <a:srgbClr val="333333">
                  <a:alpha val="65000"/>
                </a:srgbClr>
              </a:outerShdw>
            </a:effectLst>
          </p:spPr>
        </p:pic>
        <p:pic>
          <p:nvPicPr>
            <p:cNvPr id="30" name="图片 29"/>
            <p:cNvPicPr>
              <a:picLocks noChangeAspect="1"/>
            </p:cNvPicPr>
            <p:nvPr/>
          </p:nvPicPr>
          <p:blipFill rotWithShape="1">
            <a:blip r:embed="rId4"/>
            <a:srcRect b="-9"/>
            <a:stretch/>
          </p:blipFill>
          <p:spPr>
            <a:xfrm>
              <a:off x="8946952" y="1412066"/>
              <a:ext cx="3002490" cy="1757077"/>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5"/>
            <a:stretch/>
          </p:blipFill>
          <p:spPr>
            <a:xfrm>
              <a:off x="8946951" y="4903809"/>
              <a:ext cx="3002489" cy="1688900"/>
            </a:xfrm>
            <a:prstGeom prst="rect">
              <a:avLst/>
            </a:prstGeom>
            <a:ln>
              <a:noFill/>
            </a:ln>
            <a:effectLst>
              <a:outerShdw blurRad="292100" dist="139700" dir="2700000" algn="tl" rotWithShape="0">
                <a:srgbClr val="333333">
                  <a:alpha val="65000"/>
                </a:srgbClr>
              </a:outerShdw>
            </a:effectLst>
          </p:spPr>
        </p:pic>
      </p:grpSp>
      <p:grpSp>
        <p:nvGrpSpPr>
          <p:cNvPr id="2" name="组合 1"/>
          <p:cNvGrpSpPr/>
          <p:nvPr/>
        </p:nvGrpSpPr>
        <p:grpSpPr>
          <a:xfrm>
            <a:off x="480000" y="1332581"/>
            <a:ext cx="2934940" cy="5198472"/>
            <a:chOff x="490574" y="1332581"/>
            <a:chExt cx="2934940" cy="5198472"/>
          </a:xfrm>
        </p:grpSpPr>
        <p:pic>
          <p:nvPicPr>
            <p:cNvPr id="21" name="图片 20"/>
            <p:cNvPicPr>
              <a:picLocks noChangeAspect="1"/>
            </p:cNvPicPr>
            <p:nvPr/>
          </p:nvPicPr>
          <p:blipFill rotWithShape="1">
            <a:blip r:embed="rId6"/>
            <a:stretch/>
          </p:blipFill>
          <p:spPr>
            <a:xfrm>
              <a:off x="490574" y="1332581"/>
              <a:ext cx="2924368" cy="1800001"/>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rotWithShape="1">
            <a:blip r:embed="rId7"/>
            <a:stretch/>
          </p:blipFill>
          <p:spPr>
            <a:xfrm>
              <a:off x="490574" y="4733161"/>
              <a:ext cx="2934940" cy="1797892"/>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rotWithShape="1">
            <a:blip r:embed="rId8"/>
            <a:srcRect b="-8"/>
            <a:stretch/>
          </p:blipFill>
          <p:spPr>
            <a:xfrm>
              <a:off x="490574" y="3132582"/>
              <a:ext cx="2924368" cy="1620000"/>
            </a:xfrm>
            <a:prstGeom prst="rect">
              <a:avLst/>
            </a:prstGeom>
            <a:ln>
              <a:noFill/>
            </a:ln>
            <a:effectLst>
              <a:outerShdw blurRad="292100" dist="139700" dir="2700000" algn="tl" rotWithShape="0">
                <a:srgbClr val="333333">
                  <a:alpha val="65000"/>
                </a:srgbClr>
              </a:outerShdw>
            </a:effectLst>
          </p:spPr>
        </p:pic>
      </p:grpSp>
      <p:grpSp>
        <p:nvGrpSpPr>
          <p:cNvPr id="22" name="组合 21"/>
          <p:cNvGrpSpPr/>
          <p:nvPr/>
        </p:nvGrpSpPr>
        <p:grpSpPr>
          <a:xfrm>
            <a:off x="0" y="6705904"/>
            <a:ext cx="12192000" cy="150435"/>
            <a:chOff x="0" y="2714172"/>
            <a:chExt cx="3686629" cy="1429658"/>
          </a:xfrm>
        </p:grpSpPr>
        <p:sp>
          <p:nvSpPr>
            <p:cNvPr id="24" name="矩形 23"/>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5" name="矩形 24"/>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6" name="图片 25"/>
          <p:cNvPicPr>
            <a:picLocks noChangeAspect="1"/>
          </p:cNvPicPr>
          <p:nvPr/>
        </p:nvPicPr>
        <p:blipFill rotWithShape="1">
          <a:blip r:embed="rId9"/>
          <a:srcRect l="6223" t="12451" r="30611" b="63912"/>
          <a:stretch/>
        </p:blipFill>
        <p:spPr>
          <a:xfrm>
            <a:off x="9591674" y="392435"/>
            <a:ext cx="2124611" cy="512121"/>
          </a:xfrm>
          <a:prstGeom prst="rect">
            <a:avLst/>
          </a:prstGeom>
        </p:spPr>
      </p:pic>
      <p:grpSp>
        <p:nvGrpSpPr>
          <p:cNvPr id="27" name="组合 26"/>
          <p:cNvGrpSpPr/>
          <p:nvPr/>
        </p:nvGrpSpPr>
        <p:grpSpPr>
          <a:xfrm>
            <a:off x="1" y="0"/>
            <a:ext cx="1388224" cy="1046128"/>
            <a:chOff x="0" y="0"/>
            <a:chExt cx="6897954" cy="4536440"/>
          </a:xfrm>
        </p:grpSpPr>
        <p:sp>
          <p:nvSpPr>
            <p:cNvPr id="28" name="直角三角形 2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3" name="直角三角形 32"/>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4" name="直角三角形 33"/>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5" name="矩形 34"/>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6" name="矩形 35"/>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7" name="矩形 36"/>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9" name="矩形 38"/>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pic>
        <p:nvPicPr>
          <p:cNvPr id="18" name="图片 17"/>
          <p:cNvPicPr>
            <a:picLocks noChangeAspect="1"/>
          </p:cNvPicPr>
          <p:nvPr/>
        </p:nvPicPr>
        <p:blipFill rotWithShape="1">
          <a:blip r:embed="rId3"/>
          <a:stretch/>
        </p:blipFill>
        <p:spPr>
          <a:xfrm>
            <a:off x="526515" y="2105878"/>
            <a:ext cx="5071476" cy="2555068"/>
          </a:xfrm>
          <a:prstGeom prst="rect">
            <a:avLst/>
          </a:prstGeom>
        </p:spPr>
      </p:pic>
      <p:sp>
        <p:nvSpPr>
          <p:cNvPr id="21" name="矩形 20"/>
          <p:cNvSpPr/>
          <p:nvPr/>
        </p:nvSpPr>
        <p:spPr>
          <a:xfrm>
            <a:off x="519981" y="4971129"/>
            <a:ext cx="5987255" cy="1434995"/>
          </a:xfrm>
          <a:prstGeom prst="rect">
            <a:avLst/>
          </a:prstGeom>
          <a:noFill/>
          <a:ln w="19050">
            <a:solidFill>
              <a:srgbClr val="8E0C0F"/>
            </a:solidFill>
            <a:prstDash val="sysDash"/>
            <a:miter/>
          </a:ln>
        </p:spPr>
        <p:txBody>
          <a:bodyPr anchor="ctr"/>
          <a:lstStyle/>
          <a:p>
            <a:pPr algn="just">
              <a:lnSpc>
                <a:spcPct val="150000"/>
              </a:lnSpc>
              <a:buClr>
                <a:srgbClr val="FFC000"/>
              </a:buClr>
            </a:pPr>
            <a:r>
              <a:rPr lang="zh-CN" sz="2000">
                <a:solidFill>
                  <a:schemeClr val="tx1"/>
                </a:solidFill>
                <a:latin typeface="微软雅黑"/>
                <a:ea typeface="微软雅黑"/>
              </a:rPr>
              <a:t>邀请各专业青年教师、兼职辅导员、研究生党团支部书记担任读书会领读人，带领低年级本科生共读、共学多语种译本，传承红色基因，献礼建党百年</a:t>
            </a:r>
            <a:r>
              <a:rPr lang="zh-CN" sz="2000">
                <a:solidFill>
                  <a:schemeClr val="tx1"/>
                </a:solidFill>
                <a:effectLst>
                  <a:outerShdw blurRad="38100" dist="38100" dir="2700000" algn="tl">
                    <a:srgbClr val="000000">
                      <a:alpha val="43137"/>
                    </a:srgbClr>
                  </a:outerShdw>
                </a:effectLst>
                <a:latin typeface="方正宋刻本秀楷_GBK"/>
                <a:ea typeface="方正宋刻本秀楷_GBK"/>
              </a:rPr>
              <a:t>。</a:t>
            </a:r>
          </a:p>
        </p:txBody>
      </p:sp>
      <p:sp>
        <p:nvSpPr>
          <p:cNvPr id="22" name="矩形 21"/>
          <p:cNvSpPr/>
          <p:nvPr/>
        </p:nvSpPr>
        <p:spPr>
          <a:xfrm>
            <a:off x="5591459" y="2098319"/>
            <a:ext cx="6295741" cy="2308324"/>
          </a:xfrm>
          <a:prstGeom prst="rect">
            <a:avLst/>
          </a:prstGeom>
          <a:ln w="19050">
            <a:solidFill>
              <a:srgbClr val="8E0C0F"/>
            </a:solidFill>
            <a:prstDash val="sysDash"/>
          </a:ln>
        </p:spPr>
        <p:txBody>
          <a:bodyPr wrap="square">
            <a:spAutoFit/>
          </a:bodyPr>
          <a:lstStyle/>
          <a:p>
            <a:pPr algn="just">
              <a:lnSpc>
                <a:spcPct val="150000"/>
              </a:lnSpc>
            </a:pPr>
            <a:r>
              <a:rPr lang="en-US" sz="2000">
                <a:latin typeface="微软雅黑"/>
                <a:ea typeface="微软雅黑"/>
              </a:rPr>
              <a:t>2021</a:t>
            </a:r>
            <a:r>
              <a:rPr lang="zh-CN" sz="2000">
                <a:latin typeface="微软雅黑"/>
                <a:ea typeface="微软雅黑"/>
              </a:rPr>
              <a:t>年多语种学习活动共集中举办</a:t>
            </a:r>
            <a:r>
              <a:rPr lang="en-US" sz="2400">
                <a:solidFill>
                  <a:srgbClr val="8E0C0F"/>
                </a:solidFill>
                <a:latin typeface="微软雅黑"/>
                <a:ea typeface="微软雅黑"/>
              </a:rPr>
              <a:t>6</a:t>
            </a:r>
            <a:r>
              <a:rPr lang="zh-CN" sz="2000">
                <a:latin typeface="微软雅黑"/>
                <a:ea typeface="微软雅黑"/>
              </a:rPr>
              <a:t>期</a:t>
            </a:r>
            <a:r>
              <a:rPr lang="en-US" sz="2400">
                <a:latin typeface="微软雅黑"/>
                <a:ea typeface="微软雅黑"/>
              </a:rPr>
              <a:t>64</a:t>
            </a:r>
            <a:r>
              <a:rPr lang="zh-CN" sz="2000">
                <a:latin typeface="微软雅黑"/>
                <a:ea typeface="微软雅黑"/>
              </a:rPr>
              <a:t>场，集中学习时间超过</a:t>
            </a:r>
            <a:r>
              <a:rPr lang="en-US" sz="2400">
                <a:solidFill>
                  <a:srgbClr val="8E0C0F"/>
                </a:solidFill>
                <a:latin typeface="微软雅黑"/>
                <a:ea typeface="微软雅黑"/>
              </a:rPr>
              <a:t>130</a:t>
            </a:r>
            <a:r>
              <a:rPr lang="zh-CN" sz="2000">
                <a:latin typeface="微软雅黑"/>
                <a:ea typeface="微软雅黑"/>
              </a:rPr>
              <a:t>小时，涉及</a:t>
            </a:r>
            <a:r>
              <a:rPr lang="zh-CN" sz="2000" b="1">
                <a:latin typeface="微软雅黑"/>
                <a:ea typeface="微软雅黑"/>
              </a:rPr>
              <a:t>英语、法语、德语、俄语、阿拉伯语、朝韩语、日语、西班牙语</a:t>
            </a:r>
            <a:r>
              <a:rPr lang="zh-CN" sz="2400">
                <a:solidFill>
                  <a:srgbClr val="8E0C0F"/>
                </a:solidFill>
                <a:latin typeface="微软雅黑"/>
                <a:ea typeface="微软雅黑"/>
              </a:rPr>
              <a:t>八个语系</a:t>
            </a:r>
            <a:r>
              <a:rPr lang="zh-CN" sz="2000">
                <a:latin typeface="微软雅黑"/>
                <a:ea typeface="微软雅黑"/>
              </a:rPr>
              <a:t>，学习人数超过</a:t>
            </a:r>
            <a:r>
              <a:rPr lang="en-US" sz="2400">
                <a:solidFill>
                  <a:srgbClr val="8E0C0F"/>
                </a:solidFill>
                <a:latin typeface="微软雅黑"/>
                <a:ea typeface="微软雅黑"/>
              </a:rPr>
              <a:t>160</a:t>
            </a:r>
            <a:r>
              <a:rPr lang="zh-CN" sz="2000">
                <a:latin typeface="微软雅黑"/>
                <a:ea typeface="微软雅黑"/>
              </a:rPr>
              <a:t>人，参与人次超过</a:t>
            </a:r>
            <a:r>
              <a:rPr lang="en-US" sz="2400">
                <a:solidFill>
                  <a:srgbClr val="8E0C0F"/>
                </a:solidFill>
                <a:latin typeface="微软雅黑"/>
                <a:ea typeface="微软雅黑"/>
              </a:rPr>
              <a:t>960</a:t>
            </a:r>
            <a:r>
              <a:rPr lang="zh-CN" sz="2000">
                <a:latin typeface="微软雅黑"/>
                <a:ea typeface="微软雅黑"/>
              </a:rPr>
              <a:t>人次。</a:t>
            </a:r>
          </a:p>
        </p:txBody>
      </p:sp>
      <p:pic>
        <p:nvPicPr>
          <p:cNvPr id="23" name="图片 22"/>
          <p:cNvPicPr>
            <a:picLocks noChangeAspect="1"/>
          </p:cNvPicPr>
          <p:nvPr/>
        </p:nvPicPr>
        <p:blipFill rotWithShape="1">
          <a:blip r:embed="rId4"/>
          <a:stretch/>
        </p:blipFill>
        <p:spPr>
          <a:xfrm>
            <a:off x="6982560" y="4481861"/>
            <a:ext cx="4617025" cy="2317416"/>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1731550" y="1233885"/>
            <a:ext cx="8675878" cy="736677"/>
          </a:xfrm>
          <a:prstGeom prst="rect">
            <a:avLst/>
          </a:prstGeom>
        </p:spPr>
        <p:txBody>
          <a:bodyPr wrap="square">
            <a:spAutoFit/>
          </a:bodyPr>
          <a:lstStyle/>
          <a:p>
            <a:pPr algn="ctr">
              <a:lnSpc>
                <a:spcPct val="150000"/>
              </a:lnSpc>
            </a:pPr>
            <a:r>
              <a:rPr lang="zh-CN" sz="3200" b="1">
                <a:solidFill>
                  <a:srgbClr val="8E0C0F"/>
                </a:solidFill>
                <a:latin typeface="李旭科书法"/>
                <a:ea typeface="李旭科书法"/>
              </a:rPr>
              <a:t>多语种</a:t>
            </a:r>
            <a:r>
              <a:rPr lang="en-US" sz="3200" b="1">
                <a:solidFill>
                  <a:srgbClr val="8E0C0F"/>
                </a:solidFill>
                <a:latin typeface="李旭科书法"/>
                <a:ea typeface="李旭科书法"/>
              </a:rPr>
              <a:t>《</a:t>
            </a:r>
            <a:r>
              <a:rPr lang="zh-CN" sz="3200" b="1">
                <a:solidFill>
                  <a:srgbClr val="8E0C0F"/>
                </a:solidFill>
                <a:latin typeface="李旭科书法"/>
                <a:ea typeface="李旭科书法"/>
              </a:rPr>
              <a:t>习近平谈治国理政</a:t>
            </a:r>
            <a:r>
              <a:rPr lang="en-US" sz="3200" b="1">
                <a:solidFill>
                  <a:srgbClr val="8E0C0F"/>
                </a:solidFill>
                <a:latin typeface="李旭科书法"/>
                <a:ea typeface="李旭科书法"/>
              </a:rPr>
              <a:t>》</a:t>
            </a:r>
            <a:r>
              <a:rPr lang="zh-CN" sz="3200" b="1">
                <a:solidFill>
                  <a:srgbClr val="8E0C0F"/>
                </a:solidFill>
                <a:latin typeface="李旭科书法"/>
                <a:ea typeface="李旭科书法"/>
              </a:rPr>
              <a:t>学习活动</a:t>
            </a:r>
          </a:p>
        </p:txBody>
      </p:sp>
      <p:sp>
        <p:nvSpPr>
          <p:cNvPr id="20" name="文本占位符 11"/>
          <p:cNvSpPr txBox="1"/>
          <p:nvPr/>
        </p:nvSpPr>
        <p:spPr>
          <a:xfrm>
            <a:off x="519982" y="302168"/>
            <a:ext cx="8177115" cy="507831"/>
          </a:xfrm>
          <a:prstGeom prst="rect">
            <a:avLst/>
          </a:prstGeom>
        </p:spPr>
        <p:txBody>
          <a:bodyPr vert="horz" lIns="91440" tIns="45720" rIns="91440" bIns="45720" anchor="ctr"/>
          <a:lstStyle>
            <a:lvl1pPr marL="0" lvl="0" indent="0" algn="r" defTabSz="914400">
              <a:buFontTx/>
              <a:buNone/>
              <a:defRPr sz="2800" b="1" kern="1200" spc="300">
                <a:solidFill>
                  <a:schemeClr val="bg1"/>
                </a:solidFill>
                <a:latin typeface="等线 Light"/>
                <a:ea typeface="等线 Light"/>
              </a:defRPr>
            </a:lvl1pPr>
            <a:lvl2pPr marL="457200" lvl="1" indent="0" algn="l" defTabSz="914400">
              <a:buFontTx/>
              <a:buNone/>
              <a:defRPr sz="2800" b="1" kern="1200">
                <a:solidFill>
                  <a:schemeClr val="bg1"/>
                </a:solidFill>
                <a:latin typeface="等线 Light"/>
                <a:ea typeface="等线 Light"/>
              </a:defRPr>
            </a:lvl2pPr>
            <a:lvl3pPr marL="914400" lvl="2" indent="0" algn="l" defTabSz="914400">
              <a:buFontTx/>
              <a:buNone/>
              <a:defRPr sz="2800" b="1" kern="1200">
                <a:solidFill>
                  <a:schemeClr val="bg1"/>
                </a:solidFill>
                <a:latin typeface="等线 Light"/>
                <a:ea typeface="等线 Light"/>
              </a:defRPr>
            </a:lvl3pPr>
            <a:lvl4pPr marL="1371600" lvl="3" indent="0" algn="l" defTabSz="914400">
              <a:buFontTx/>
              <a:buNone/>
              <a:defRPr sz="2800" b="1" kern="1200">
                <a:solidFill>
                  <a:schemeClr val="bg1"/>
                </a:solidFill>
                <a:latin typeface="等线 Light"/>
                <a:ea typeface="等线 Light"/>
              </a:defRPr>
            </a:lvl4pPr>
            <a:lvl5pPr marL="1828800" lvl="4" indent="0" algn="l" defTabSz="914400">
              <a:buFontTx/>
              <a:buNone/>
              <a:defRPr sz="2800" b="1" kern="1200">
                <a:solidFill>
                  <a:schemeClr val="bg1"/>
                </a:solidFill>
                <a:latin typeface="等线 Light"/>
                <a:ea typeface="等线 Light"/>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l"/>
            <a:r>
              <a:rPr lang="zh-CN" b="0">
                <a:latin typeface="方正清刻本悦宋简体"/>
                <a:ea typeface="方正清刻本悦宋简体"/>
              </a:rPr>
              <a:t>红楼百年，师生共学</a:t>
            </a:r>
          </a:p>
        </p:txBody>
      </p:sp>
      <p:grpSp>
        <p:nvGrpSpPr>
          <p:cNvPr id="17" name="组合 16"/>
          <p:cNvGrpSpPr/>
          <p:nvPr/>
        </p:nvGrpSpPr>
        <p:grpSpPr>
          <a:xfrm>
            <a:off x="0" y="6705904"/>
            <a:ext cx="12192000" cy="150435"/>
            <a:chOff x="0" y="2714172"/>
            <a:chExt cx="3686629" cy="1429658"/>
          </a:xfrm>
        </p:grpSpPr>
        <p:sp>
          <p:nvSpPr>
            <p:cNvPr id="19" name="矩形 1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4" name="矩形 23"/>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5" name="图片 24"/>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26" name="组合 25"/>
          <p:cNvGrpSpPr/>
          <p:nvPr/>
        </p:nvGrpSpPr>
        <p:grpSpPr>
          <a:xfrm>
            <a:off x="1" y="0"/>
            <a:ext cx="1388224" cy="1046128"/>
            <a:chOff x="0" y="0"/>
            <a:chExt cx="6897954" cy="4536440"/>
          </a:xfrm>
        </p:grpSpPr>
        <p:sp>
          <p:nvSpPr>
            <p:cNvPr id="27" name="直角三角形 2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28" name="直角三角形 2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29" name="直角三角形 2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0" name="矩形 2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1" name="矩形 30"/>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
        <p:nvSpPr>
          <p:cNvPr id="32" name="矩形 31"/>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5103029" y="4856589"/>
            <a:ext cx="6756709" cy="1771722"/>
          </a:xfrm>
          <a:prstGeom prst="rect">
            <a:avLst/>
          </a:prstGeom>
          <a:solidFill>
            <a:srgbClr val="960000">
              <a:alpha val="60000"/>
            </a:srgbClr>
          </a:solidFill>
          <a:ln>
            <a:noFill/>
          </a:ln>
        </p:spPr>
        <p:txBody>
          <a:bodyPr anchor="ctr"/>
          <a:lstStyle/>
          <a:p>
            <a:pPr algn="just">
              <a:lnSpc>
                <a:spcPct val="150000"/>
              </a:lnSpc>
            </a:pPr>
            <a:r>
              <a:rPr lang="en-US">
                <a:solidFill>
                  <a:schemeClr val="lt1"/>
                </a:solidFill>
                <a:latin typeface="微软雅黑"/>
                <a:ea typeface="微软雅黑"/>
              </a:rPr>
              <a:t>21</a:t>
            </a:r>
            <a:r>
              <a:rPr lang="zh-CN">
                <a:solidFill>
                  <a:schemeClr val="lt1"/>
                </a:solidFill>
                <a:latin typeface="微软雅黑"/>
                <a:ea typeface="微软雅黑"/>
              </a:rPr>
              <a:t>年春季学期创新性举办思政实践课程活动策划大赛。在疫情防控常态化下，党委书记、院长等党政领导班子齐上阵，于暑期组织带领课程团队前往扬州、澳门、山西、南昌等地进行思政实践；秋季学期组织平谷思政实践活动、山西祁县线上思政实践活动。</a:t>
            </a:r>
          </a:p>
        </p:txBody>
      </p:sp>
      <p:sp>
        <p:nvSpPr>
          <p:cNvPr id="18" name="矩形 17"/>
          <p:cNvSpPr/>
          <p:nvPr/>
        </p:nvSpPr>
        <p:spPr>
          <a:xfrm>
            <a:off x="166944" y="5005398"/>
            <a:ext cx="4894153" cy="1384995"/>
          </a:xfrm>
          <a:prstGeom prst="rect">
            <a:avLst/>
          </a:prstGeom>
        </p:spPr>
        <p:txBody>
          <a:bodyPr wrap="square">
            <a:spAutoFit/>
          </a:bodyPr>
          <a:lstStyle/>
          <a:p>
            <a:pPr algn="just">
              <a:lnSpc>
                <a:spcPct val="150000"/>
              </a:lnSpc>
            </a:pPr>
            <a:r>
              <a:rPr lang="zh-CN" sz="2800" b="1">
                <a:solidFill>
                  <a:srgbClr val="8E0C0F"/>
                </a:solidFill>
                <a:latin typeface="李旭科书法"/>
                <a:ea typeface="李旭科书法"/>
              </a:rPr>
              <a:t>回望光荣历史、走进脱贫攻坚</a:t>
            </a:r>
            <a:endParaRPr lang="en-US" sz="2800" b="1">
              <a:solidFill>
                <a:srgbClr val="8E0C0F"/>
              </a:solidFill>
              <a:latin typeface="李旭科书法"/>
              <a:ea typeface="李旭科书法"/>
            </a:endParaRPr>
          </a:p>
          <a:p>
            <a:pPr algn="just">
              <a:lnSpc>
                <a:spcPct val="150000"/>
              </a:lnSpc>
            </a:pPr>
            <a:r>
              <a:rPr lang="zh-CN" sz="2800" b="1">
                <a:solidFill>
                  <a:srgbClr val="8E0C0F"/>
                </a:solidFill>
                <a:latin typeface="李旭科书法"/>
                <a:ea typeface="李旭科书法"/>
              </a:rPr>
              <a:t>直击先进改革、领悟时代精神</a:t>
            </a:r>
          </a:p>
        </p:txBody>
      </p:sp>
      <p:pic>
        <p:nvPicPr>
          <p:cNvPr id="24" name="图片 23"/>
          <p:cNvPicPr>
            <a:picLocks noChangeAspect="1"/>
          </p:cNvPicPr>
          <p:nvPr/>
        </p:nvPicPr>
        <p:blipFill rotWithShape="1">
          <a:blip r:embed="rId3"/>
          <a:stretch/>
        </p:blipFill>
        <p:spPr>
          <a:xfrm>
            <a:off x="-34706" y="2357112"/>
            <a:ext cx="3655753" cy="2056361"/>
          </a:xfrm>
          <a:prstGeom prst="rect">
            <a:avLst/>
          </a:prstGeom>
          <a:ln>
            <a:noFill/>
          </a:ln>
          <a:effectLst>
            <a:outerShdw blurRad="292100" dist="139700" dir="2700000" algn="tl" rotWithShape="0">
              <a:srgbClr val="333333">
                <a:alpha val="65000"/>
              </a:srgbClr>
            </a:outerShdw>
          </a:effectLst>
        </p:spPr>
      </p:pic>
      <p:grpSp>
        <p:nvGrpSpPr>
          <p:cNvPr id="25" name="组合 24"/>
          <p:cNvGrpSpPr>
            <a:grpSpLocks noChangeAspect="1"/>
          </p:cNvGrpSpPr>
          <p:nvPr/>
        </p:nvGrpSpPr>
        <p:grpSpPr>
          <a:xfrm>
            <a:off x="8646930" y="2357112"/>
            <a:ext cx="3602569" cy="2056360"/>
            <a:chOff x="4698933" y="1112305"/>
            <a:chExt cx="5273488" cy="3010128"/>
          </a:xfrm>
        </p:grpSpPr>
        <p:pic>
          <p:nvPicPr>
            <p:cNvPr id="28" name="图片 27"/>
            <p:cNvPicPr>
              <a:picLocks noChangeAspect="1"/>
            </p:cNvPicPr>
            <p:nvPr/>
          </p:nvPicPr>
          <p:blipFill rotWithShape="1">
            <a:blip r:embed="rId4"/>
            <a:stretch/>
          </p:blipFill>
          <p:spPr>
            <a:xfrm>
              <a:off x="4698933" y="1156096"/>
              <a:ext cx="5273488" cy="2966337"/>
            </a:xfrm>
            <a:prstGeom prst="rect">
              <a:avLst/>
            </a:prstGeom>
            <a:ln>
              <a:noFill/>
            </a:ln>
            <a:effectLst>
              <a:outerShdw blurRad="292100" dist="139700" dir="2700000" algn="tl" rotWithShape="0">
                <a:srgbClr val="333333">
                  <a:alpha val="65000"/>
                </a:srgbClr>
              </a:outerShdw>
            </a:effectLst>
          </p:spPr>
        </p:pic>
        <p:pic>
          <p:nvPicPr>
            <p:cNvPr id="29" name="Picture 2"/>
            <p:cNvPicPr>
              <a:picLocks noChangeAspect="1" noChangeArrowheads="1"/>
            </p:cNvPicPr>
            <p:nvPr/>
          </p:nvPicPr>
          <p:blipFill>
            <a:blip r:embed="rId5"/>
            <a:stretch/>
          </p:blipFill>
          <p:spPr>
            <a:xfrm rot="20900913">
              <a:off x="5857244" y="1142358"/>
              <a:ext cx="281695" cy="383712"/>
            </a:xfrm>
            <a:prstGeom prst="rect">
              <a:avLst/>
            </a:prstGeom>
            <a:ln>
              <a:noFill/>
            </a:ln>
            <a:effectLst>
              <a:outerShdw blurRad="292100" dist="139700" dir="2700000" algn="tl" rotWithShape="0">
                <a:srgbClr val="333333">
                  <a:alpha val="65000"/>
                </a:srgbClr>
              </a:outerShdw>
            </a:effectLst>
          </p:spPr>
        </p:pic>
        <p:pic>
          <p:nvPicPr>
            <p:cNvPr id="30" name="Picture 2"/>
            <p:cNvPicPr>
              <a:picLocks noChangeAspect="1" noChangeArrowheads="1"/>
            </p:cNvPicPr>
            <p:nvPr/>
          </p:nvPicPr>
          <p:blipFill>
            <a:blip r:embed="rId6"/>
            <a:stretch/>
          </p:blipFill>
          <p:spPr>
            <a:xfrm rot="20900913">
              <a:off x="6130724" y="1112305"/>
              <a:ext cx="281695" cy="383712"/>
            </a:xfrm>
            <a:prstGeom prst="rect">
              <a:avLst/>
            </a:prstGeom>
            <a:ln>
              <a:noFill/>
            </a:ln>
            <a:effectLst>
              <a:outerShdw blurRad="292100" dist="139700" dir="2700000" algn="tl" rotWithShape="0">
                <a:srgbClr val="333333">
                  <a:alpha val="65000"/>
                </a:srgbClr>
              </a:outerShdw>
            </a:effectLst>
          </p:spPr>
        </p:pic>
        <p:pic>
          <p:nvPicPr>
            <p:cNvPr id="31" name="Picture 2"/>
            <p:cNvPicPr>
              <a:picLocks noChangeAspect="1" noChangeArrowheads="1"/>
            </p:cNvPicPr>
            <p:nvPr/>
          </p:nvPicPr>
          <p:blipFill>
            <a:blip r:embed="rId6"/>
            <a:stretch/>
          </p:blipFill>
          <p:spPr>
            <a:xfrm rot="20656556">
              <a:off x="5771278" y="1584582"/>
              <a:ext cx="281695" cy="383712"/>
            </a:xfrm>
            <a:prstGeom prst="rect">
              <a:avLst/>
            </a:prstGeom>
            <a:ln>
              <a:noFill/>
            </a:ln>
            <a:effectLst>
              <a:outerShdw blurRad="292100" dist="139700" dir="2700000" algn="tl" rotWithShape="0">
                <a:srgbClr val="333333">
                  <a:alpha val="65000"/>
                </a:srgbClr>
              </a:outerShdw>
            </a:effectLst>
          </p:spPr>
        </p:pic>
        <p:pic>
          <p:nvPicPr>
            <p:cNvPr id="32" name="Picture 2"/>
            <p:cNvPicPr>
              <a:picLocks noChangeAspect="1" noChangeArrowheads="1"/>
            </p:cNvPicPr>
            <p:nvPr/>
          </p:nvPicPr>
          <p:blipFill>
            <a:blip r:embed="rId6"/>
            <a:stretch/>
          </p:blipFill>
          <p:spPr>
            <a:xfrm rot="20900913">
              <a:off x="5647331" y="2032663"/>
              <a:ext cx="281695" cy="383712"/>
            </a:xfrm>
            <a:prstGeom prst="rect">
              <a:avLst/>
            </a:prstGeom>
            <a:ln>
              <a:noFill/>
            </a:ln>
            <a:effectLst>
              <a:outerShdw blurRad="292100" dist="139700" dir="2700000" algn="tl" rotWithShape="0">
                <a:srgbClr val="333333">
                  <a:alpha val="65000"/>
                </a:srgbClr>
              </a:outerShdw>
            </a:effectLst>
          </p:spPr>
        </p:pic>
      </p:grpSp>
      <p:pic>
        <p:nvPicPr>
          <p:cNvPr id="23" name="图片 22"/>
          <p:cNvPicPr>
            <a:picLocks noChangeAspect="1"/>
          </p:cNvPicPr>
          <p:nvPr/>
        </p:nvPicPr>
        <p:blipFill rotWithShape="1">
          <a:blip r:embed="rId7"/>
          <a:stretch/>
        </p:blipFill>
        <p:spPr>
          <a:xfrm>
            <a:off x="3349919" y="1518269"/>
            <a:ext cx="5773791" cy="3247757"/>
          </a:xfrm>
          <a:prstGeom prst="rect">
            <a:avLst/>
          </a:prstGeom>
          <a:ln>
            <a:noFill/>
          </a:ln>
          <a:effectLst>
            <a:outerShdw blurRad="292100" dist="139700" dir="2700000" algn="tl" rotWithShape="0">
              <a:srgbClr val="333333">
                <a:alpha val="65000"/>
              </a:srgbClr>
            </a:outerShdw>
          </a:effectLst>
        </p:spPr>
      </p:pic>
      <p:grpSp>
        <p:nvGrpSpPr>
          <p:cNvPr id="38" name="组合 37"/>
          <p:cNvGrpSpPr/>
          <p:nvPr/>
        </p:nvGrpSpPr>
        <p:grpSpPr>
          <a:xfrm>
            <a:off x="0" y="6705904"/>
            <a:ext cx="12192000" cy="150435"/>
            <a:chOff x="0" y="2714172"/>
            <a:chExt cx="3686629" cy="1429658"/>
          </a:xfrm>
        </p:grpSpPr>
        <p:sp>
          <p:nvSpPr>
            <p:cNvPr id="39" name="矩形 3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0" name="矩形 39"/>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41" name="图片 40"/>
          <p:cNvPicPr>
            <a:picLocks noChangeAspect="1"/>
          </p:cNvPicPr>
          <p:nvPr/>
        </p:nvPicPr>
        <p:blipFill rotWithShape="1">
          <a:blip r:embed="rId8"/>
          <a:srcRect l="6223" t="12451" r="30611" b="63912"/>
          <a:stretch/>
        </p:blipFill>
        <p:spPr>
          <a:xfrm>
            <a:off x="9591674" y="392435"/>
            <a:ext cx="2124611" cy="512121"/>
          </a:xfrm>
          <a:prstGeom prst="rect">
            <a:avLst/>
          </a:prstGeom>
        </p:spPr>
      </p:pic>
      <p:grpSp>
        <p:nvGrpSpPr>
          <p:cNvPr id="42" name="组合 41"/>
          <p:cNvGrpSpPr/>
          <p:nvPr/>
        </p:nvGrpSpPr>
        <p:grpSpPr>
          <a:xfrm>
            <a:off x="1" y="0"/>
            <a:ext cx="1388224" cy="1046128"/>
            <a:chOff x="0" y="0"/>
            <a:chExt cx="6897954" cy="4536440"/>
          </a:xfrm>
        </p:grpSpPr>
        <p:sp>
          <p:nvSpPr>
            <p:cNvPr id="43" name="直角三角形 4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5" name="直角三角形 4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6" name="直角三角形 4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7" name="矩形 46"/>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8" name="矩形 47"/>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9" name="矩形 48"/>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1" name="矩形 50"/>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13" name="TextBox 36"/>
          <p:cNvSpPr txBox="1"/>
          <p:nvPr/>
        </p:nvSpPr>
        <p:spPr>
          <a:xfrm>
            <a:off x="458352" y="1472361"/>
            <a:ext cx="6391181" cy="2277547"/>
          </a:xfrm>
          <a:prstGeom prst="rect">
            <a:avLst/>
          </a:prstGeom>
          <a:noFill/>
        </p:spPr>
        <p:txBody>
          <a:bodyPr wrap="square">
            <a:spAutoFit/>
          </a:bodyPr>
          <a:lstStyle/>
          <a:p>
            <a:pPr algn="ctr">
              <a:lnSpc>
                <a:spcPct val="120000"/>
              </a:lnSpc>
              <a:spcAft>
                <a:spcPts val="1200"/>
              </a:spcAft>
            </a:pPr>
            <a:r>
              <a:rPr lang="zh-CN" sz="2000" b="1">
                <a:solidFill>
                  <a:srgbClr val="8A0000"/>
                </a:solidFill>
                <a:latin typeface="微软雅黑"/>
                <a:ea typeface="微软雅黑"/>
              </a:rPr>
              <a:t>开展“一百个入党初心”征集活动</a:t>
            </a:r>
            <a:endParaRPr lang="en-US" sz="2000" b="1">
              <a:solidFill>
                <a:srgbClr val="8A0000"/>
              </a:solidFill>
              <a:latin typeface="微软雅黑"/>
              <a:ea typeface="微软雅黑"/>
            </a:endParaRPr>
          </a:p>
          <a:p>
            <a:pPr algn="just">
              <a:lnSpc>
                <a:spcPct val="120000"/>
              </a:lnSpc>
              <a:spcAft>
                <a:spcPts val="1200"/>
              </a:spcAft>
            </a:pPr>
            <a:r>
              <a:rPr lang="zh-CN">
                <a:latin typeface="微软雅黑"/>
                <a:ea typeface="微软雅黑"/>
              </a:rPr>
              <a:t>邀请外国语学院不同年龄段党员、校友，以采访的方式讲述</a:t>
            </a:r>
            <a:r>
              <a:rPr lang="en-US">
                <a:latin typeface="微软雅黑"/>
                <a:ea typeface="微软雅黑"/>
              </a:rPr>
              <a:t>100</a:t>
            </a:r>
            <a:r>
              <a:rPr lang="zh-CN">
                <a:latin typeface="微软雅黑"/>
                <a:ea typeface="微软雅黑"/>
              </a:rPr>
              <a:t>份入党初心，分享北大外院人（及其家人）与中国共产党、与共产主义事业、与党和人民的教育事业相识、相知的故事，深入引领外院青年不忘入党初心、端正入党动机、践行青年使命，为建党百年增光添彩。</a:t>
            </a:r>
            <a:endParaRPr lang="en-US">
              <a:latin typeface="微软雅黑"/>
              <a:ea typeface="微软雅黑"/>
            </a:endParaRPr>
          </a:p>
        </p:txBody>
      </p:sp>
      <p:sp>
        <p:nvSpPr>
          <p:cNvPr id="17" name="TextBox 36"/>
          <p:cNvSpPr txBox="1"/>
          <p:nvPr/>
        </p:nvSpPr>
        <p:spPr>
          <a:xfrm>
            <a:off x="5355639" y="4486824"/>
            <a:ext cx="6553616" cy="1945148"/>
          </a:xfrm>
          <a:prstGeom prst="rect">
            <a:avLst/>
          </a:prstGeom>
          <a:noFill/>
        </p:spPr>
        <p:txBody>
          <a:bodyPr wrap="square">
            <a:spAutoFit/>
          </a:bodyPr>
          <a:lstStyle/>
          <a:p>
            <a:pPr algn="ctr">
              <a:lnSpc>
                <a:spcPct val="120000"/>
              </a:lnSpc>
              <a:spcAft>
                <a:spcPts val="1200"/>
              </a:spcAft>
            </a:pPr>
            <a:r>
              <a:rPr lang="zh-CN" sz="2000" b="1">
                <a:solidFill>
                  <a:srgbClr val="8E0C0F"/>
                </a:solidFill>
                <a:latin typeface="微软雅黑"/>
                <a:ea typeface="微软雅黑"/>
              </a:rPr>
              <a:t>举办首届学院选调生论坛活动</a:t>
            </a:r>
          </a:p>
          <a:p>
            <a:pPr algn="just">
              <a:lnSpc>
                <a:spcPct val="120000"/>
              </a:lnSpc>
              <a:spcAft>
                <a:spcPts val="1200"/>
              </a:spcAft>
            </a:pPr>
            <a:r>
              <a:rPr lang="zh-CN">
                <a:latin typeface="微软雅黑"/>
                <a:ea typeface="微软雅黑"/>
              </a:rPr>
              <a:t>举办 “激昂百年，共话初心”基层选调生论坛和选调生出征仪式，邀请</a:t>
            </a:r>
            <a:r>
              <a:rPr lang="en-US">
                <a:latin typeface="微软雅黑"/>
                <a:ea typeface="微软雅黑"/>
              </a:rPr>
              <a:t>50</a:t>
            </a:r>
            <a:r>
              <a:rPr lang="zh-CN">
                <a:latin typeface="微软雅黑"/>
                <a:ea typeface="微软雅黑"/>
              </a:rPr>
              <a:t>余名基层选调生代表参加，带领同学们深入基层工作，规划职业发展，告白伟大祖国，献礼百年华诞，彰显外院人“世界在我脚下，祖国在我心中”的使命担当。</a:t>
            </a:r>
            <a:endParaRPr lang="en-US">
              <a:latin typeface="微软雅黑"/>
              <a:ea typeface="微软雅黑"/>
            </a:endParaRPr>
          </a:p>
        </p:txBody>
      </p:sp>
      <p:sp>
        <p:nvSpPr>
          <p:cNvPr id="15" name="矩形 14"/>
          <p:cNvSpPr/>
          <p:nvPr/>
        </p:nvSpPr>
        <p:spPr>
          <a:xfrm>
            <a:off x="4049736" y="3328971"/>
            <a:ext cx="4092527" cy="1384995"/>
          </a:xfrm>
          <a:prstGeom prst="rect">
            <a:avLst/>
          </a:prstGeom>
        </p:spPr>
        <p:txBody>
          <a:bodyPr wrap="square">
            <a:spAutoFit/>
          </a:bodyPr>
          <a:lstStyle/>
          <a:p>
            <a:pPr algn="ctr">
              <a:lnSpc>
                <a:spcPct val="150000"/>
              </a:lnSpc>
            </a:pPr>
            <a:r>
              <a:rPr lang="zh-CN" sz="2800" b="1">
                <a:solidFill>
                  <a:srgbClr val="8E0C0F"/>
                </a:solidFill>
                <a:latin typeface="李旭科书法"/>
                <a:ea typeface="李旭科书法"/>
              </a:rPr>
              <a:t>激昂百年</a:t>
            </a:r>
            <a:endParaRPr lang="en-US" sz="2800" b="1">
              <a:solidFill>
                <a:srgbClr val="8E0C0F"/>
              </a:solidFill>
              <a:latin typeface="李旭科书法"/>
              <a:ea typeface="李旭科书法"/>
            </a:endParaRPr>
          </a:p>
          <a:p>
            <a:pPr algn="ctr">
              <a:lnSpc>
                <a:spcPct val="150000"/>
              </a:lnSpc>
            </a:pPr>
            <a:r>
              <a:rPr lang="zh-CN" sz="2800" b="1">
                <a:solidFill>
                  <a:srgbClr val="8E0C0F"/>
                </a:solidFill>
                <a:latin typeface="李旭科书法"/>
                <a:ea typeface="李旭科书法"/>
              </a:rPr>
              <a:t>共话初心</a:t>
            </a:r>
          </a:p>
        </p:txBody>
      </p:sp>
      <p:pic>
        <p:nvPicPr>
          <p:cNvPr id="18" name="图片 17"/>
          <p:cNvPicPr>
            <a:picLocks noChangeAspect="1"/>
          </p:cNvPicPr>
          <p:nvPr/>
        </p:nvPicPr>
        <p:blipFill rotWithShape="1">
          <a:blip r:embed="rId3"/>
          <a:stretch/>
        </p:blipFill>
        <p:spPr>
          <a:xfrm>
            <a:off x="345955" y="3997434"/>
            <a:ext cx="4219701" cy="2373582"/>
          </a:xfrm>
          <a:prstGeom prst="snip2DiagRect">
            <a:avLst/>
          </a:prstGeom>
          <a:solidFill>
            <a:srgbClr val="FFFFFF">
              <a:shade val="85000"/>
            </a:srgbClr>
          </a:solidFill>
          <a:ln w="88900" cap="sq">
            <a:solidFill>
              <a:srgbClr val="FFFFFF"/>
            </a:solidFill>
            <a:miter/>
          </a:ln>
          <a:effectLst>
            <a:outerShdw blurRad="88900" algn="tl" rotWithShape="0">
              <a:srgbClr val="000000">
                <a:alpha val="45000"/>
              </a:srgbClr>
            </a:outerShdw>
          </a:effectLst>
        </p:spPr>
      </p:pic>
      <p:pic>
        <p:nvPicPr>
          <p:cNvPr id="19" name="图片 18"/>
          <p:cNvPicPr>
            <a:picLocks noChangeAspect="1"/>
          </p:cNvPicPr>
          <p:nvPr/>
        </p:nvPicPr>
        <p:blipFill rotWithShape="1">
          <a:blip r:embed="rId4"/>
          <a:stretch/>
        </p:blipFill>
        <p:spPr>
          <a:xfrm>
            <a:off x="319305" y="3997434"/>
            <a:ext cx="4357863" cy="2451298"/>
          </a:xfrm>
          <a:prstGeom prst="snip2DiagRect">
            <a:avLst/>
          </a:prstGeom>
          <a:solidFill>
            <a:srgbClr val="FFFFFF">
              <a:shade val="85000"/>
            </a:srgbClr>
          </a:solidFill>
          <a:ln w="88900" cap="sq">
            <a:solidFill>
              <a:srgbClr val="FFFFFF"/>
            </a:solidFill>
            <a:miter/>
          </a:ln>
          <a:effectLst>
            <a:outerShdw blurRad="88900" algn="tl" rotWithShape="0">
              <a:srgbClr val="000000">
                <a:alpha val="45000"/>
              </a:srgbClr>
            </a:outerShdw>
          </a:effectLst>
        </p:spPr>
      </p:pic>
      <p:pic>
        <p:nvPicPr>
          <p:cNvPr id="20" name="图片 19"/>
          <p:cNvPicPr>
            <a:picLocks noChangeAspect="1"/>
          </p:cNvPicPr>
          <p:nvPr/>
        </p:nvPicPr>
        <p:blipFill rotWithShape="1">
          <a:blip r:embed="rId5"/>
          <a:stretch/>
        </p:blipFill>
        <p:spPr>
          <a:xfrm>
            <a:off x="304427" y="3899802"/>
            <a:ext cx="4548264" cy="2558398"/>
          </a:xfrm>
          <a:prstGeom prst="snip2DiagRect">
            <a:avLst/>
          </a:prstGeom>
          <a:solidFill>
            <a:srgbClr val="FFFFFF">
              <a:shade val="85000"/>
            </a:srgbClr>
          </a:solidFill>
          <a:ln w="88900" cap="sq">
            <a:solidFill>
              <a:srgbClr val="FFFFFF"/>
            </a:solidFill>
            <a:miter/>
          </a:ln>
          <a:effectLst>
            <a:outerShdw blurRad="88900" algn="tl" rotWithShape="0">
              <a:srgbClr val="000000">
                <a:alpha val="45000"/>
              </a:srgbClr>
            </a:outerShdw>
          </a:effectLst>
        </p:spPr>
      </p:pic>
      <p:grpSp>
        <p:nvGrpSpPr>
          <p:cNvPr id="8" name="组合 7"/>
          <p:cNvGrpSpPr/>
          <p:nvPr/>
        </p:nvGrpSpPr>
        <p:grpSpPr>
          <a:xfrm>
            <a:off x="8704191" y="1436912"/>
            <a:ext cx="2160000" cy="2432033"/>
            <a:chOff x="2907511" y="6926776"/>
            <a:chExt cx="2160000" cy="2432033"/>
          </a:xfrm>
        </p:grpSpPr>
        <p:sp>
          <p:nvSpPr>
            <p:cNvPr id="36" name="矩形 35"/>
            <p:cNvSpPr/>
            <p:nvPr/>
          </p:nvSpPr>
          <p:spPr>
            <a:xfrm>
              <a:off x="2907511" y="6926776"/>
              <a:ext cx="2160000" cy="1216800"/>
            </a:xfrm>
            <a:prstGeom prst="rect">
              <a:avLst/>
            </a:prstGeom>
            <a:solidFill>
              <a:schemeClr val="accent2">
                <a:lumMod val="40000"/>
                <a:lumOff val="60000"/>
              </a:schemeClr>
            </a:solidFill>
          </p:spPr>
          <p:txBody>
            <a:bodyPr anchor="ctr"/>
            <a:lstStyle/>
            <a:p>
              <a:r>
                <a:rPr lang="zh-CN" sz="1000">
                  <a:solidFill>
                    <a:srgbClr val="C00000"/>
                  </a:solidFill>
                  <a:latin typeface="华文中宋"/>
                  <a:ea typeface="华文中宋"/>
                </a:rPr>
                <a:t>法语系 张正林</a:t>
              </a:r>
            </a:p>
            <a:p>
              <a:r>
                <a:rPr lang="zh-CN" sz="1000">
                  <a:solidFill>
                    <a:srgbClr val="C00000"/>
                  </a:solidFill>
                  <a:latin typeface="华文中宋"/>
                  <a:ea typeface="华文中宋"/>
                </a:rPr>
                <a:t>南疆的中国共产党人们</a:t>
              </a:r>
            </a:p>
            <a:p>
              <a:r>
                <a:rPr lang="zh-CN" sz="1000">
                  <a:solidFill>
                    <a:srgbClr val="C00000"/>
                  </a:solidFill>
                  <a:latin typeface="华文中宋"/>
                  <a:ea typeface="华文中宋"/>
                </a:rPr>
                <a:t>数以万计的中国共产党党员在祖国的边疆辛勤耕耘，捍卫国家的安全，改善人民的生活。</a:t>
              </a:r>
            </a:p>
          </p:txBody>
        </p:sp>
        <p:pic>
          <p:nvPicPr>
            <p:cNvPr id="37" name="图片 36"/>
            <p:cNvPicPr>
              <a:picLocks noChangeAspect="1"/>
            </p:cNvPicPr>
            <p:nvPr/>
          </p:nvPicPr>
          <p:blipFill rotWithShape="1">
            <a:blip r:embed="rId6"/>
            <a:stretch/>
          </p:blipFill>
          <p:spPr>
            <a:xfrm>
              <a:off x="2907511" y="8143809"/>
              <a:ext cx="2160000" cy="1215000"/>
            </a:xfrm>
            <a:prstGeom prst="rect">
              <a:avLst/>
            </a:prstGeom>
            <a:ln>
              <a:noFill/>
            </a:ln>
            <a:effectLst>
              <a:outerShdw blurRad="190500" algn="tl" rotWithShape="0">
                <a:srgbClr val="000000">
                  <a:alpha val="70000"/>
                </a:srgbClr>
              </a:outerShdw>
            </a:effectLst>
          </p:spPr>
        </p:pic>
      </p:grpSp>
      <p:grpSp>
        <p:nvGrpSpPr>
          <p:cNvPr id="6" name="组合 5"/>
          <p:cNvGrpSpPr/>
          <p:nvPr/>
        </p:nvGrpSpPr>
        <p:grpSpPr>
          <a:xfrm>
            <a:off x="8697097" y="1427521"/>
            <a:ext cx="2160000" cy="2449504"/>
            <a:chOff x="248257" y="3354924"/>
            <a:chExt cx="2160000" cy="2449504"/>
          </a:xfrm>
        </p:grpSpPr>
        <p:sp>
          <p:nvSpPr>
            <p:cNvPr id="38" name="矩形 37"/>
            <p:cNvSpPr/>
            <p:nvPr/>
          </p:nvSpPr>
          <p:spPr>
            <a:xfrm>
              <a:off x="248257" y="3354924"/>
              <a:ext cx="2160000" cy="1216800"/>
            </a:xfrm>
            <a:prstGeom prst="rect">
              <a:avLst/>
            </a:prstGeom>
            <a:solidFill>
              <a:schemeClr val="accent2">
                <a:lumMod val="40000"/>
                <a:lumOff val="60000"/>
              </a:schemeClr>
            </a:solidFill>
          </p:spPr>
          <p:txBody>
            <a:bodyPr anchor="ctr"/>
            <a:lstStyle/>
            <a:p>
              <a:r>
                <a:rPr lang="zh-CN" sz="1000">
                  <a:solidFill>
                    <a:srgbClr val="C00000"/>
                  </a:solidFill>
                  <a:latin typeface="华文中宋"/>
                  <a:ea typeface="华文中宋"/>
                </a:rPr>
                <a:t>阿拉伯语系 宋元钰</a:t>
              </a:r>
            </a:p>
            <a:p>
              <a:r>
                <a:rPr lang="zh-CN" sz="1000">
                  <a:solidFill>
                    <a:srgbClr val="C00000"/>
                  </a:solidFill>
                  <a:latin typeface="华文中宋"/>
                  <a:ea typeface="华文中宋"/>
                </a:rPr>
                <a:t>是中国共产党从最广大的人民立场告诉我，那些在远方生活的人们，他们能而且也应该像我一样，生活得富足安乐。</a:t>
              </a:r>
            </a:p>
          </p:txBody>
        </p:sp>
        <p:pic>
          <p:nvPicPr>
            <p:cNvPr id="39" name="图片 38"/>
            <p:cNvPicPr>
              <a:picLocks noChangeAspect="1"/>
            </p:cNvPicPr>
            <p:nvPr/>
          </p:nvPicPr>
          <p:blipFill rotWithShape="1">
            <a:blip r:embed="rId7"/>
            <a:stretch/>
          </p:blipFill>
          <p:spPr>
            <a:xfrm>
              <a:off x="248257" y="4589428"/>
              <a:ext cx="2160000" cy="1215000"/>
            </a:xfrm>
            <a:prstGeom prst="rect">
              <a:avLst/>
            </a:prstGeom>
            <a:ln>
              <a:noFill/>
            </a:ln>
            <a:effectLst>
              <a:outerShdw blurRad="190500" algn="tl" rotWithShape="0">
                <a:srgbClr val="000000">
                  <a:alpha val="70000"/>
                </a:srgbClr>
              </a:outerShdw>
            </a:effectLst>
          </p:spPr>
        </p:pic>
      </p:grpSp>
      <p:grpSp>
        <p:nvGrpSpPr>
          <p:cNvPr id="5" name="组合 4"/>
          <p:cNvGrpSpPr/>
          <p:nvPr/>
        </p:nvGrpSpPr>
        <p:grpSpPr>
          <a:xfrm>
            <a:off x="8697097" y="1446008"/>
            <a:ext cx="2160000" cy="2432033"/>
            <a:chOff x="248257" y="5787190"/>
            <a:chExt cx="2160000" cy="2432033"/>
          </a:xfrm>
        </p:grpSpPr>
        <p:sp>
          <p:nvSpPr>
            <p:cNvPr id="40" name="矩形 39"/>
            <p:cNvSpPr/>
            <p:nvPr/>
          </p:nvSpPr>
          <p:spPr>
            <a:xfrm>
              <a:off x="248257" y="5787190"/>
              <a:ext cx="2160000" cy="1216800"/>
            </a:xfrm>
            <a:prstGeom prst="rect">
              <a:avLst/>
            </a:prstGeom>
            <a:solidFill>
              <a:schemeClr val="accent2">
                <a:lumMod val="40000"/>
                <a:lumOff val="60000"/>
              </a:schemeClr>
            </a:solidFill>
          </p:spPr>
          <p:txBody>
            <a:bodyPr anchor="ctr"/>
            <a:lstStyle/>
            <a:p>
              <a:r>
                <a:rPr lang="zh-CN" sz="1000">
                  <a:solidFill>
                    <a:srgbClr val="C00000"/>
                  </a:solidFill>
                  <a:latin typeface="华文中宋"/>
                  <a:ea typeface="华文中宋"/>
                </a:rPr>
                <a:t>德法西葡研究生党支部 饶畅</a:t>
              </a:r>
            </a:p>
            <a:p>
              <a:r>
                <a:rPr lang="zh-CN" sz="1000">
                  <a:solidFill>
                    <a:srgbClr val="C00000"/>
                  </a:solidFill>
                  <a:latin typeface="华文中宋"/>
                  <a:ea typeface="华文中宋"/>
                </a:rPr>
                <a:t>有一年夏天洪水泛滥，基本上村里每户都不同程度受灾，我家因为地势低洼更为严重。哪怕这样，爷爷每天都在外面帮助其他人家紧急搬运财产，回到家累得倒头就睡。</a:t>
              </a:r>
            </a:p>
          </p:txBody>
        </p:sp>
        <p:pic>
          <p:nvPicPr>
            <p:cNvPr id="41" name="图片 40"/>
            <p:cNvPicPr>
              <a:picLocks noChangeAspect="1"/>
            </p:cNvPicPr>
            <p:nvPr/>
          </p:nvPicPr>
          <p:blipFill rotWithShape="1">
            <a:blip r:embed="rId8"/>
            <a:stretch/>
          </p:blipFill>
          <p:spPr>
            <a:xfrm>
              <a:off x="248257" y="7004223"/>
              <a:ext cx="2160000" cy="1215000"/>
            </a:xfrm>
            <a:prstGeom prst="rect">
              <a:avLst/>
            </a:prstGeom>
            <a:ln>
              <a:noFill/>
            </a:ln>
            <a:effectLst>
              <a:outerShdw blurRad="190500" algn="tl" rotWithShape="0">
                <a:srgbClr val="000000">
                  <a:alpha val="70000"/>
                </a:srgbClr>
              </a:outerShdw>
            </a:effectLst>
          </p:spPr>
        </p:pic>
      </p:grpSp>
      <p:grpSp>
        <p:nvGrpSpPr>
          <p:cNvPr id="4" name="组合 3"/>
          <p:cNvGrpSpPr/>
          <p:nvPr/>
        </p:nvGrpSpPr>
        <p:grpSpPr>
          <a:xfrm>
            <a:off x="8681284" y="1451863"/>
            <a:ext cx="2160000" cy="2432033"/>
            <a:chOff x="248257" y="8219456"/>
            <a:chExt cx="2160000" cy="2432033"/>
          </a:xfrm>
        </p:grpSpPr>
        <p:sp>
          <p:nvSpPr>
            <p:cNvPr id="42" name="矩形 41"/>
            <p:cNvSpPr/>
            <p:nvPr/>
          </p:nvSpPr>
          <p:spPr>
            <a:xfrm>
              <a:off x="248257" y="8219456"/>
              <a:ext cx="2160000" cy="1216800"/>
            </a:xfrm>
            <a:prstGeom prst="rect">
              <a:avLst/>
            </a:prstGeom>
            <a:solidFill>
              <a:schemeClr val="accent2">
                <a:lumMod val="40000"/>
                <a:lumOff val="60000"/>
              </a:schemeClr>
            </a:solidFill>
          </p:spPr>
          <p:txBody>
            <a:bodyPr anchor="ctr"/>
            <a:lstStyle/>
            <a:p>
              <a:r>
                <a:rPr lang="zh-CN" sz="1000">
                  <a:solidFill>
                    <a:srgbClr val="C00000"/>
                  </a:solidFill>
                  <a:latin typeface="华文中宋"/>
                  <a:ea typeface="华文中宋"/>
                </a:rPr>
                <a:t>阿拉伯语系 王心怡</a:t>
              </a:r>
            </a:p>
            <a:p>
              <a:r>
                <a:rPr lang="zh-CN" sz="1000">
                  <a:solidFill>
                    <a:srgbClr val="C00000"/>
                  </a:solidFill>
                  <a:latin typeface="华文中宋"/>
                  <a:ea typeface="华文中宋"/>
                </a:rPr>
                <a:t>“验收”我讲解成果的是一位慈祥的老奶奶，她具备着一切我向往的经历：她是一位志愿服务时长长达</a:t>
              </a:r>
              <a:r>
                <a:rPr lang="en-US" sz="1000">
                  <a:solidFill>
                    <a:srgbClr val="C00000"/>
                  </a:solidFill>
                  <a:latin typeface="华文中宋"/>
                  <a:ea typeface="华文中宋"/>
                </a:rPr>
                <a:t>30</a:t>
              </a:r>
              <a:r>
                <a:rPr lang="zh-CN" sz="1000">
                  <a:solidFill>
                    <a:srgbClr val="C00000"/>
                  </a:solidFill>
                  <a:latin typeface="华文中宋"/>
                  <a:ea typeface="华文中宋"/>
                </a:rPr>
                <a:t>年的五星志愿者、一位老北大人，也是一名光荣的三八红旗手。</a:t>
              </a:r>
            </a:p>
          </p:txBody>
        </p:sp>
        <p:pic>
          <p:nvPicPr>
            <p:cNvPr id="43" name="图片 42"/>
            <p:cNvPicPr>
              <a:picLocks noChangeAspect="1"/>
            </p:cNvPicPr>
            <p:nvPr/>
          </p:nvPicPr>
          <p:blipFill rotWithShape="1">
            <a:blip r:embed="rId9"/>
            <a:stretch/>
          </p:blipFill>
          <p:spPr>
            <a:xfrm>
              <a:off x="248257" y="9436489"/>
              <a:ext cx="2160000" cy="1215000"/>
            </a:xfrm>
            <a:prstGeom prst="rect">
              <a:avLst/>
            </a:prstGeom>
            <a:ln>
              <a:noFill/>
            </a:ln>
            <a:effectLst>
              <a:outerShdw blurRad="190500" algn="tl" rotWithShape="0">
                <a:srgbClr val="000000">
                  <a:alpha val="70000"/>
                </a:srgbClr>
              </a:outerShdw>
            </a:effectLst>
          </p:spPr>
        </p:pic>
      </p:grpSp>
      <p:grpSp>
        <p:nvGrpSpPr>
          <p:cNvPr id="2" name="组合 1"/>
          <p:cNvGrpSpPr/>
          <p:nvPr/>
        </p:nvGrpSpPr>
        <p:grpSpPr>
          <a:xfrm>
            <a:off x="8688378" y="1452764"/>
            <a:ext cx="2160000" cy="2432031"/>
            <a:chOff x="248257" y="10651722"/>
            <a:chExt cx="2160000" cy="2432031"/>
          </a:xfrm>
        </p:grpSpPr>
        <p:sp>
          <p:nvSpPr>
            <p:cNvPr id="45" name="矩形 44"/>
            <p:cNvSpPr/>
            <p:nvPr/>
          </p:nvSpPr>
          <p:spPr>
            <a:xfrm>
              <a:off x="248257" y="10651722"/>
              <a:ext cx="2160000" cy="1216800"/>
            </a:xfrm>
            <a:prstGeom prst="rect">
              <a:avLst/>
            </a:prstGeom>
            <a:solidFill>
              <a:schemeClr val="accent2">
                <a:lumMod val="40000"/>
                <a:lumOff val="60000"/>
              </a:schemeClr>
            </a:solidFill>
          </p:spPr>
          <p:txBody>
            <a:bodyPr anchor="ctr"/>
            <a:lstStyle/>
            <a:p>
              <a:r>
                <a:rPr lang="zh-CN" sz="1000">
                  <a:solidFill>
                    <a:srgbClr val="C00000"/>
                  </a:solidFill>
                  <a:latin typeface="华文中宋"/>
                  <a:ea typeface="华文中宋"/>
                </a:rPr>
                <a:t>阿拉伯语系 杨睿</a:t>
              </a:r>
            </a:p>
            <a:p>
              <a:r>
                <a:rPr lang="zh-CN" sz="1000">
                  <a:solidFill>
                    <a:srgbClr val="C00000"/>
                  </a:solidFill>
                  <a:latin typeface="华文中宋"/>
                  <a:ea typeface="华文中宋"/>
                </a:rPr>
                <a:t>那一年，我上大学，外公高兴极了，笑得都停不下来，分别他送我的时候，跟我说的最后一句话是：“一定要入党啊！”</a:t>
              </a:r>
            </a:p>
          </p:txBody>
        </p:sp>
        <p:pic>
          <p:nvPicPr>
            <p:cNvPr id="46" name="图片 45"/>
            <p:cNvPicPr>
              <a:picLocks noChangeAspect="1"/>
            </p:cNvPicPr>
            <p:nvPr/>
          </p:nvPicPr>
          <p:blipFill rotWithShape="1">
            <a:blip r:embed="rId10"/>
            <a:stretch/>
          </p:blipFill>
          <p:spPr>
            <a:xfrm>
              <a:off x="248257" y="11868753"/>
              <a:ext cx="2160000" cy="1215000"/>
            </a:xfrm>
            <a:prstGeom prst="rect">
              <a:avLst/>
            </a:prstGeom>
            <a:ln>
              <a:noFill/>
            </a:ln>
            <a:effectLst>
              <a:outerShdw blurRad="190500" algn="tl" rotWithShape="0">
                <a:srgbClr val="000000">
                  <a:alpha val="70000"/>
                </a:srgbClr>
              </a:outerShdw>
            </a:effectLst>
          </p:spPr>
        </p:pic>
      </p:grpSp>
      <p:pic>
        <p:nvPicPr>
          <p:cNvPr id="35" name="图片 34"/>
          <p:cNvPicPr>
            <a:picLocks noChangeAspect="1"/>
          </p:cNvPicPr>
          <p:nvPr/>
        </p:nvPicPr>
        <p:blipFill rotWithShape="1">
          <a:blip r:embed="rId11"/>
          <a:stretch/>
        </p:blipFill>
        <p:spPr>
          <a:xfrm>
            <a:off x="7460117" y="1427521"/>
            <a:ext cx="4449138" cy="2502640"/>
          </a:xfrm>
          <a:prstGeom prst="snip2DiagRect">
            <a:avLst/>
          </a:prstGeom>
          <a:solidFill>
            <a:srgbClr val="FFFFFF">
              <a:shade val="85000"/>
            </a:srgbClr>
          </a:solidFill>
          <a:ln w="88900" cap="sq">
            <a:solidFill>
              <a:srgbClr val="FFFFFF"/>
            </a:solidFill>
            <a:miter/>
          </a:ln>
          <a:effectLst>
            <a:outerShdw blurRad="88900" algn="tl" rotWithShape="0">
              <a:srgbClr val="000000">
                <a:alpha val="45000"/>
              </a:srgbClr>
            </a:outerShdw>
          </a:effectLst>
        </p:spPr>
      </p:pic>
      <p:grpSp>
        <p:nvGrpSpPr>
          <p:cNvPr id="33" name="组合 32"/>
          <p:cNvGrpSpPr/>
          <p:nvPr/>
        </p:nvGrpSpPr>
        <p:grpSpPr>
          <a:xfrm>
            <a:off x="0" y="6705904"/>
            <a:ext cx="12192000" cy="150435"/>
            <a:chOff x="0" y="2714172"/>
            <a:chExt cx="3686629" cy="1429658"/>
          </a:xfrm>
        </p:grpSpPr>
        <p:sp>
          <p:nvSpPr>
            <p:cNvPr id="34" name="矩形 33"/>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7" name="矩形 46"/>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48" name="图片 47"/>
          <p:cNvPicPr>
            <a:picLocks noChangeAspect="1"/>
          </p:cNvPicPr>
          <p:nvPr/>
        </p:nvPicPr>
        <p:blipFill rotWithShape="1">
          <a:blip r:embed="rId12"/>
          <a:srcRect l="6223" t="12451" r="30611" b="63912"/>
          <a:stretch/>
        </p:blipFill>
        <p:spPr>
          <a:xfrm>
            <a:off x="9591674" y="392435"/>
            <a:ext cx="2124611" cy="512121"/>
          </a:xfrm>
          <a:prstGeom prst="rect">
            <a:avLst/>
          </a:prstGeom>
        </p:spPr>
      </p:pic>
      <p:grpSp>
        <p:nvGrpSpPr>
          <p:cNvPr id="49" name="组合 48"/>
          <p:cNvGrpSpPr/>
          <p:nvPr/>
        </p:nvGrpSpPr>
        <p:grpSpPr>
          <a:xfrm>
            <a:off x="1" y="0"/>
            <a:ext cx="1388224" cy="1046128"/>
            <a:chOff x="0" y="0"/>
            <a:chExt cx="6897954" cy="4536440"/>
          </a:xfrm>
        </p:grpSpPr>
        <p:sp>
          <p:nvSpPr>
            <p:cNvPr id="50" name="直角三角形 49"/>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1" name="直角三角形 50"/>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2" name="直角三角形 51"/>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3" name="矩形 52"/>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54" name="矩形 53"/>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7" name="矩形 56"/>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58" name="矩形 57"/>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35"/>
                                        </p:tgtEl>
                                        <p:attrNameLst>
                                          <p:attrName>ppt_x</p:attrName>
                                        </p:attrNameLst>
                                      </p:cBhvr>
                                      <p:tavLst>
                                        <p:tav tm="0">
                                          <p:val>
                                            <p:strVal val="ppt_x"/>
                                          </p:val>
                                        </p:tav>
                                        <p:tav tm="100000">
                                          <p:val>
                                            <p:strVal val="ppt_x"/>
                                          </p:val>
                                        </p:tav>
                                      </p:tavLst>
                                    </p:anim>
                                    <p:anim calcmode="lin" valueType="num">
                                      <p:cBhvr additive="base">
                                        <p:cTn id="11" dur="500"/>
                                        <p:tgtEl>
                                          <p:spTgt spid="35"/>
                                        </p:tgtEl>
                                        <p:attrNameLst>
                                          <p:attrName>ppt_y</p:attrName>
                                        </p:attrNameLst>
                                      </p:cBhvr>
                                      <p:tavLst>
                                        <p:tav tm="0">
                                          <p:val>
                                            <p:strVal val="ppt_y"/>
                                          </p:val>
                                        </p:tav>
                                        <p:tav tm="100000">
                                          <p:val>
                                            <p:strVal val="1+ppt_h/2"/>
                                          </p:val>
                                        </p:tav>
                                      </p:tavLst>
                                    </p:anim>
                                    <p:set>
                                      <p:cBhvr>
                                        <p:cTn id="12" dur="1" fill="hold">
                                          <p:stCondLst>
                                            <p:cond delay="499"/>
                                          </p:stCondLst>
                                        </p:cTn>
                                        <p:tgtEl>
                                          <p:spTgt spid="35"/>
                                        </p:tgtEl>
                                        <p:attrNameLst>
                                          <p:attrName>style.visibility</p:attrName>
                                        </p:attrNameLst>
                                      </p:cBhvr>
                                      <p:to>
                                        <p:strVal val="hidden"/>
                                      </p:to>
                                    </p:set>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3000"/>
                            </p:stCondLst>
                            <p:childTnLst>
                              <p:par>
                                <p:cTn id="22" presetID="10" presetClass="exit" presetSubtype="0" fill="hold" nodeType="after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4000"/>
                            </p:stCondLst>
                            <p:childTnLst>
                              <p:par>
                                <p:cTn id="30" presetID="10" presetClass="exit" presetSubtype="0" fill="hold" nodeType="after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309345" y="1576397"/>
            <a:ext cx="9596078" cy="5014423"/>
          </a:xfrm>
          <a:prstGeom prst="rect">
            <a:avLst/>
          </a:prstGeom>
          <a:noFill/>
          <a:ln w="19050">
            <a:solidFill>
              <a:srgbClr val="C00000"/>
            </a:solidFill>
            <a:prstDash val="solid"/>
            <a:miter/>
          </a:ln>
        </p:spPr>
        <p:txBody>
          <a:bodyPr anchor="ctr"/>
          <a:lstStyle/>
          <a:p>
            <a:pPr algn="ctr"/>
            <a:endParaRPr lang="zh-CN">
              <a:solidFill>
                <a:schemeClr val="lt1"/>
              </a:solidFill>
            </a:endParaRPr>
          </a:p>
        </p:txBody>
      </p:sp>
      <p:grpSp>
        <p:nvGrpSpPr>
          <p:cNvPr id="61" name="组合 60"/>
          <p:cNvGrpSpPr/>
          <p:nvPr/>
        </p:nvGrpSpPr>
        <p:grpSpPr>
          <a:xfrm>
            <a:off x="169506" y="451876"/>
            <a:ext cx="257171" cy="208413"/>
            <a:chOff x="337460" y="322200"/>
            <a:chExt cx="257171" cy="208413"/>
          </a:xfrm>
        </p:grpSpPr>
        <p:sp>
          <p:nvSpPr>
            <p:cNvPr id="62" name="箭头: V 形 4"/>
            <p:cNvSpPr/>
            <p:nvPr/>
          </p:nvSpPr>
          <p:spPr>
            <a:xfrm>
              <a:off x="424769" y="322200"/>
              <a:ext cx="169862" cy="208413"/>
            </a:xfrm>
            <a:prstGeom prst="chevron">
              <a:avLst>
                <a:gd name="adj" fmla="val 50000"/>
              </a:avLst>
            </a:prstGeom>
            <a:solidFill>
              <a:schemeClr val="bg1"/>
            </a:solidFill>
            <a:ln>
              <a:noFill/>
            </a:ln>
          </p:spPr>
          <p:txBody>
            <a:bodyPr anchor="ctr"/>
            <a:lstStyle/>
            <a:p>
              <a:pPr algn="ctr" defTabSz="457200"/>
              <a:endParaRPr lang="zh-CN">
                <a:solidFill>
                  <a:srgbClr val="0C0C0C"/>
                </a:solidFill>
              </a:endParaRPr>
            </a:p>
          </p:txBody>
        </p:sp>
        <p:sp>
          <p:nvSpPr>
            <p:cNvPr id="63" name="任意多边形: 形状 5"/>
            <p:cNvSpPr/>
            <p:nvPr/>
          </p:nvSpPr>
          <p:spPr>
            <a:xfrm>
              <a:off x="371973" y="322200"/>
              <a:ext cx="120110" cy="208413"/>
            </a:xfrm>
            <a:custGeom>
              <a:avLst/>
              <a:gdLst/>
              <a:ahLst/>
              <a:cxnLst/>
              <a:rect l="l" t="t" r="r" b="b"/>
              <a:pathLst>
                <a:path w="120110" h="208413">
                  <a:moveTo>
                    <a:pt x="0" y="0"/>
                  </a:moveTo>
                  <a:lnTo>
                    <a:pt x="35179" y="0"/>
                  </a:lnTo>
                  <a:lnTo>
                    <a:pt x="120110" y="104207"/>
                  </a:lnTo>
                  <a:lnTo>
                    <a:pt x="35179"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sp>
          <p:nvSpPr>
            <p:cNvPr id="64" name="任意多边形: 形状 6"/>
            <p:cNvSpPr/>
            <p:nvPr/>
          </p:nvSpPr>
          <p:spPr>
            <a:xfrm>
              <a:off x="337460" y="322200"/>
              <a:ext cx="101826" cy="208413"/>
            </a:xfrm>
            <a:custGeom>
              <a:avLst/>
              <a:gdLst/>
              <a:ahLst/>
              <a:cxnLst/>
              <a:rect l="l" t="t" r="r" b="b"/>
              <a:pathLst>
                <a:path w="101826" h="208413">
                  <a:moveTo>
                    <a:pt x="0" y="0"/>
                  </a:moveTo>
                  <a:lnTo>
                    <a:pt x="16895" y="0"/>
                  </a:lnTo>
                  <a:lnTo>
                    <a:pt x="101826" y="104207"/>
                  </a:lnTo>
                  <a:lnTo>
                    <a:pt x="16895" y="208413"/>
                  </a:lnTo>
                  <a:lnTo>
                    <a:pt x="0" y="208413"/>
                  </a:lnTo>
                  <a:lnTo>
                    <a:pt x="84931" y="104207"/>
                  </a:lnTo>
                  <a:close/>
                </a:path>
              </a:pathLst>
            </a:custGeom>
            <a:solidFill>
              <a:schemeClr val="bg1"/>
            </a:solidFill>
            <a:ln>
              <a:noFill/>
            </a:ln>
          </p:spPr>
          <p:txBody>
            <a:bodyPr anchor="ctr"/>
            <a:lstStyle/>
            <a:p>
              <a:pPr algn="ctr" defTabSz="457200"/>
              <a:endParaRPr lang="zh-CN">
                <a:solidFill>
                  <a:srgbClr val="0C0C0C"/>
                </a:solidFill>
              </a:endParaRPr>
            </a:p>
          </p:txBody>
        </p:sp>
      </p:grpSp>
      <p:sp>
        <p:nvSpPr>
          <p:cNvPr id="19" name="矩形 18"/>
          <p:cNvSpPr/>
          <p:nvPr/>
        </p:nvSpPr>
        <p:spPr>
          <a:xfrm>
            <a:off x="1479484" y="5070562"/>
            <a:ext cx="9255799" cy="1428661"/>
          </a:xfrm>
          <a:prstGeom prst="rect">
            <a:avLst/>
          </a:prstGeom>
        </p:spPr>
        <p:txBody>
          <a:bodyPr wrap="square">
            <a:spAutoFit/>
          </a:bodyPr>
          <a:lstStyle/>
          <a:p>
            <a:pPr algn="just">
              <a:lnSpc>
                <a:spcPct val="150000"/>
              </a:lnSpc>
            </a:pPr>
            <a:r>
              <a:rPr lang="zh-CN" sz="2000">
                <a:solidFill>
                  <a:srgbClr val="8E0C0F"/>
                </a:solidFill>
                <a:latin typeface="微软雅黑"/>
                <a:ea typeface="微软雅黑"/>
              </a:rPr>
              <a:t>学院党团骨干赴北京市第一福利院开展了“青春百年，有我同行</a:t>
            </a:r>
            <a:r>
              <a:rPr lang="en-US" sz="2000">
                <a:solidFill>
                  <a:srgbClr val="8E0C0F"/>
                </a:solidFill>
                <a:latin typeface="微软雅黑"/>
                <a:ea typeface="微软雅黑"/>
              </a:rPr>
              <a:t>——</a:t>
            </a:r>
            <a:r>
              <a:rPr lang="zh-CN" sz="2000">
                <a:solidFill>
                  <a:srgbClr val="8E0C0F"/>
                </a:solidFill>
                <a:latin typeface="微软雅黑"/>
                <a:ea typeface="微软雅黑"/>
              </a:rPr>
              <a:t>把峥嵘岁月说给党听”一福老党员专访活动，特别开设“以语致敬，携史前行”的党史专题课程，创新性地加入“时代新语”模块，与老人们一起回顾党史，献礼建党百年。</a:t>
            </a:r>
          </a:p>
        </p:txBody>
      </p:sp>
      <p:pic>
        <p:nvPicPr>
          <p:cNvPr id="18" name="图片 17"/>
          <p:cNvPicPr>
            <a:picLocks noChangeAspect="1"/>
          </p:cNvPicPr>
          <p:nvPr/>
        </p:nvPicPr>
        <p:blipFill rotWithShape="1">
          <a:blip r:embed="rId3"/>
          <a:stretch/>
        </p:blipFill>
        <p:spPr>
          <a:xfrm>
            <a:off x="1840119" y="1757443"/>
            <a:ext cx="2176296" cy="3010939"/>
          </a:xfrm>
          <a:prstGeom prst="rect">
            <a:avLst/>
          </a:prstGeom>
          <a:ln>
            <a:noFill/>
          </a:ln>
          <a:effectLst>
            <a:outerShdw blurRad="292100" dist="139700" dir="2700000" algn="tl" rotWithShape="0">
              <a:srgbClr val="333333">
                <a:alpha val="65000"/>
              </a:srgbClr>
            </a:outerShdw>
          </a:effectLst>
        </p:spPr>
      </p:pic>
      <p:pic>
        <p:nvPicPr>
          <p:cNvPr id="20" name="图片 19"/>
          <p:cNvPicPr>
            <a:picLocks noChangeAspect="1"/>
          </p:cNvPicPr>
          <p:nvPr/>
        </p:nvPicPr>
        <p:blipFill rotWithShape="1">
          <a:blip r:embed="rId4"/>
          <a:stretch/>
        </p:blipFill>
        <p:spPr>
          <a:xfrm>
            <a:off x="8002275" y="1778491"/>
            <a:ext cx="2171872" cy="3004816"/>
          </a:xfrm>
          <a:prstGeom prst="rect">
            <a:avLst/>
          </a:prstGeom>
          <a:ln>
            <a:noFill/>
          </a:ln>
          <a:effectLst>
            <a:outerShdw blurRad="292100" dist="139700" dir="2700000" algn="tl" rotWithShape="0">
              <a:srgbClr val="333333">
                <a:alpha val="65000"/>
              </a:srgbClr>
            </a:outerShdw>
          </a:effectLst>
        </p:spPr>
      </p:pic>
      <p:pic>
        <p:nvPicPr>
          <p:cNvPr id="21" name="图片 20"/>
          <p:cNvPicPr>
            <a:picLocks noChangeAspect="1"/>
          </p:cNvPicPr>
          <p:nvPr/>
        </p:nvPicPr>
        <p:blipFill rotWithShape="1">
          <a:blip r:embed="rId5"/>
          <a:srcRect l="-375" t="-13"/>
          <a:stretch/>
        </p:blipFill>
        <p:spPr>
          <a:xfrm>
            <a:off x="4872320" y="1778850"/>
            <a:ext cx="2274050" cy="1421283"/>
          </a:xfrm>
          <a:prstGeom prst="rect">
            <a:avLst/>
          </a:prstGeom>
          <a:ln>
            <a:noFill/>
          </a:ln>
          <a:effectLst>
            <a:outerShdw blurRad="292100" dist="139700" dir="2700000" algn="tl" rotWithShape="0">
              <a:srgbClr val="333333">
                <a:alpha val="65000"/>
              </a:srgbClr>
            </a:outerShdw>
          </a:effectLst>
        </p:spPr>
      </p:pic>
      <p:pic>
        <p:nvPicPr>
          <p:cNvPr id="22" name="图片 21"/>
          <p:cNvPicPr>
            <a:picLocks noChangeAspect="1"/>
          </p:cNvPicPr>
          <p:nvPr/>
        </p:nvPicPr>
        <p:blipFill rotWithShape="1">
          <a:blip r:embed="rId6"/>
          <a:stretch/>
        </p:blipFill>
        <p:spPr>
          <a:xfrm>
            <a:off x="4872320" y="3342790"/>
            <a:ext cx="2274050" cy="1421282"/>
          </a:xfrm>
          <a:prstGeom prst="rect">
            <a:avLst/>
          </a:prstGeom>
          <a:ln>
            <a:noFill/>
          </a:ln>
          <a:effectLst>
            <a:outerShdw blurRad="292100" dist="139700" dir="2700000" algn="tl" rotWithShape="0">
              <a:srgbClr val="333333">
                <a:alpha val="65000"/>
              </a:srgbClr>
            </a:outerShdw>
          </a:effectLst>
        </p:spPr>
      </p:pic>
      <p:grpSp>
        <p:nvGrpSpPr>
          <p:cNvPr id="23" name="组合 22"/>
          <p:cNvGrpSpPr/>
          <p:nvPr/>
        </p:nvGrpSpPr>
        <p:grpSpPr>
          <a:xfrm>
            <a:off x="0" y="6705904"/>
            <a:ext cx="12192000" cy="150435"/>
            <a:chOff x="0" y="2714172"/>
            <a:chExt cx="3686629" cy="1429658"/>
          </a:xfrm>
        </p:grpSpPr>
        <p:sp>
          <p:nvSpPr>
            <p:cNvPr id="24" name="矩形 23"/>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5" name="矩形 24"/>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6" name="图片 25"/>
          <p:cNvPicPr>
            <a:picLocks noChangeAspect="1"/>
          </p:cNvPicPr>
          <p:nvPr/>
        </p:nvPicPr>
        <p:blipFill rotWithShape="1">
          <a:blip r:embed="rId7"/>
          <a:srcRect l="6223" t="12451" r="30611" b="63912"/>
          <a:stretch/>
        </p:blipFill>
        <p:spPr>
          <a:xfrm>
            <a:off x="9591674" y="392435"/>
            <a:ext cx="2124611" cy="512121"/>
          </a:xfrm>
          <a:prstGeom prst="rect">
            <a:avLst/>
          </a:prstGeom>
        </p:spPr>
      </p:pic>
      <p:grpSp>
        <p:nvGrpSpPr>
          <p:cNvPr id="27" name="组合 26"/>
          <p:cNvGrpSpPr/>
          <p:nvPr/>
        </p:nvGrpSpPr>
        <p:grpSpPr>
          <a:xfrm>
            <a:off x="1" y="0"/>
            <a:ext cx="1388224" cy="1046128"/>
            <a:chOff x="0" y="0"/>
            <a:chExt cx="6897954" cy="4536440"/>
          </a:xfrm>
        </p:grpSpPr>
        <p:sp>
          <p:nvSpPr>
            <p:cNvPr id="28" name="直角三角形 2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29" name="直角三角形 2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0" name="直角三角形 2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1" name="矩形 30"/>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33" name="矩形 32"/>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4" name="矩形 33"/>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6" name="矩形 35"/>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6"/>
          <p:cNvSpPr txBox="1"/>
          <p:nvPr/>
        </p:nvSpPr>
        <p:spPr>
          <a:xfrm>
            <a:off x="853472" y="1633145"/>
            <a:ext cx="4195650" cy="1865126"/>
          </a:xfrm>
          <a:prstGeom prst="rect">
            <a:avLst/>
          </a:prstGeom>
          <a:noFill/>
          <a:ln w="38100">
            <a:solidFill>
              <a:srgbClr val="8E0C0F"/>
            </a:solidFill>
            <a:prstDash val="sysDot"/>
          </a:ln>
        </p:spPr>
        <p:txBody>
          <a:bodyPr wrap="square">
            <a:spAutoFit/>
          </a:bodyPr>
          <a:lstStyle/>
          <a:p>
            <a:pPr algn="just">
              <a:lnSpc>
                <a:spcPct val="120000"/>
              </a:lnSpc>
              <a:spcAft>
                <a:spcPts val="1200"/>
              </a:spcAft>
            </a:pPr>
            <a:r>
              <a:rPr lang="zh-CN" sz="2400" b="1">
                <a:solidFill>
                  <a:srgbClr val="8E0C0F"/>
                </a:solidFill>
                <a:latin typeface="微软雅黑"/>
                <a:ea typeface="微软雅黑"/>
              </a:rPr>
              <a:t>建党百年</a:t>
            </a:r>
            <a:r>
              <a:rPr lang="en-US" sz="2400" b="1">
                <a:solidFill>
                  <a:srgbClr val="8E0C0F"/>
                </a:solidFill>
                <a:latin typeface="微软雅黑"/>
                <a:ea typeface="微软雅黑"/>
              </a:rPr>
              <a:t>·</a:t>
            </a:r>
            <a:r>
              <a:rPr lang="zh-CN" sz="2400" b="1">
                <a:solidFill>
                  <a:srgbClr val="8E0C0F"/>
                </a:solidFill>
                <a:latin typeface="微软雅黑"/>
                <a:ea typeface="微软雅黑"/>
              </a:rPr>
              <a:t>讲好故事</a:t>
            </a:r>
            <a:r>
              <a:rPr lang="zh-CN">
                <a:solidFill>
                  <a:schemeClr val="bg2">
                    <a:lumMod val="25000"/>
                  </a:schemeClr>
                </a:solidFill>
                <a:latin typeface="微软雅黑"/>
                <a:ea typeface="微软雅黑"/>
              </a:rPr>
              <a:t>开设专栏，追溯党史重要纪事，依托专业优势将党史故事译成英文，将专业所学应用于实际，用专业智慧为传递中国声音贡献力量，讲好建党故事，致敬百年成就。</a:t>
            </a:r>
            <a:endParaRPr lang="en-US">
              <a:solidFill>
                <a:schemeClr val="bg2">
                  <a:lumMod val="25000"/>
                </a:schemeClr>
              </a:solidFill>
              <a:latin typeface="微软雅黑"/>
              <a:ea typeface="微软雅黑"/>
            </a:endParaRPr>
          </a:p>
        </p:txBody>
      </p:sp>
      <p:sp>
        <p:nvSpPr>
          <p:cNvPr id="23" name="TextBox 36"/>
          <p:cNvSpPr txBox="1"/>
          <p:nvPr/>
        </p:nvSpPr>
        <p:spPr>
          <a:xfrm>
            <a:off x="5960961" y="4007280"/>
            <a:ext cx="5845216" cy="2277547"/>
          </a:xfrm>
          <a:prstGeom prst="rect">
            <a:avLst/>
          </a:prstGeom>
          <a:noFill/>
          <a:ln w="38100">
            <a:solidFill>
              <a:srgbClr val="8E0C0F"/>
            </a:solidFill>
            <a:prstDash val="sysDot"/>
          </a:ln>
        </p:spPr>
        <p:txBody>
          <a:bodyPr wrap="square">
            <a:spAutoFit/>
          </a:bodyPr>
          <a:lstStyle/>
          <a:p>
            <a:pPr algn="just">
              <a:lnSpc>
                <a:spcPct val="120000"/>
              </a:lnSpc>
              <a:spcAft>
                <a:spcPts val="1200"/>
              </a:spcAft>
            </a:pPr>
            <a:r>
              <a:rPr lang="zh-CN" sz="2000" b="1">
                <a:solidFill>
                  <a:srgbClr val="8E0C0F"/>
                </a:solidFill>
                <a:latin typeface="微软雅黑"/>
                <a:ea typeface="微软雅黑"/>
              </a:rPr>
              <a:t>“燕园</a:t>
            </a:r>
            <a:r>
              <a:rPr lang="en-US" sz="2000" b="1">
                <a:solidFill>
                  <a:srgbClr val="8E0C0F"/>
                </a:solidFill>
                <a:latin typeface="微软雅黑"/>
                <a:ea typeface="微软雅黑"/>
              </a:rPr>
              <a:t>—</a:t>
            </a:r>
            <a:r>
              <a:rPr lang="zh-CN" sz="2000" b="1">
                <a:solidFill>
                  <a:srgbClr val="8E0C0F"/>
                </a:solidFill>
                <a:latin typeface="微软雅黑"/>
                <a:ea typeface="微软雅黑"/>
              </a:rPr>
              <a:t>中关新园”多语种版地图制作志愿活动</a:t>
            </a:r>
            <a:endParaRPr lang="en-US" sz="2000" b="1">
              <a:solidFill>
                <a:srgbClr val="8E0C0F"/>
              </a:solidFill>
              <a:latin typeface="微软雅黑"/>
              <a:ea typeface="微软雅黑"/>
            </a:endParaRPr>
          </a:p>
          <a:p>
            <a:pPr algn="just">
              <a:lnSpc>
                <a:spcPct val="120000"/>
              </a:lnSpc>
              <a:spcAft>
                <a:spcPts val="1200"/>
              </a:spcAft>
            </a:pPr>
            <a:r>
              <a:rPr lang="zh-CN">
                <a:solidFill>
                  <a:schemeClr val="bg2">
                    <a:lumMod val="25000"/>
                  </a:schemeClr>
                </a:solidFill>
                <a:latin typeface="微软雅黑"/>
                <a:ea typeface="微软雅黑"/>
              </a:rPr>
              <a:t>开展“燕园</a:t>
            </a:r>
            <a:r>
              <a:rPr lang="en-US">
                <a:solidFill>
                  <a:schemeClr val="bg2">
                    <a:lumMod val="25000"/>
                  </a:schemeClr>
                </a:solidFill>
                <a:latin typeface="微软雅黑"/>
                <a:ea typeface="微软雅黑"/>
              </a:rPr>
              <a:t>—</a:t>
            </a:r>
            <a:r>
              <a:rPr lang="zh-CN">
                <a:solidFill>
                  <a:schemeClr val="bg2">
                    <a:lumMod val="25000"/>
                  </a:schemeClr>
                </a:solidFill>
                <a:latin typeface="微软雅黑"/>
                <a:ea typeface="微软雅黑"/>
              </a:rPr>
              <a:t>中关新园”多语种版地图制作志愿活动，通过线上调研和线下考察相结合的方式，收集整理中关新园校区内的建筑名、地名、店名，审核校对翻译初稿。下一步将联络校内相关部门推广志愿服务成果，制作纸质地图，分发给北大校园内的外籍教师与留学生。</a:t>
            </a:r>
            <a:endParaRPr lang="en-US">
              <a:solidFill>
                <a:schemeClr val="bg2">
                  <a:lumMod val="25000"/>
                </a:schemeClr>
              </a:solidFill>
              <a:latin typeface="微软雅黑"/>
              <a:ea typeface="微软雅黑"/>
            </a:endParaRPr>
          </a:p>
        </p:txBody>
      </p:sp>
      <p:pic>
        <p:nvPicPr>
          <p:cNvPr id="16" name="图片 15"/>
          <p:cNvPicPr>
            <a:picLocks noChangeAspect="1"/>
          </p:cNvPicPr>
          <p:nvPr/>
        </p:nvPicPr>
        <p:blipFill rotWithShape="1">
          <a:blip r:embed="rId3"/>
          <a:stretch/>
        </p:blipFill>
        <p:spPr>
          <a:xfrm>
            <a:off x="853472" y="3735995"/>
            <a:ext cx="4195649" cy="2797099"/>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4"/>
          <a:stretch/>
        </p:blipFill>
        <p:spPr>
          <a:xfrm>
            <a:off x="5960961" y="1573253"/>
            <a:ext cx="5845216" cy="2248706"/>
          </a:xfrm>
          <a:prstGeom prst="rect">
            <a:avLst/>
          </a:prstGeom>
        </p:spPr>
      </p:pic>
      <p:grpSp>
        <p:nvGrpSpPr>
          <p:cNvPr id="15" name="组合 14"/>
          <p:cNvGrpSpPr/>
          <p:nvPr/>
        </p:nvGrpSpPr>
        <p:grpSpPr>
          <a:xfrm>
            <a:off x="0" y="6705904"/>
            <a:ext cx="12192000" cy="150435"/>
            <a:chOff x="0" y="2714172"/>
            <a:chExt cx="3686629" cy="1429658"/>
          </a:xfrm>
        </p:grpSpPr>
        <p:sp>
          <p:nvSpPr>
            <p:cNvPr id="17" name="矩形 16"/>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18" name="矩形 17"/>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19" name="图片 18"/>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20" name="组合 19"/>
          <p:cNvGrpSpPr/>
          <p:nvPr/>
        </p:nvGrpSpPr>
        <p:grpSpPr>
          <a:xfrm>
            <a:off x="1" y="0"/>
            <a:ext cx="1388224" cy="1046128"/>
            <a:chOff x="0" y="0"/>
            <a:chExt cx="6897954" cy="4536440"/>
          </a:xfrm>
        </p:grpSpPr>
        <p:sp>
          <p:nvSpPr>
            <p:cNvPr id="21" name="直角三角形 2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24" name="直角三角形 2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25" name="直角三角形 2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26" name="矩形 25"/>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27" name="矩形 26"/>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8" name="矩形 27"/>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a:off x="5156419" y="93683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思政工作</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26" name="组合 25"/>
          <p:cNvGrpSpPr/>
          <p:nvPr/>
        </p:nvGrpSpPr>
        <p:grpSpPr>
          <a:xfrm>
            <a:off x="307278" y="2339736"/>
            <a:ext cx="6118753" cy="1966257"/>
            <a:chOff x="291468" y="2865085"/>
            <a:chExt cx="2601994" cy="5637885"/>
          </a:xfrm>
        </p:grpSpPr>
        <p:sp>
          <p:nvSpPr>
            <p:cNvPr id="27" name="圆角矩形 26"/>
            <p:cNvSpPr/>
            <p:nvPr/>
          </p:nvSpPr>
          <p:spPr>
            <a:xfrm>
              <a:off x="291468" y="2865085"/>
              <a:ext cx="2601994" cy="5637885"/>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28" name="TextBox 36"/>
            <p:cNvSpPr txBox="1"/>
            <p:nvPr/>
          </p:nvSpPr>
          <p:spPr>
            <a:xfrm>
              <a:off x="311202" y="3177855"/>
              <a:ext cx="2546335" cy="4411805"/>
            </a:xfrm>
            <a:prstGeom prst="rect">
              <a:avLst/>
            </a:prstGeom>
            <a:noFill/>
          </p:spPr>
          <p:txBody>
            <a:bodyPr wrap="square">
              <a:spAutoFit/>
            </a:bodyPr>
            <a:lstStyle/>
            <a:p>
              <a:pPr marL="285750" indent="-285750">
                <a:spcBef>
                  <a:spcPts val="1200"/>
                </a:spcBef>
                <a:spcAft>
                  <a:spcPts val="600"/>
                </a:spcAft>
                <a:buFont typeface="Wingdings" charset="2"/>
                <a:buChar char="l"/>
              </a:pPr>
              <a:r>
                <a:rPr lang="en-US" sz="2000" b="1">
                  <a:solidFill>
                    <a:schemeClr val="tx2">
                      <a:lumMod val="50000"/>
                    </a:schemeClr>
                  </a:solidFill>
                  <a:latin typeface="Arial"/>
                  <a:ea typeface="微软雅黑"/>
                </a:rPr>
                <a:t>1952</a:t>
              </a:r>
              <a:r>
                <a:rPr lang="zh-CN" sz="2000" b="1">
                  <a:solidFill>
                    <a:schemeClr val="tx2">
                      <a:lumMod val="50000"/>
                    </a:schemeClr>
                  </a:solidFill>
                  <a:latin typeface="Arial"/>
                  <a:ea typeface="微软雅黑"/>
                </a:rPr>
                <a:t>年院系调整时，北京大学重新组建西方语言文学系、东方语言文学系、俄罗斯语言文学系。</a:t>
              </a:r>
            </a:p>
            <a:p>
              <a:pPr marL="285750" indent="-285750">
                <a:spcBef>
                  <a:spcPts val="1200"/>
                </a:spcBef>
                <a:spcAft>
                  <a:spcPts val="600"/>
                </a:spcAft>
                <a:buFont typeface="Wingdings" charset="2"/>
                <a:buChar char="l"/>
              </a:pPr>
              <a:r>
                <a:rPr lang="en-US" sz="2000" b="1">
                  <a:solidFill>
                    <a:srgbClr val="8A0000"/>
                  </a:solidFill>
                  <a:latin typeface="Arial"/>
                  <a:ea typeface="微软雅黑"/>
                </a:rPr>
                <a:t>1983</a:t>
              </a:r>
              <a:r>
                <a:rPr lang="zh-CN" sz="2000" b="1">
                  <a:solidFill>
                    <a:srgbClr val="8A0000"/>
                  </a:solidFill>
                  <a:latin typeface="Arial"/>
                  <a:ea typeface="微软雅黑"/>
                </a:rPr>
                <a:t>年恢复英语语言文学系建制。</a:t>
              </a:r>
            </a:p>
            <a:p>
              <a:pPr marL="285750" indent="-285750">
                <a:spcBef>
                  <a:spcPts val="1200"/>
                </a:spcBef>
                <a:spcAft>
                  <a:spcPts val="600"/>
                </a:spcAft>
                <a:buFont typeface="Wingdings" charset="2"/>
                <a:buChar char="l"/>
              </a:pPr>
              <a:r>
                <a:rPr lang="en-US" sz="2000" b="1">
                  <a:solidFill>
                    <a:schemeClr val="tx2">
                      <a:lumMod val="50000"/>
                    </a:schemeClr>
                  </a:solidFill>
                  <a:latin typeface="Arial"/>
                  <a:ea typeface="微软雅黑"/>
                </a:rPr>
                <a:t>1992 </a:t>
              </a:r>
              <a:r>
                <a:rPr lang="zh-CN" sz="2000" b="1">
                  <a:solidFill>
                    <a:schemeClr val="tx2">
                      <a:lumMod val="50000"/>
                    </a:schemeClr>
                  </a:solidFill>
                  <a:latin typeface="Arial"/>
                  <a:ea typeface="微软雅黑"/>
                </a:rPr>
                <a:t>年，东方语言文学系更名为东方学系。</a:t>
              </a:r>
            </a:p>
          </p:txBody>
        </p:sp>
      </p:grpSp>
      <p:sp>
        <p:nvSpPr>
          <p:cNvPr id="30" name="矩形 29"/>
          <p:cNvSpPr/>
          <p:nvPr/>
        </p:nvSpPr>
        <p:spPr>
          <a:xfrm>
            <a:off x="983291" y="1260566"/>
            <a:ext cx="4477509" cy="646331"/>
          </a:xfrm>
          <a:prstGeom prst="rect">
            <a:avLst/>
          </a:prstGeom>
        </p:spPr>
        <p:txBody>
          <a:bodyPr wrap="none">
            <a:spAutoFit/>
          </a:bodyPr>
          <a:lstStyle/>
          <a:p>
            <a:pPr lvl="0" algn="ctr"/>
            <a:r>
              <a:rPr lang="zh-CN" sz="3600" b="1">
                <a:solidFill>
                  <a:srgbClr val="8A0000"/>
                </a:solidFill>
                <a:latin typeface="微软雅黑"/>
                <a:ea typeface="微软雅黑"/>
              </a:rPr>
              <a:t>新中国成立后的发展 </a:t>
            </a:r>
          </a:p>
        </p:txBody>
      </p:sp>
      <p:sp>
        <p:nvSpPr>
          <p:cNvPr id="31" name="等腰三角形 30"/>
          <p:cNvSpPr/>
          <p:nvPr/>
        </p:nvSpPr>
        <p:spPr>
          <a:xfrm flipV="1">
            <a:off x="2799654" y="1994656"/>
            <a:ext cx="844783" cy="253349"/>
          </a:xfrm>
          <a:prstGeom prst="triangle">
            <a:avLst/>
          </a:prstGeom>
          <a:solidFill>
            <a:srgbClr val="203864"/>
          </a:solidFill>
          <a:ln>
            <a:noFill/>
          </a:ln>
        </p:spPr>
        <p:txBody>
          <a:bodyPr anchor="ctr"/>
          <a:lstStyle/>
          <a:p>
            <a:pPr algn="ctr"/>
            <a:endParaRPr lang="zh-CN">
              <a:solidFill>
                <a:schemeClr val="lt1"/>
              </a:solidFill>
            </a:endParaRPr>
          </a:p>
        </p:txBody>
      </p:sp>
      <p:sp>
        <p:nvSpPr>
          <p:cNvPr id="33" name="等腰三角形 32"/>
          <p:cNvSpPr/>
          <p:nvPr/>
        </p:nvSpPr>
        <p:spPr>
          <a:xfrm flipV="1">
            <a:off x="2799654" y="4521241"/>
            <a:ext cx="844783" cy="253349"/>
          </a:xfrm>
          <a:prstGeom prst="triangle">
            <a:avLst/>
          </a:prstGeom>
          <a:solidFill>
            <a:srgbClr val="203864"/>
          </a:solidFill>
          <a:ln>
            <a:noFill/>
          </a:ln>
        </p:spPr>
        <p:txBody>
          <a:bodyPr anchor="ctr"/>
          <a:lstStyle/>
          <a:p>
            <a:pPr algn="ctr"/>
            <a:endParaRPr lang="zh-CN">
              <a:solidFill>
                <a:schemeClr val="lt1"/>
              </a:solidFill>
            </a:endParaRPr>
          </a:p>
        </p:txBody>
      </p:sp>
      <p:sp>
        <p:nvSpPr>
          <p:cNvPr id="29" name="矩形 28"/>
          <p:cNvSpPr/>
          <p:nvPr/>
        </p:nvSpPr>
        <p:spPr>
          <a:xfrm>
            <a:off x="1513885" y="4845654"/>
            <a:ext cx="3416320" cy="646331"/>
          </a:xfrm>
          <a:prstGeom prst="rect">
            <a:avLst/>
          </a:prstGeom>
        </p:spPr>
        <p:txBody>
          <a:bodyPr wrap="none">
            <a:spAutoFit/>
          </a:bodyPr>
          <a:lstStyle/>
          <a:p>
            <a:pPr lvl="0" algn="ctr"/>
            <a:r>
              <a:rPr lang="zh-CN" sz="3600" b="1">
                <a:solidFill>
                  <a:srgbClr val="8A0000"/>
                </a:solidFill>
                <a:latin typeface="微软雅黑"/>
                <a:ea typeface="微软雅黑"/>
              </a:rPr>
              <a:t>外国语学院成立</a:t>
            </a:r>
          </a:p>
        </p:txBody>
      </p:sp>
      <p:grpSp>
        <p:nvGrpSpPr>
          <p:cNvPr id="32" name="组合 31"/>
          <p:cNvGrpSpPr/>
          <p:nvPr/>
        </p:nvGrpSpPr>
        <p:grpSpPr>
          <a:xfrm>
            <a:off x="320911" y="5475620"/>
            <a:ext cx="6118753" cy="1057012"/>
            <a:chOff x="291468" y="2865077"/>
            <a:chExt cx="2601994" cy="7995621"/>
          </a:xfrm>
        </p:grpSpPr>
        <p:sp>
          <p:nvSpPr>
            <p:cNvPr id="34" name="圆角矩形 33"/>
            <p:cNvSpPr/>
            <p:nvPr/>
          </p:nvSpPr>
          <p:spPr>
            <a:xfrm>
              <a:off x="291468" y="2865077"/>
              <a:ext cx="2601994" cy="7995613"/>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35" name="TextBox 36"/>
            <p:cNvSpPr txBox="1"/>
            <p:nvPr/>
          </p:nvSpPr>
          <p:spPr>
            <a:xfrm>
              <a:off x="311202" y="3177856"/>
              <a:ext cx="2546335" cy="7682842"/>
            </a:xfrm>
            <a:prstGeom prst="rect">
              <a:avLst/>
            </a:prstGeom>
            <a:noFill/>
          </p:spPr>
          <p:txBody>
            <a:bodyPr wrap="square">
              <a:spAutoFit/>
            </a:bodyPr>
            <a:lstStyle/>
            <a:p>
              <a:pPr marL="285750" indent="-285750">
                <a:spcBef>
                  <a:spcPts val="1200"/>
                </a:spcBef>
                <a:spcAft>
                  <a:spcPts val="600"/>
                </a:spcAft>
                <a:buFont typeface="Wingdings" charset="2"/>
                <a:buChar char="l"/>
              </a:pPr>
              <a:r>
                <a:rPr lang="en-US" sz="2000" b="1">
                  <a:solidFill>
                    <a:schemeClr val="tx2">
                      <a:lumMod val="50000"/>
                    </a:schemeClr>
                  </a:solidFill>
                  <a:latin typeface="Arial"/>
                  <a:ea typeface="微软雅黑"/>
                </a:rPr>
                <a:t>1999</a:t>
              </a:r>
              <a:r>
                <a:rPr lang="zh-CN" sz="2000" b="1">
                  <a:solidFill>
                    <a:schemeClr val="tx2">
                      <a:lumMod val="50000"/>
                    </a:schemeClr>
                  </a:solidFill>
                  <a:latin typeface="Arial"/>
                  <a:ea typeface="微软雅黑"/>
                </a:rPr>
                <a:t>年</a:t>
              </a:r>
              <a:r>
                <a:rPr lang="en-US" sz="2000" b="1">
                  <a:solidFill>
                    <a:schemeClr val="tx2">
                      <a:lumMod val="50000"/>
                    </a:schemeClr>
                  </a:solidFill>
                  <a:latin typeface="Arial"/>
                  <a:ea typeface="微软雅黑"/>
                </a:rPr>
                <a:t>6</a:t>
              </a:r>
              <a:r>
                <a:rPr lang="zh-CN" sz="2000" b="1">
                  <a:solidFill>
                    <a:schemeClr val="tx2">
                      <a:lumMod val="50000"/>
                    </a:schemeClr>
                  </a:solidFill>
                  <a:latin typeface="Arial"/>
                  <a:ea typeface="微软雅黑"/>
                </a:rPr>
                <a:t>月，由东方学系、西方语言文学系、俄罗斯语言文学系和英语语言文学系组建北京大学外国语学院。</a:t>
              </a:r>
            </a:p>
          </p:txBody>
        </p:sp>
      </p:grpSp>
      <p:pic>
        <p:nvPicPr>
          <p:cNvPr id="4" name="图片 3"/>
          <p:cNvPicPr>
            <a:picLocks noChangeAspect="1"/>
          </p:cNvPicPr>
          <p:nvPr/>
        </p:nvPicPr>
        <p:blipFill rotWithShape="1">
          <a:blip r:embed="rId2"/>
          <a:srcRect b="16730"/>
          <a:stretch/>
        </p:blipFill>
        <p:spPr>
          <a:xfrm>
            <a:off x="7319744" y="883572"/>
            <a:ext cx="4233513" cy="2775658"/>
          </a:xfrm>
          <a:prstGeom prst="rect">
            <a:avLst/>
          </a:prstGeom>
        </p:spPr>
      </p:pic>
      <p:pic>
        <p:nvPicPr>
          <p:cNvPr id="5" name="图片 4"/>
          <p:cNvPicPr>
            <a:picLocks noChangeAspect="1"/>
          </p:cNvPicPr>
          <p:nvPr/>
        </p:nvPicPr>
        <p:blipFill>
          <a:blip r:embed="rId3"/>
          <a:stretch/>
        </p:blipFill>
        <p:spPr>
          <a:xfrm>
            <a:off x="7319744" y="3773604"/>
            <a:ext cx="4233513" cy="2759027"/>
          </a:xfrm>
          <a:prstGeom prst="rect">
            <a:avLst/>
          </a:prstGeom>
        </p:spPr>
      </p:pic>
      <p:pic>
        <p:nvPicPr>
          <p:cNvPr id="36" name="图片 35"/>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84" name="组合 83"/>
          <p:cNvGrpSpPr/>
          <p:nvPr/>
        </p:nvGrpSpPr>
        <p:grpSpPr>
          <a:xfrm>
            <a:off x="1" y="0"/>
            <a:ext cx="1388224" cy="1046128"/>
            <a:chOff x="0" y="0"/>
            <a:chExt cx="6897954" cy="4536440"/>
          </a:xfrm>
        </p:grpSpPr>
        <p:sp>
          <p:nvSpPr>
            <p:cNvPr id="85" name="直角三角形 8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6" name="直角三角形 8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7" name="直角三角形 8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02" name="矩形 101"/>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0" y="6705904"/>
            <a:ext cx="12192000" cy="150435"/>
            <a:chOff x="0" y="2714172"/>
            <a:chExt cx="3686629" cy="1429658"/>
          </a:xfrm>
        </p:grpSpPr>
        <p:sp>
          <p:nvSpPr>
            <p:cNvPr id="30" name="矩形 29"/>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31" name="矩形 30"/>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32" name="矩形 31"/>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3" name="矩形 32"/>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4" name="矩形 33"/>
          <p:cNvSpPr/>
          <p:nvPr/>
        </p:nvSpPr>
        <p:spPr>
          <a:xfrm>
            <a:off x="5000187" y="933450"/>
            <a:ext cx="2191626"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资 助 工 作</a:t>
            </a:r>
          </a:p>
        </p:txBody>
      </p:sp>
      <p:sp>
        <p:nvSpPr>
          <p:cNvPr id="35" name="文本框 34"/>
          <p:cNvSpPr txBox="1"/>
          <p:nvPr/>
        </p:nvSpPr>
        <p:spPr>
          <a:xfrm>
            <a:off x="307588" y="1556657"/>
            <a:ext cx="5171889" cy="5770811"/>
          </a:xfrm>
          <a:prstGeom prst="rect">
            <a:avLst/>
          </a:prstGeom>
          <a:noFill/>
        </p:spPr>
        <p:txBody>
          <a:bodyPr wrap="square">
            <a:spAutoFit/>
          </a:bodyPr>
          <a:lstStyle/>
          <a:p>
            <a:pPr algn="ctr">
              <a:lnSpc>
                <a:spcPct val="150000"/>
              </a:lnSpc>
              <a:spcBef>
                <a:spcPct val="0"/>
              </a:spcBef>
              <a:spcAft>
                <a:spcPct val="0"/>
              </a:spcAft>
            </a:pPr>
            <a:r>
              <a:rPr lang="zh-CN" b="1">
                <a:solidFill>
                  <a:srgbClr val="8A0000"/>
                </a:solidFill>
                <a:latin typeface="微软雅黑"/>
                <a:ea typeface="微软雅黑"/>
              </a:rPr>
              <a:t>资助育人，励志成才，支撑支持学生成长发展</a:t>
            </a:r>
          </a:p>
          <a:p>
            <a:pPr algn="just">
              <a:lnSpc>
                <a:spcPct val="150000"/>
              </a:lnSpc>
              <a:spcBef>
                <a:spcPct val="0"/>
              </a:spcBef>
              <a:spcAft>
                <a:spcPct val="0"/>
              </a:spcAft>
            </a:pPr>
            <a:r>
              <a:rPr lang="zh-CN" b="1">
                <a:solidFill>
                  <a:srgbClr val="000000"/>
                </a:solidFill>
                <a:latin typeface="微软雅黑"/>
                <a:ea typeface="微软雅黑"/>
              </a:rPr>
              <a:t>     学院一直将奖励与资助的融合视为工作重点，在贫困生资助工作中始终坚持</a:t>
            </a:r>
            <a:r>
              <a:rPr lang="en-US" b="1">
                <a:solidFill>
                  <a:srgbClr val="000000"/>
                </a:solidFill>
                <a:latin typeface="微软雅黑"/>
                <a:ea typeface="微软雅黑"/>
              </a:rPr>
              <a:t>“</a:t>
            </a:r>
            <a:r>
              <a:rPr lang="zh-CN" b="1">
                <a:solidFill>
                  <a:srgbClr val="000000"/>
                </a:solidFill>
                <a:latin typeface="微软雅黑"/>
                <a:ea typeface="微软雅黑"/>
              </a:rPr>
              <a:t>以人为本</a:t>
            </a:r>
            <a:r>
              <a:rPr lang="en-US" b="1">
                <a:solidFill>
                  <a:srgbClr val="000000"/>
                </a:solidFill>
                <a:latin typeface="微软雅黑"/>
                <a:ea typeface="微软雅黑"/>
              </a:rPr>
              <a:t>”</a:t>
            </a:r>
            <a:r>
              <a:rPr lang="zh-CN" b="1">
                <a:solidFill>
                  <a:srgbClr val="000000"/>
                </a:solidFill>
                <a:latin typeface="微软雅黑"/>
                <a:ea typeface="微软雅黑"/>
              </a:rPr>
              <a:t>。过去一年，学工办老师时刻关注全体学生的家庭和生活状态，重点挖掘经济上有困难的学生，帮助其正确认识助学贷款及助学金的意义，并进一步完善贫困生数据库，</a:t>
            </a:r>
            <a:r>
              <a:rPr lang="en-US" b="1">
                <a:solidFill>
                  <a:srgbClr val="000000"/>
                </a:solidFill>
                <a:latin typeface="微软雅黑"/>
                <a:ea typeface="微软雅黑"/>
              </a:rPr>
              <a:t>2021</a:t>
            </a:r>
            <a:r>
              <a:rPr lang="zh-CN" b="1">
                <a:solidFill>
                  <a:srgbClr val="000000"/>
                </a:solidFill>
                <a:latin typeface="微软雅黑"/>
                <a:ea typeface="微软雅黑"/>
              </a:rPr>
              <a:t>年共计</a:t>
            </a:r>
            <a:r>
              <a:rPr lang="en-US" b="1">
                <a:solidFill>
                  <a:srgbClr val="000000"/>
                </a:solidFill>
                <a:latin typeface="微软雅黑"/>
                <a:ea typeface="微软雅黑"/>
              </a:rPr>
              <a:t>122</a:t>
            </a:r>
            <a:r>
              <a:rPr lang="zh-CN" b="1">
                <a:solidFill>
                  <a:srgbClr val="000000"/>
                </a:solidFill>
                <a:latin typeface="微软雅黑"/>
                <a:ea typeface="微软雅黑"/>
              </a:rPr>
              <a:t>名学生在学校、学院进行了资助认定。发放临时困难补助</a:t>
            </a:r>
            <a:r>
              <a:rPr lang="en-US" b="1">
                <a:solidFill>
                  <a:srgbClr val="000000"/>
                </a:solidFill>
                <a:latin typeface="微软雅黑"/>
                <a:ea typeface="微软雅黑"/>
              </a:rPr>
              <a:t>52</a:t>
            </a:r>
            <a:r>
              <a:rPr lang="zh-CN" b="1">
                <a:solidFill>
                  <a:srgbClr val="000000"/>
                </a:solidFill>
                <a:latin typeface="微软雅黑"/>
                <a:ea typeface="微软雅黑"/>
              </a:rPr>
              <a:t>人次，总金额共计</a:t>
            </a:r>
            <a:r>
              <a:rPr lang="en-US" b="1">
                <a:solidFill>
                  <a:srgbClr val="000000"/>
                </a:solidFill>
                <a:latin typeface="微软雅黑"/>
                <a:ea typeface="微软雅黑"/>
              </a:rPr>
              <a:t>152000</a:t>
            </a:r>
            <a:r>
              <a:rPr lang="zh-CN" b="1">
                <a:solidFill>
                  <a:srgbClr val="000000"/>
                </a:solidFill>
                <a:latin typeface="微软雅黑"/>
                <a:ea typeface="微软雅黑"/>
              </a:rPr>
              <a:t>元；</a:t>
            </a:r>
            <a:r>
              <a:rPr lang="en-US" b="1">
                <a:solidFill>
                  <a:srgbClr val="000000"/>
                </a:solidFill>
                <a:latin typeface="微软雅黑"/>
                <a:ea typeface="微软雅黑"/>
              </a:rPr>
              <a:t>2020</a:t>
            </a:r>
            <a:r>
              <a:rPr lang="zh-CN" b="1">
                <a:solidFill>
                  <a:srgbClr val="000000"/>
                </a:solidFill>
                <a:latin typeface="微软雅黑"/>
                <a:ea typeface="微软雅黑"/>
              </a:rPr>
              <a:t>年受疫情影响采取线上寻访，寻访受资助学生的家庭</a:t>
            </a:r>
            <a:r>
              <a:rPr lang="en-US" b="1">
                <a:solidFill>
                  <a:srgbClr val="000000"/>
                </a:solidFill>
                <a:latin typeface="微软雅黑"/>
                <a:ea typeface="微软雅黑"/>
              </a:rPr>
              <a:t>90</a:t>
            </a:r>
            <a:r>
              <a:rPr lang="zh-CN" b="1">
                <a:solidFill>
                  <a:srgbClr val="000000"/>
                </a:solidFill>
                <a:latin typeface="微软雅黑"/>
                <a:ea typeface="微软雅黑"/>
              </a:rPr>
              <a:t>人次，全面立体了解学生情况，提升资助工作精准化程度。</a:t>
            </a:r>
          </a:p>
          <a:p>
            <a:pPr algn="just">
              <a:lnSpc>
                <a:spcPct val="150000"/>
              </a:lnSpc>
              <a:spcBef>
                <a:spcPct val="0"/>
              </a:spcBef>
              <a:spcAft>
                <a:spcPct val="0"/>
              </a:spcAft>
              <a:buFont typeface="Arial" charset="0"/>
              <a:buNone/>
            </a:pPr>
            <a:endParaRPr lang="en-US" b="1">
              <a:solidFill>
                <a:srgbClr val="000000"/>
              </a:solidFill>
              <a:latin typeface="微软雅黑"/>
              <a:ea typeface="微软雅黑"/>
            </a:endParaRPr>
          </a:p>
          <a:p>
            <a:r>
              <a:rPr lang="en-US" b="1">
                <a:solidFill>
                  <a:srgbClr val="000000"/>
                </a:solidFill>
                <a:latin typeface="微软雅黑"/>
                <a:ea typeface="微软雅黑"/>
              </a:rPr>
              <a:t> </a:t>
            </a:r>
            <a:endParaRPr lang="zh-CN" b="1">
              <a:solidFill>
                <a:srgbClr val="000000"/>
              </a:solidFill>
              <a:latin typeface="微软雅黑"/>
              <a:ea typeface="微软雅黑"/>
            </a:endParaRPr>
          </a:p>
        </p:txBody>
      </p:sp>
      <p:sp>
        <p:nvSpPr>
          <p:cNvPr id="36" name="Freeform 6"/>
          <p:cNvSpPr>
            <a:spLocks noChangeArrowheads="1"/>
          </p:cNvSpPr>
          <p:nvPr/>
        </p:nvSpPr>
        <p:spPr>
          <a:xfrm>
            <a:off x="7055805" y="1889241"/>
            <a:ext cx="1890713" cy="1900238"/>
          </a:xfrm>
          <a:custGeom>
            <a:avLst/>
            <a:gdLst/>
            <a:ahLst/>
            <a:cxnLst/>
            <a:rect l="l" t="t" r="r" b="b"/>
            <a:pathLst>
              <a:path w="1890713" h="1900238">
                <a:moveTo>
                  <a:pt x="123825" y="1900238"/>
                </a:moveTo>
                <a:lnTo>
                  <a:pt x="1750219" y="1900238"/>
                </a:lnTo>
                <a:lnTo>
                  <a:pt x="1750219" y="1900238"/>
                </a:lnTo>
                <a:lnTo>
                  <a:pt x="1771650" y="1900238"/>
                </a:lnTo>
                <a:lnTo>
                  <a:pt x="1793082" y="1897857"/>
                </a:lnTo>
                <a:lnTo>
                  <a:pt x="1809750" y="1893094"/>
                </a:lnTo>
                <a:lnTo>
                  <a:pt x="1826419" y="1885950"/>
                </a:lnTo>
                <a:lnTo>
                  <a:pt x="1843088" y="1878807"/>
                </a:lnTo>
                <a:lnTo>
                  <a:pt x="1854994" y="1869282"/>
                </a:lnTo>
                <a:lnTo>
                  <a:pt x="1864519" y="1859757"/>
                </a:lnTo>
                <a:lnTo>
                  <a:pt x="1874044" y="1847850"/>
                </a:lnTo>
                <a:lnTo>
                  <a:pt x="1881188" y="1833563"/>
                </a:lnTo>
                <a:lnTo>
                  <a:pt x="1885950" y="1819275"/>
                </a:lnTo>
                <a:lnTo>
                  <a:pt x="1888332" y="1804988"/>
                </a:lnTo>
                <a:lnTo>
                  <a:pt x="1890713" y="1790700"/>
                </a:lnTo>
                <a:lnTo>
                  <a:pt x="1888332" y="1774032"/>
                </a:lnTo>
                <a:lnTo>
                  <a:pt x="1885950" y="1757363"/>
                </a:lnTo>
                <a:lnTo>
                  <a:pt x="1878807" y="1740694"/>
                </a:lnTo>
                <a:lnTo>
                  <a:pt x="1871663" y="1721644"/>
                </a:lnTo>
                <a:lnTo>
                  <a:pt x="1026319" y="69056"/>
                </a:lnTo>
                <a:lnTo>
                  <a:pt x="1026319" y="69056"/>
                </a:lnTo>
                <a:lnTo>
                  <a:pt x="1016794" y="52388"/>
                </a:lnTo>
                <a:lnTo>
                  <a:pt x="1007269" y="38100"/>
                </a:lnTo>
                <a:lnTo>
                  <a:pt x="995363" y="26194"/>
                </a:lnTo>
                <a:lnTo>
                  <a:pt x="985838" y="16669"/>
                </a:lnTo>
                <a:lnTo>
                  <a:pt x="973932" y="9525"/>
                </a:lnTo>
                <a:lnTo>
                  <a:pt x="962025" y="4763"/>
                </a:lnTo>
                <a:lnTo>
                  <a:pt x="950119" y="0"/>
                </a:lnTo>
                <a:lnTo>
                  <a:pt x="938213" y="0"/>
                </a:lnTo>
                <a:lnTo>
                  <a:pt x="926306" y="0"/>
                </a:lnTo>
                <a:lnTo>
                  <a:pt x="914400" y="4763"/>
                </a:lnTo>
                <a:lnTo>
                  <a:pt x="902494" y="9525"/>
                </a:lnTo>
                <a:lnTo>
                  <a:pt x="890588" y="16669"/>
                </a:lnTo>
                <a:lnTo>
                  <a:pt x="878681" y="26194"/>
                </a:lnTo>
                <a:lnTo>
                  <a:pt x="869156" y="38100"/>
                </a:lnTo>
                <a:lnTo>
                  <a:pt x="859631" y="52388"/>
                </a:lnTo>
                <a:lnTo>
                  <a:pt x="850106" y="69056"/>
                </a:lnTo>
                <a:lnTo>
                  <a:pt x="16669" y="1733550"/>
                </a:lnTo>
                <a:lnTo>
                  <a:pt x="16669" y="1733550"/>
                </a:lnTo>
                <a:lnTo>
                  <a:pt x="9525" y="1752600"/>
                </a:lnTo>
                <a:lnTo>
                  <a:pt x="4763" y="1769269"/>
                </a:lnTo>
                <a:lnTo>
                  <a:pt x="0" y="1785938"/>
                </a:lnTo>
                <a:lnTo>
                  <a:pt x="0" y="1800225"/>
                </a:lnTo>
                <a:lnTo>
                  <a:pt x="0" y="1814513"/>
                </a:lnTo>
                <a:lnTo>
                  <a:pt x="2381" y="1828800"/>
                </a:lnTo>
                <a:lnTo>
                  <a:pt x="7144" y="1840707"/>
                </a:lnTo>
                <a:lnTo>
                  <a:pt x="14288" y="1852613"/>
                </a:lnTo>
                <a:lnTo>
                  <a:pt x="21431" y="1864519"/>
                </a:lnTo>
                <a:lnTo>
                  <a:pt x="30956" y="1874044"/>
                </a:lnTo>
                <a:lnTo>
                  <a:pt x="42863" y="1881188"/>
                </a:lnTo>
                <a:lnTo>
                  <a:pt x="57150" y="1888332"/>
                </a:lnTo>
                <a:lnTo>
                  <a:pt x="71438" y="1893094"/>
                </a:lnTo>
                <a:lnTo>
                  <a:pt x="88106" y="1897857"/>
                </a:lnTo>
                <a:lnTo>
                  <a:pt x="104775" y="1900238"/>
                </a:lnTo>
                <a:lnTo>
                  <a:pt x="123825" y="1900238"/>
                </a:lnTo>
                <a:lnTo>
                  <a:pt x="123825" y="1900238"/>
                </a:lnTo>
                <a:close/>
              </a:path>
            </a:pathLst>
          </a:custGeom>
          <a:solidFill>
            <a:srgbClr val="434154"/>
          </a:solidFill>
          <a:ln>
            <a:noFill/>
          </a:ln>
        </p:spPr>
        <p:txBody>
          <a:bodyPr/>
          <a:lstStyle/>
          <a:p>
            <a:pPr>
              <a:spcBef>
                <a:spcPct val="0"/>
              </a:spcBef>
              <a:spcAft>
                <a:spcPct val="0"/>
              </a:spcAft>
              <a:buFont typeface="Arial" charset="0"/>
              <a:buNone/>
            </a:pPr>
            <a:endParaRPr lang="zh-CN">
              <a:solidFill>
                <a:srgbClr val="000000"/>
              </a:solidFill>
            </a:endParaRPr>
          </a:p>
        </p:txBody>
      </p:sp>
      <p:sp>
        <p:nvSpPr>
          <p:cNvPr id="37" name="直接连接符 5"/>
          <p:cNvSpPr>
            <a:spLocks noChangeShapeType="1"/>
          </p:cNvSpPr>
          <p:nvPr/>
        </p:nvSpPr>
        <p:spPr>
          <a:xfrm>
            <a:off x="7393896" y="3254318"/>
            <a:ext cx="1160859" cy="1190"/>
          </a:xfrm>
          <a:prstGeom prst="line">
            <a:avLst/>
          </a:prstGeom>
          <a:noFill/>
          <a:ln w="6350" cap="flat" cmpd="sng">
            <a:solidFill>
              <a:schemeClr val="bg1"/>
            </a:solidFill>
            <a:bevel/>
          </a:ln>
        </p:spPr>
        <p:txBody>
          <a:bodyPr/>
          <a:lstStyle/>
          <a:p>
            <a:pPr>
              <a:spcBef>
                <a:spcPct val="0"/>
              </a:spcBef>
              <a:spcAft>
                <a:spcPct val="0"/>
              </a:spcAft>
              <a:buFont typeface="Arial" charset="0"/>
              <a:buNone/>
            </a:pPr>
            <a:endParaRPr lang="zh-CN">
              <a:solidFill>
                <a:srgbClr val="000000"/>
              </a:solidFill>
              <a:latin typeface="Arial"/>
              <a:ea typeface="宋体"/>
            </a:endParaRPr>
          </a:p>
        </p:txBody>
      </p:sp>
      <p:sp>
        <p:nvSpPr>
          <p:cNvPr id="38" name="矩形 6"/>
          <p:cNvSpPr>
            <a:spLocks noChangeArrowheads="1"/>
          </p:cNvSpPr>
          <p:nvPr/>
        </p:nvSpPr>
        <p:spPr>
          <a:xfrm>
            <a:off x="7288924" y="3222742"/>
            <a:ext cx="1454244" cy="519822"/>
          </a:xfrm>
          <a:prstGeom prst="rect">
            <a:avLst/>
          </a:prstGeom>
          <a:noFill/>
          <a:ln>
            <a:noFill/>
          </a:ln>
        </p:spPr>
        <p:txBody>
          <a:bodyPr wrap="none">
            <a:spAutoFit/>
          </a:bodyPr>
          <a:lstStyle/>
          <a:p>
            <a:pPr algn="ctr">
              <a:lnSpc>
                <a:spcPct val="150000"/>
              </a:lnSpc>
              <a:spcBef>
                <a:spcPct val="0"/>
              </a:spcBef>
              <a:spcAft>
                <a:spcPct val="0"/>
              </a:spcAft>
              <a:buFont typeface="Arial" charset="0"/>
              <a:buNone/>
            </a:pPr>
            <a:r>
              <a:rPr lang="en-US" sz="2100" b="1">
                <a:solidFill>
                  <a:srgbClr val="FFFFFF"/>
                </a:solidFill>
                <a:latin typeface="华文中宋"/>
                <a:ea typeface="华文中宋"/>
              </a:rPr>
              <a:t>152000</a:t>
            </a:r>
            <a:r>
              <a:rPr lang="zh-CN" sz="2100" b="1">
                <a:solidFill>
                  <a:srgbClr val="FFFFFF"/>
                </a:solidFill>
                <a:latin typeface="华文中宋"/>
                <a:ea typeface="华文中宋"/>
              </a:rPr>
              <a:t>元</a:t>
            </a:r>
            <a:endParaRPr lang="en-US" sz="2100" b="1">
              <a:solidFill>
                <a:srgbClr val="FFFFFF"/>
              </a:solidFill>
              <a:latin typeface="华文中宋"/>
              <a:ea typeface="华文中宋"/>
            </a:endParaRPr>
          </a:p>
        </p:txBody>
      </p:sp>
      <p:sp>
        <p:nvSpPr>
          <p:cNvPr id="39" name="Freeform 7"/>
          <p:cNvSpPr>
            <a:spLocks noChangeArrowheads="1"/>
          </p:cNvSpPr>
          <p:nvPr/>
        </p:nvSpPr>
        <p:spPr>
          <a:xfrm>
            <a:off x="5919949" y="4004982"/>
            <a:ext cx="1890713" cy="1900238"/>
          </a:xfrm>
          <a:custGeom>
            <a:avLst/>
            <a:gdLst/>
            <a:ahLst/>
            <a:cxnLst/>
            <a:rect l="l" t="t" r="r" b="b"/>
            <a:pathLst>
              <a:path w="1890713" h="1900238">
                <a:moveTo>
                  <a:pt x="123825" y="1900238"/>
                </a:moveTo>
                <a:lnTo>
                  <a:pt x="1764507" y="1900238"/>
                </a:lnTo>
                <a:lnTo>
                  <a:pt x="1764507" y="1900238"/>
                </a:lnTo>
                <a:lnTo>
                  <a:pt x="1783557" y="1900238"/>
                </a:lnTo>
                <a:lnTo>
                  <a:pt x="1802607" y="1897857"/>
                </a:lnTo>
                <a:lnTo>
                  <a:pt x="1816894" y="1893094"/>
                </a:lnTo>
                <a:lnTo>
                  <a:pt x="1833563" y="1885950"/>
                </a:lnTo>
                <a:lnTo>
                  <a:pt x="1845469" y="1878807"/>
                </a:lnTo>
                <a:lnTo>
                  <a:pt x="1857375" y="1869282"/>
                </a:lnTo>
                <a:lnTo>
                  <a:pt x="1866900" y="1859757"/>
                </a:lnTo>
                <a:lnTo>
                  <a:pt x="1876425" y="1847850"/>
                </a:lnTo>
                <a:lnTo>
                  <a:pt x="1881188" y="1833563"/>
                </a:lnTo>
                <a:lnTo>
                  <a:pt x="1885950" y="1819275"/>
                </a:lnTo>
                <a:lnTo>
                  <a:pt x="1888332" y="1804988"/>
                </a:lnTo>
                <a:lnTo>
                  <a:pt x="1890713" y="1790700"/>
                </a:lnTo>
                <a:lnTo>
                  <a:pt x="1888332" y="1774032"/>
                </a:lnTo>
                <a:lnTo>
                  <a:pt x="1885950" y="1757363"/>
                </a:lnTo>
                <a:lnTo>
                  <a:pt x="1878807" y="1740694"/>
                </a:lnTo>
                <a:lnTo>
                  <a:pt x="1871663" y="1721644"/>
                </a:lnTo>
                <a:lnTo>
                  <a:pt x="1038225" y="69056"/>
                </a:lnTo>
                <a:lnTo>
                  <a:pt x="1038225" y="69056"/>
                </a:lnTo>
                <a:lnTo>
                  <a:pt x="1031082" y="52388"/>
                </a:lnTo>
                <a:lnTo>
                  <a:pt x="1019175" y="38100"/>
                </a:lnTo>
                <a:lnTo>
                  <a:pt x="1009650" y="26194"/>
                </a:lnTo>
                <a:lnTo>
                  <a:pt x="997744" y="16669"/>
                </a:lnTo>
                <a:lnTo>
                  <a:pt x="988219" y="9525"/>
                </a:lnTo>
                <a:lnTo>
                  <a:pt x="976313" y="4763"/>
                </a:lnTo>
                <a:lnTo>
                  <a:pt x="962025" y="0"/>
                </a:lnTo>
                <a:lnTo>
                  <a:pt x="950119" y="0"/>
                </a:lnTo>
                <a:lnTo>
                  <a:pt x="938213" y="0"/>
                </a:lnTo>
                <a:lnTo>
                  <a:pt x="926306" y="4763"/>
                </a:lnTo>
                <a:lnTo>
                  <a:pt x="914400" y="9525"/>
                </a:lnTo>
                <a:lnTo>
                  <a:pt x="902494" y="16669"/>
                </a:lnTo>
                <a:lnTo>
                  <a:pt x="890588" y="26194"/>
                </a:lnTo>
                <a:lnTo>
                  <a:pt x="881063" y="38100"/>
                </a:lnTo>
                <a:lnTo>
                  <a:pt x="869156" y="52388"/>
                </a:lnTo>
                <a:lnTo>
                  <a:pt x="859631" y="69056"/>
                </a:lnTo>
                <a:lnTo>
                  <a:pt x="16669" y="1733550"/>
                </a:lnTo>
                <a:lnTo>
                  <a:pt x="16669" y="1733550"/>
                </a:lnTo>
                <a:lnTo>
                  <a:pt x="9525" y="1752600"/>
                </a:lnTo>
                <a:lnTo>
                  <a:pt x="4763" y="1769269"/>
                </a:lnTo>
                <a:lnTo>
                  <a:pt x="0" y="1785938"/>
                </a:lnTo>
                <a:lnTo>
                  <a:pt x="0" y="1800225"/>
                </a:lnTo>
                <a:lnTo>
                  <a:pt x="0" y="1814513"/>
                </a:lnTo>
                <a:lnTo>
                  <a:pt x="2381" y="1828800"/>
                </a:lnTo>
                <a:lnTo>
                  <a:pt x="7144" y="1840707"/>
                </a:lnTo>
                <a:lnTo>
                  <a:pt x="11906" y="1852613"/>
                </a:lnTo>
                <a:lnTo>
                  <a:pt x="21431" y="1864519"/>
                </a:lnTo>
                <a:lnTo>
                  <a:pt x="30956" y="1874044"/>
                </a:lnTo>
                <a:lnTo>
                  <a:pt x="42863" y="1881188"/>
                </a:lnTo>
                <a:lnTo>
                  <a:pt x="54769" y="1888332"/>
                </a:lnTo>
                <a:lnTo>
                  <a:pt x="71438" y="1893094"/>
                </a:lnTo>
                <a:lnTo>
                  <a:pt x="88106" y="1897857"/>
                </a:lnTo>
                <a:lnTo>
                  <a:pt x="104775" y="1900238"/>
                </a:lnTo>
                <a:lnTo>
                  <a:pt x="123825" y="1900238"/>
                </a:lnTo>
                <a:lnTo>
                  <a:pt x="123825" y="1900238"/>
                </a:lnTo>
                <a:close/>
              </a:path>
            </a:pathLst>
          </a:custGeom>
          <a:solidFill>
            <a:srgbClr val="002060"/>
          </a:solidFill>
          <a:ln>
            <a:noFill/>
          </a:ln>
        </p:spPr>
        <p:txBody>
          <a:bodyPr/>
          <a:lstStyle/>
          <a:p>
            <a:pPr>
              <a:spcBef>
                <a:spcPct val="0"/>
              </a:spcBef>
              <a:spcAft>
                <a:spcPct val="0"/>
              </a:spcAft>
              <a:buFont typeface="Arial" charset="0"/>
              <a:buNone/>
            </a:pPr>
            <a:endParaRPr lang="zh-CN">
              <a:solidFill>
                <a:srgbClr val="000000"/>
              </a:solidFill>
            </a:endParaRPr>
          </a:p>
        </p:txBody>
      </p:sp>
      <p:sp>
        <p:nvSpPr>
          <p:cNvPr id="41" name="直接连接符 10"/>
          <p:cNvSpPr>
            <a:spLocks noChangeShapeType="1"/>
          </p:cNvSpPr>
          <p:nvPr/>
        </p:nvSpPr>
        <p:spPr>
          <a:xfrm>
            <a:off x="6308379" y="5356342"/>
            <a:ext cx="1160860" cy="1191"/>
          </a:xfrm>
          <a:prstGeom prst="line">
            <a:avLst/>
          </a:prstGeom>
          <a:noFill/>
          <a:ln w="6350" cap="flat" cmpd="sng">
            <a:solidFill>
              <a:schemeClr val="bg1"/>
            </a:solidFill>
            <a:bevel/>
          </a:ln>
        </p:spPr>
        <p:txBody>
          <a:bodyPr/>
          <a:lstStyle/>
          <a:p>
            <a:pPr>
              <a:spcBef>
                <a:spcPct val="0"/>
              </a:spcBef>
              <a:spcAft>
                <a:spcPct val="0"/>
              </a:spcAft>
              <a:buFont typeface="Arial" charset="0"/>
              <a:buNone/>
            </a:pPr>
            <a:endParaRPr lang="zh-CN">
              <a:solidFill>
                <a:srgbClr val="000000"/>
              </a:solidFill>
              <a:latin typeface="Arial"/>
              <a:ea typeface="宋体"/>
            </a:endParaRPr>
          </a:p>
        </p:txBody>
      </p:sp>
      <p:sp>
        <p:nvSpPr>
          <p:cNvPr id="42" name="矩形 11"/>
          <p:cNvSpPr>
            <a:spLocks noChangeArrowheads="1"/>
          </p:cNvSpPr>
          <p:nvPr/>
        </p:nvSpPr>
        <p:spPr>
          <a:xfrm>
            <a:off x="6247911" y="5337320"/>
            <a:ext cx="1256606" cy="1004570"/>
          </a:xfrm>
          <a:prstGeom prst="rect">
            <a:avLst/>
          </a:prstGeom>
          <a:noFill/>
          <a:ln>
            <a:noFill/>
          </a:ln>
        </p:spPr>
        <p:txBody>
          <a:bodyPr wrap="square">
            <a:spAutoFit/>
          </a:bodyPr>
          <a:lstStyle/>
          <a:p>
            <a:pPr algn="ctr">
              <a:lnSpc>
                <a:spcPct val="150000"/>
              </a:lnSpc>
              <a:spcBef>
                <a:spcPct val="0"/>
              </a:spcBef>
              <a:spcAft>
                <a:spcPct val="0"/>
              </a:spcAft>
              <a:buFont typeface="Arial" charset="0"/>
              <a:buNone/>
            </a:pPr>
            <a:r>
              <a:rPr lang="en-US" sz="2100" b="1">
                <a:solidFill>
                  <a:srgbClr val="FFFFFF"/>
                </a:solidFill>
                <a:latin typeface="华文中宋"/>
                <a:ea typeface="华文中宋"/>
              </a:rPr>
              <a:t>90</a:t>
            </a:r>
            <a:r>
              <a:rPr lang="zh-CN" sz="2100" b="1">
                <a:solidFill>
                  <a:srgbClr val="FFFFFF"/>
                </a:solidFill>
                <a:latin typeface="华文中宋"/>
                <a:ea typeface="华文中宋"/>
              </a:rPr>
              <a:t>余人个</a:t>
            </a:r>
            <a:endParaRPr lang="en-US" sz="2100" b="1">
              <a:solidFill>
                <a:srgbClr val="FFFFFF"/>
              </a:solidFill>
              <a:latin typeface="华文中宋"/>
              <a:ea typeface="华文中宋"/>
            </a:endParaRPr>
          </a:p>
        </p:txBody>
      </p:sp>
      <p:sp>
        <p:nvSpPr>
          <p:cNvPr id="43" name="Freeform 5"/>
          <p:cNvSpPr>
            <a:spLocks noChangeArrowheads="1"/>
          </p:cNvSpPr>
          <p:nvPr/>
        </p:nvSpPr>
        <p:spPr>
          <a:xfrm>
            <a:off x="7070093" y="3908542"/>
            <a:ext cx="1878806" cy="1902619"/>
          </a:xfrm>
          <a:custGeom>
            <a:avLst/>
            <a:gdLst/>
            <a:ahLst/>
            <a:cxnLst/>
            <a:rect l="l" t="t" r="r" b="b"/>
            <a:pathLst>
              <a:path w="1878806" h="1902619">
                <a:moveTo>
                  <a:pt x="1752600" y="0"/>
                </a:moveTo>
                <a:lnTo>
                  <a:pt x="123825" y="0"/>
                </a:lnTo>
                <a:lnTo>
                  <a:pt x="123825" y="0"/>
                </a:lnTo>
                <a:lnTo>
                  <a:pt x="104775" y="2381"/>
                </a:lnTo>
                <a:lnTo>
                  <a:pt x="88106" y="4763"/>
                </a:lnTo>
                <a:lnTo>
                  <a:pt x="71437" y="9525"/>
                </a:lnTo>
                <a:lnTo>
                  <a:pt x="57150" y="14288"/>
                </a:lnTo>
                <a:lnTo>
                  <a:pt x="42862" y="21431"/>
                </a:lnTo>
                <a:lnTo>
                  <a:pt x="30956" y="30956"/>
                </a:lnTo>
                <a:lnTo>
                  <a:pt x="21431" y="42863"/>
                </a:lnTo>
                <a:lnTo>
                  <a:pt x="14287" y="54769"/>
                </a:lnTo>
                <a:lnTo>
                  <a:pt x="7144" y="66675"/>
                </a:lnTo>
                <a:lnTo>
                  <a:pt x="2381" y="80963"/>
                </a:lnTo>
                <a:lnTo>
                  <a:pt x="0" y="95250"/>
                </a:lnTo>
                <a:lnTo>
                  <a:pt x="0" y="111919"/>
                </a:lnTo>
                <a:lnTo>
                  <a:pt x="0" y="126206"/>
                </a:lnTo>
                <a:lnTo>
                  <a:pt x="4762" y="142875"/>
                </a:lnTo>
                <a:lnTo>
                  <a:pt x="9525" y="161925"/>
                </a:lnTo>
                <a:lnTo>
                  <a:pt x="16669" y="178594"/>
                </a:lnTo>
                <a:lnTo>
                  <a:pt x="850106" y="1831181"/>
                </a:lnTo>
                <a:lnTo>
                  <a:pt x="850106" y="1831181"/>
                </a:lnTo>
                <a:lnTo>
                  <a:pt x="859631" y="1847850"/>
                </a:lnTo>
                <a:lnTo>
                  <a:pt x="869156" y="1862138"/>
                </a:lnTo>
                <a:lnTo>
                  <a:pt x="878681" y="1874044"/>
                </a:lnTo>
                <a:lnTo>
                  <a:pt x="890587" y="1883569"/>
                </a:lnTo>
                <a:lnTo>
                  <a:pt x="902494" y="1890713"/>
                </a:lnTo>
                <a:lnTo>
                  <a:pt x="914400" y="1897856"/>
                </a:lnTo>
                <a:lnTo>
                  <a:pt x="926306" y="1900238"/>
                </a:lnTo>
                <a:lnTo>
                  <a:pt x="938212" y="1902619"/>
                </a:lnTo>
                <a:lnTo>
                  <a:pt x="952500" y="1900238"/>
                </a:lnTo>
                <a:lnTo>
                  <a:pt x="964406" y="1897856"/>
                </a:lnTo>
                <a:lnTo>
                  <a:pt x="976312" y="1890713"/>
                </a:lnTo>
                <a:lnTo>
                  <a:pt x="988219" y="1883569"/>
                </a:lnTo>
                <a:lnTo>
                  <a:pt x="997744" y="1874044"/>
                </a:lnTo>
                <a:lnTo>
                  <a:pt x="1009650" y="1862138"/>
                </a:lnTo>
                <a:lnTo>
                  <a:pt x="1019175" y="1847850"/>
                </a:lnTo>
                <a:lnTo>
                  <a:pt x="1028700" y="1831181"/>
                </a:lnTo>
                <a:lnTo>
                  <a:pt x="1862137" y="166688"/>
                </a:lnTo>
                <a:lnTo>
                  <a:pt x="1862137" y="166688"/>
                </a:lnTo>
                <a:lnTo>
                  <a:pt x="1869281" y="150019"/>
                </a:lnTo>
                <a:lnTo>
                  <a:pt x="1874044" y="133350"/>
                </a:lnTo>
                <a:lnTo>
                  <a:pt x="1878806" y="116681"/>
                </a:lnTo>
                <a:lnTo>
                  <a:pt x="1878806" y="100013"/>
                </a:lnTo>
                <a:lnTo>
                  <a:pt x="1878806" y="85725"/>
                </a:lnTo>
                <a:lnTo>
                  <a:pt x="1876425" y="71438"/>
                </a:lnTo>
                <a:lnTo>
                  <a:pt x="1871662" y="59531"/>
                </a:lnTo>
                <a:lnTo>
                  <a:pt x="1864519" y="47625"/>
                </a:lnTo>
                <a:lnTo>
                  <a:pt x="1857375" y="38100"/>
                </a:lnTo>
                <a:lnTo>
                  <a:pt x="1847850" y="28575"/>
                </a:lnTo>
                <a:lnTo>
                  <a:pt x="1835944" y="19050"/>
                </a:lnTo>
                <a:lnTo>
                  <a:pt x="1821656" y="11906"/>
                </a:lnTo>
                <a:lnTo>
                  <a:pt x="1807369" y="7144"/>
                </a:lnTo>
                <a:lnTo>
                  <a:pt x="1790700" y="4763"/>
                </a:lnTo>
                <a:lnTo>
                  <a:pt x="1774031" y="0"/>
                </a:lnTo>
                <a:lnTo>
                  <a:pt x="1752600" y="0"/>
                </a:lnTo>
                <a:lnTo>
                  <a:pt x="1752600" y="0"/>
                </a:lnTo>
                <a:close/>
              </a:path>
            </a:pathLst>
          </a:custGeom>
          <a:solidFill>
            <a:srgbClr val="8A0000"/>
          </a:solidFill>
          <a:ln>
            <a:noFill/>
          </a:ln>
        </p:spPr>
        <p:txBody>
          <a:bodyPr/>
          <a:lstStyle/>
          <a:p>
            <a:pPr>
              <a:spcBef>
                <a:spcPct val="0"/>
              </a:spcBef>
              <a:spcAft>
                <a:spcPct val="0"/>
              </a:spcAft>
              <a:buFont typeface="Arial" charset="0"/>
              <a:buNone/>
            </a:pPr>
            <a:endParaRPr lang="zh-CN">
              <a:solidFill>
                <a:srgbClr val="000000"/>
              </a:solidFill>
            </a:endParaRPr>
          </a:p>
        </p:txBody>
      </p:sp>
      <p:sp>
        <p:nvSpPr>
          <p:cNvPr id="44" name="矩形 16"/>
          <p:cNvSpPr>
            <a:spLocks noChangeArrowheads="1"/>
          </p:cNvSpPr>
          <p:nvPr/>
        </p:nvSpPr>
        <p:spPr>
          <a:xfrm>
            <a:off x="7572974" y="4140987"/>
            <a:ext cx="877163" cy="923330"/>
          </a:xfrm>
          <a:prstGeom prst="rect">
            <a:avLst/>
          </a:prstGeom>
          <a:noFill/>
          <a:ln>
            <a:noFill/>
          </a:ln>
        </p:spPr>
        <p:txBody>
          <a:bodyPr wrap="none">
            <a:spAutoFit/>
          </a:bodyPr>
          <a:lstStyle/>
          <a:p>
            <a:pPr algn="ctr">
              <a:spcBef>
                <a:spcPct val="0"/>
              </a:spcBef>
              <a:spcAft>
                <a:spcPct val="0"/>
              </a:spcAft>
              <a:buFont typeface="Arial" charset="0"/>
              <a:buNone/>
            </a:pPr>
            <a:r>
              <a:rPr lang="zh-CN" sz="2700" b="1">
                <a:solidFill>
                  <a:srgbClr val="FFFFFF"/>
                </a:solidFill>
                <a:latin typeface="华文中宋"/>
                <a:ea typeface="华文中宋"/>
              </a:rPr>
              <a:t>学生</a:t>
            </a:r>
            <a:endParaRPr lang="en-US" sz="2700" b="1">
              <a:solidFill>
                <a:srgbClr val="FFFFFF"/>
              </a:solidFill>
              <a:latin typeface="华文中宋"/>
              <a:ea typeface="华文中宋"/>
            </a:endParaRPr>
          </a:p>
          <a:p>
            <a:pPr algn="ctr">
              <a:spcBef>
                <a:spcPct val="0"/>
              </a:spcBef>
              <a:spcAft>
                <a:spcPct val="0"/>
              </a:spcAft>
              <a:buFont typeface="Arial" charset="0"/>
              <a:buNone/>
            </a:pPr>
            <a:r>
              <a:rPr lang="zh-CN" sz="2700" b="1">
                <a:solidFill>
                  <a:srgbClr val="FFFFFF"/>
                </a:solidFill>
                <a:latin typeface="华文中宋"/>
                <a:ea typeface="华文中宋"/>
              </a:rPr>
              <a:t>资助</a:t>
            </a:r>
            <a:endParaRPr lang="en-US" sz="2700" b="1">
              <a:solidFill>
                <a:srgbClr val="FFFFFF"/>
              </a:solidFill>
              <a:latin typeface="华文中宋"/>
              <a:ea typeface="华文中宋"/>
            </a:endParaRPr>
          </a:p>
        </p:txBody>
      </p:sp>
      <p:sp>
        <p:nvSpPr>
          <p:cNvPr id="45" name="Freeform 8"/>
          <p:cNvSpPr>
            <a:spLocks noChangeArrowheads="1"/>
          </p:cNvSpPr>
          <p:nvPr/>
        </p:nvSpPr>
        <p:spPr>
          <a:xfrm flipV="1">
            <a:off x="8192853" y="4010936"/>
            <a:ext cx="1883569" cy="1902619"/>
          </a:xfrm>
          <a:custGeom>
            <a:avLst/>
            <a:gdLst/>
            <a:ahLst/>
            <a:cxnLst/>
            <a:rect l="l" t="t" r="r" b="b"/>
            <a:pathLst>
              <a:path w="1883569" h="1902619">
                <a:moveTo>
                  <a:pt x="1757363" y="0"/>
                </a:moveTo>
                <a:lnTo>
                  <a:pt x="116681" y="0"/>
                </a:lnTo>
                <a:lnTo>
                  <a:pt x="116681" y="0"/>
                </a:lnTo>
                <a:lnTo>
                  <a:pt x="100013" y="2381"/>
                </a:lnTo>
                <a:lnTo>
                  <a:pt x="83344" y="4763"/>
                </a:lnTo>
                <a:lnTo>
                  <a:pt x="69056" y="9525"/>
                </a:lnTo>
                <a:lnTo>
                  <a:pt x="54769" y="14288"/>
                </a:lnTo>
                <a:lnTo>
                  <a:pt x="42863" y="21431"/>
                </a:lnTo>
                <a:lnTo>
                  <a:pt x="30956" y="30956"/>
                </a:lnTo>
                <a:lnTo>
                  <a:pt x="21431" y="42863"/>
                </a:lnTo>
                <a:lnTo>
                  <a:pt x="11906" y="54769"/>
                </a:lnTo>
                <a:lnTo>
                  <a:pt x="7144" y="66675"/>
                </a:lnTo>
                <a:lnTo>
                  <a:pt x="2381" y="80963"/>
                </a:lnTo>
                <a:lnTo>
                  <a:pt x="0" y="95250"/>
                </a:lnTo>
                <a:lnTo>
                  <a:pt x="0" y="111919"/>
                </a:lnTo>
                <a:lnTo>
                  <a:pt x="2381" y="126206"/>
                </a:lnTo>
                <a:lnTo>
                  <a:pt x="7144" y="142875"/>
                </a:lnTo>
                <a:lnTo>
                  <a:pt x="14288" y="161925"/>
                </a:lnTo>
                <a:lnTo>
                  <a:pt x="23813" y="178594"/>
                </a:lnTo>
                <a:lnTo>
                  <a:pt x="857250" y="1831181"/>
                </a:lnTo>
                <a:lnTo>
                  <a:pt x="857250" y="1831181"/>
                </a:lnTo>
                <a:lnTo>
                  <a:pt x="864394" y="1847850"/>
                </a:lnTo>
                <a:lnTo>
                  <a:pt x="873919" y="1862138"/>
                </a:lnTo>
                <a:lnTo>
                  <a:pt x="885825" y="1874044"/>
                </a:lnTo>
                <a:lnTo>
                  <a:pt x="895350" y="1883569"/>
                </a:lnTo>
                <a:lnTo>
                  <a:pt x="904875" y="1890713"/>
                </a:lnTo>
                <a:lnTo>
                  <a:pt x="916781" y="1897856"/>
                </a:lnTo>
                <a:lnTo>
                  <a:pt x="928688" y="1900238"/>
                </a:lnTo>
                <a:lnTo>
                  <a:pt x="938213" y="1902619"/>
                </a:lnTo>
                <a:lnTo>
                  <a:pt x="950119" y="1900238"/>
                </a:lnTo>
                <a:lnTo>
                  <a:pt x="962025" y="1897856"/>
                </a:lnTo>
                <a:lnTo>
                  <a:pt x="971550" y="1890713"/>
                </a:lnTo>
                <a:lnTo>
                  <a:pt x="983456" y="1883569"/>
                </a:lnTo>
                <a:lnTo>
                  <a:pt x="992981" y="1874044"/>
                </a:lnTo>
                <a:lnTo>
                  <a:pt x="1002506" y="1862138"/>
                </a:lnTo>
                <a:lnTo>
                  <a:pt x="1012031" y="1847850"/>
                </a:lnTo>
                <a:lnTo>
                  <a:pt x="1021556" y="1831181"/>
                </a:lnTo>
                <a:lnTo>
                  <a:pt x="1864519" y="166688"/>
                </a:lnTo>
                <a:lnTo>
                  <a:pt x="1864519" y="166688"/>
                </a:lnTo>
                <a:lnTo>
                  <a:pt x="1871663" y="150019"/>
                </a:lnTo>
                <a:lnTo>
                  <a:pt x="1878806" y="133350"/>
                </a:lnTo>
                <a:lnTo>
                  <a:pt x="1881188" y="116681"/>
                </a:lnTo>
                <a:lnTo>
                  <a:pt x="1883569" y="100013"/>
                </a:lnTo>
                <a:lnTo>
                  <a:pt x="1883569" y="85725"/>
                </a:lnTo>
                <a:lnTo>
                  <a:pt x="1878806" y="71438"/>
                </a:lnTo>
                <a:lnTo>
                  <a:pt x="1876425" y="59531"/>
                </a:lnTo>
                <a:lnTo>
                  <a:pt x="1869281" y="47625"/>
                </a:lnTo>
                <a:lnTo>
                  <a:pt x="1862138" y="38100"/>
                </a:lnTo>
                <a:lnTo>
                  <a:pt x="1850231" y="28575"/>
                </a:lnTo>
                <a:lnTo>
                  <a:pt x="1840706" y="19050"/>
                </a:lnTo>
                <a:lnTo>
                  <a:pt x="1826419" y="11906"/>
                </a:lnTo>
                <a:lnTo>
                  <a:pt x="1812131" y="7144"/>
                </a:lnTo>
                <a:lnTo>
                  <a:pt x="1795463" y="4763"/>
                </a:lnTo>
                <a:lnTo>
                  <a:pt x="1776413" y="0"/>
                </a:lnTo>
                <a:lnTo>
                  <a:pt x="1757363" y="0"/>
                </a:lnTo>
                <a:lnTo>
                  <a:pt x="1757363" y="0"/>
                </a:lnTo>
                <a:close/>
              </a:path>
            </a:pathLst>
          </a:custGeom>
          <a:solidFill>
            <a:schemeClr val="accent2">
              <a:lumMod val="75000"/>
            </a:schemeClr>
          </a:solidFill>
          <a:ln>
            <a:noFill/>
          </a:ln>
        </p:spPr>
        <p:txBody>
          <a:bodyPr/>
          <a:lstStyle/>
          <a:p>
            <a:pPr>
              <a:spcBef>
                <a:spcPct val="0"/>
              </a:spcBef>
              <a:spcAft>
                <a:spcPct val="0"/>
              </a:spcAft>
              <a:buFont typeface="Arial" charset="0"/>
              <a:buNone/>
            </a:pPr>
            <a:endParaRPr lang="zh-CN">
              <a:solidFill>
                <a:srgbClr val="000000"/>
              </a:solidFill>
            </a:endParaRPr>
          </a:p>
        </p:txBody>
      </p:sp>
      <p:sp>
        <p:nvSpPr>
          <p:cNvPr id="47" name="直接连接符 24"/>
          <p:cNvSpPr>
            <a:spLocks noChangeShapeType="1"/>
          </p:cNvSpPr>
          <p:nvPr/>
        </p:nvSpPr>
        <p:spPr>
          <a:xfrm>
            <a:off x="8577424" y="5356342"/>
            <a:ext cx="1160860" cy="1191"/>
          </a:xfrm>
          <a:prstGeom prst="line">
            <a:avLst/>
          </a:prstGeom>
          <a:noFill/>
          <a:ln w="6350" cap="flat" cmpd="sng">
            <a:solidFill>
              <a:schemeClr val="bg1"/>
            </a:solidFill>
            <a:bevel/>
          </a:ln>
        </p:spPr>
        <p:txBody>
          <a:bodyPr/>
          <a:lstStyle/>
          <a:p>
            <a:pPr>
              <a:spcBef>
                <a:spcPct val="0"/>
              </a:spcBef>
              <a:spcAft>
                <a:spcPct val="0"/>
              </a:spcAft>
              <a:buFont typeface="Arial" charset="0"/>
              <a:buNone/>
            </a:pPr>
            <a:endParaRPr lang="zh-CN">
              <a:solidFill>
                <a:srgbClr val="000000"/>
              </a:solidFill>
              <a:latin typeface="Arial"/>
              <a:ea typeface="宋体"/>
            </a:endParaRPr>
          </a:p>
        </p:txBody>
      </p:sp>
      <p:sp>
        <p:nvSpPr>
          <p:cNvPr id="48" name="矩形 25"/>
          <p:cNvSpPr>
            <a:spLocks noChangeArrowheads="1"/>
          </p:cNvSpPr>
          <p:nvPr/>
        </p:nvSpPr>
        <p:spPr>
          <a:xfrm>
            <a:off x="8695089" y="5338483"/>
            <a:ext cx="954107" cy="519822"/>
          </a:xfrm>
          <a:prstGeom prst="rect">
            <a:avLst/>
          </a:prstGeom>
          <a:noFill/>
          <a:ln>
            <a:noFill/>
          </a:ln>
        </p:spPr>
        <p:txBody>
          <a:bodyPr wrap="none">
            <a:spAutoFit/>
          </a:bodyPr>
          <a:lstStyle/>
          <a:p>
            <a:pPr algn="ctr">
              <a:lnSpc>
                <a:spcPct val="150000"/>
              </a:lnSpc>
              <a:spcBef>
                <a:spcPct val="0"/>
              </a:spcBef>
              <a:spcAft>
                <a:spcPct val="0"/>
              </a:spcAft>
              <a:buFont typeface="Arial" charset="0"/>
              <a:buNone/>
            </a:pPr>
            <a:r>
              <a:rPr lang="en-US" sz="2100" b="1">
                <a:solidFill>
                  <a:srgbClr val="FFFFFF"/>
                </a:solidFill>
                <a:latin typeface="华文中宋"/>
                <a:ea typeface="华文中宋"/>
              </a:rPr>
              <a:t>122</a:t>
            </a:r>
            <a:r>
              <a:rPr lang="zh-CN" sz="2100" b="1">
                <a:solidFill>
                  <a:srgbClr val="FFFFFF"/>
                </a:solidFill>
                <a:latin typeface="华文中宋"/>
                <a:ea typeface="华文中宋"/>
              </a:rPr>
              <a:t>人</a:t>
            </a:r>
            <a:endParaRPr lang="en-US" sz="2100" b="1">
              <a:solidFill>
                <a:srgbClr val="FFFFFF"/>
              </a:solidFill>
              <a:latin typeface="华文中宋"/>
              <a:ea typeface="华文中宋"/>
            </a:endParaRPr>
          </a:p>
        </p:txBody>
      </p:sp>
      <p:sp>
        <p:nvSpPr>
          <p:cNvPr id="49" name="文本框 13"/>
          <p:cNvSpPr>
            <a:spLocks noChangeArrowheads="1"/>
          </p:cNvSpPr>
          <p:nvPr/>
        </p:nvSpPr>
        <p:spPr>
          <a:xfrm>
            <a:off x="7397025" y="2515527"/>
            <a:ext cx="1224941" cy="734321"/>
          </a:xfrm>
          <a:prstGeom prst="rect">
            <a:avLst/>
          </a:prstGeom>
          <a:noFill/>
          <a:ln>
            <a:noFill/>
          </a:ln>
        </p:spPr>
        <p:txBody>
          <a:bodyPr wrap="square">
            <a:spAutoFit/>
          </a:bodyPr>
          <a:lstStyle/>
          <a:p>
            <a:pPr algn="ctr">
              <a:lnSpc>
                <a:spcPct val="120000"/>
              </a:lnSpc>
              <a:spcBef>
                <a:spcPct val="0"/>
              </a:spcBef>
              <a:spcAft>
                <a:spcPct val="0"/>
              </a:spcAft>
            </a:pPr>
            <a:r>
              <a:rPr lang="zh-CN" b="1">
                <a:solidFill>
                  <a:srgbClr val="FFFFFF"/>
                </a:solidFill>
                <a:latin typeface="华文中宋"/>
                <a:ea typeface="华文中宋"/>
              </a:rPr>
              <a:t>临时困难补助</a:t>
            </a:r>
          </a:p>
        </p:txBody>
      </p:sp>
      <p:sp>
        <p:nvSpPr>
          <p:cNvPr id="51" name="文本框 13"/>
          <p:cNvSpPr>
            <a:spLocks noChangeArrowheads="1"/>
          </p:cNvSpPr>
          <p:nvPr/>
        </p:nvSpPr>
        <p:spPr>
          <a:xfrm>
            <a:off x="6256840" y="4846806"/>
            <a:ext cx="1265896" cy="396455"/>
          </a:xfrm>
          <a:prstGeom prst="rect">
            <a:avLst/>
          </a:prstGeom>
          <a:noFill/>
          <a:ln>
            <a:noFill/>
          </a:ln>
        </p:spPr>
        <p:txBody>
          <a:bodyPr wrap="square">
            <a:spAutoFit/>
          </a:bodyPr>
          <a:lstStyle/>
          <a:p>
            <a:pPr algn="ctr">
              <a:lnSpc>
                <a:spcPct val="120000"/>
              </a:lnSpc>
              <a:spcBef>
                <a:spcPct val="0"/>
              </a:spcBef>
              <a:spcAft>
                <a:spcPct val="0"/>
              </a:spcAft>
            </a:pPr>
            <a:r>
              <a:rPr lang="zh-CN" b="1">
                <a:solidFill>
                  <a:srgbClr val="FFFFFF"/>
                </a:solidFill>
                <a:latin typeface="华文中宋"/>
                <a:ea typeface="华文中宋"/>
              </a:rPr>
              <a:t>寻访人数</a:t>
            </a:r>
          </a:p>
        </p:txBody>
      </p:sp>
      <p:sp>
        <p:nvSpPr>
          <p:cNvPr id="52" name="文本框 13"/>
          <p:cNvSpPr>
            <a:spLocks noChangeArrowheads="1"/>
          </p:cNvSpPr>
          <p:nvPr/>
        </p:nvSpPr>
        <p:spPr>
          <a:xfrm>
            <a:off x="8425297" y="4693804"/>
            <a:ext cx="1398715" cy="646331"/>
          </a:xfrm>
          <a:prstGeom prst="rect">
            <a:avLst/>
          </a:prstGeom>
          <a:noFill/>
          <a:ln>
            <a:noFill/>
          </a:ln>
        </p:spPr>
        <p:txBody>
          <a:bodyPr wrap="square">
            <a:spAutoFit/>
          </a:bodyPr>
          <a:lstStyle/>
          <a:p>
            <a:pPr algn="ctr">
              <a:lnSpc>
                <a:spcPct val="120000"/>
              </a:lnSpc>
              <a:spcBef>
                <a:spcPct val="0"/>
              </a:spcBef>
              <a:spcAft>
                <a:spcPct val="0"/>
              </a:spcAft>
            </a:pPr>
            <a:r>
              <a:rPr lang="zh-CN" sz="1500" b="1">
                <a:solidFill>
                  <a:srgbClr val="FFFFFF"/>
                </a:solidFill>
                <a:latin typeface="华文中宋"/>
                <a:ea typeface="华文中宋"/>
              </a:rPr>
              <a:t>资助认定</a:t>
            </a:r>
            <a:endParaRPr lang="en-US" sz="1500" b="1">
              <a:solidFill>
                <a:srgbClr val="FFFFFF"/>
              </a:solidFill>
              <a:latin typeface="华文中宋"/>
              <a:ea typeface="华文中宋"/>
            </a:endParaRPr>
          </a:p>
          <a:p>
            <a:pPr algn="ctr">
              <a:lnSpc>
                <a:spcPct val="120000"/>
              </a:lnSpc>
              <a:spcBef>
                <a:spcPct val="0"/>
              </a:spcBef>
              <a:spcAft>
                <a:spcPct val="0"/>
              </a:spcAft>
            </a:pPr>
            <a:r>
              <a:rPr lang="zh-CN" sz="1500" b="1">
                <a:solidFill>
                  <a:srgbClr val="FFFFFF"/>
                </a:solidFill>
                <a:latin typeface="华文中宋"/>
                <a:ea typeface="华文中宋"/>
              </a:rPr>
              <a:t>学生人数</a:t>
            </a:r>
          </a:p>
        </p:txBody>
      </p:sp>
      <p:pic>
        <p:nvPicPr>
          <p:cNvPr id="53" name="图片 52"/>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4" name="组合 53"/>
          <p:cNvGrpSpPr/>
          <p:nvPr/>
        </p:nvGrpSpPr>
        <p:grpSpPr>
          <a:xfrm>
            <a:off x="1" y="0"/>
            <a:ext cx="1388224" cy="1046128"/>
            <a:chOff x="0" y="0"/>
            <a:chExt cx="6897954" cy="4536440"/>
          </a:xfrm>
        </p:grpSpPr>
        <p:sp>
          <p:nvSpPr>
            <p:cNvPr id="59" name="直角三角形 5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62" name="直角三角形 61"/>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63" name="直角三角形 6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76" name="矩形 75"/>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0" y="6705904"/>
            <a:ext cx="12192000" cy="150435"/>
            <a:chOff x="0" y="2714172"/>
            <a:chExt cx="3686629" cy="1429658"/>
          </a:xfrm>
        </p:grpSpPr>
        <p:sp>
          <p:nvSpPr>
            <p:cNvPr id="38" name="矩形 37"/>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39" name="矩形 38"/>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40" name="矩形 39"/>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41" name="矩形 40"/>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42" name="矩形 41"/>
          <p:cNvSpPr/>
          <p:nvPr/>
        </p:nvSpPr>
        <p:spPr>
          <a:xfrm>
            <a:off x="5000187" y="933450"/>
            <a:ext cx="2191626"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资 助 工 作</a:t>
            </a:r>
          </a:p>
        </p:txBody>
      </p:sp>
      <p:sp>
        <p:nvSpPr>
          <p:cNvPr id="43" name="矩形 13"/>
          <p:cNvSpPr>
            <a:spLocks noChangeArrowheads="1"/>
          </p:cNvSpPr>
          <p:nvPr/>
        </p:nvSpPr>
        <p:spPr>
          <a:xfrm>
            <a:off x="437294" y="3437467"/>
            <a:ext cx="1913334" cy="981896"/>
          </a:xfrm>
          <a:prstGeom prst="rect">
            <a:avLst/>
          </a:prstGeom>
          <a:solidFill>
            <a:schemeClr val="bg1"/>
          </a:solidFill>
          <a:ln>
            <a:noFill/>
          </a:ln>
        </p:spPr>
        <p:txBody>
          <a:bodyPr anchor="ctr"/>
          <a:lstStyle/>
          <a:p>
            <a:pPr algn="ctr">
              <a:spcBef>
                <a:spcPct val="0"/>
              </a:spcBef>
              <a:spcAft>
                <a:spcPct val="0"/>
              </a:spcAft>
              <a:buFont typeface="Arial" charset="0"/>
              <a:buNone/>
            </a:pPr>
            <a:endParaRPr lang="zh-CN">
              <a:solidFill>
                <a:srgbClr val="FFFFFF"/>
              </a:solidFill>
              <a:latin typeface="Arial"/>
              <a:ea typeface="宋体"/>
            </a:endParaRPr>
          </a:p>
        </p:txBody>
      </p:sp>
      <p:sp>
        <p:nvSpPr>
          <p:cNvPr id="44" name="矩形 43"/>
          <p:cNvSpPr/>
          <p:nvPr/>
        </p:nvSpPr>
        <p:spPr>
          <a:xfrm>
            <a:off x="3858543" y="3710352"/>
            <a:ext cx="3970104" cy="255806"/>
          </a:xfrm>
          <a:prstGeom prst="rect">
            <a:avLst/>
          </a:prstGeom>
          <a:noFill/>
          <a:ln>
            <a:noFill/>
          </a:ln>
        </p:spPr>
        <p:txBody>
          <a:bodyPr anchor="ctr"/>
          <a:lstStyle/>
          <a:p>
            <a:pPr algn="ctr">
              <a:buClr>
                <a:srgbClr val="FFC000"/>
              </a:buClr>
            </a:pPr>
            <a:r>
              <a:rPr lang="zh-CN" sz="1400" b="1">
                <a:solidFill>
                  <a:srgbClr val="000000"/>
                </a:solidFill>
                <a:latin typeface="微软雅黑"/>
                <a:ea typeface="微软雅黑"/>
              </a:rPr>
              <a:t>设计临时困难补助发放方案</a:t>
            </a:r>
          </a:p>
        </p:txBody>
      </p:sp>
      <p:sp>
        <p:nvSpPr>
          <p:cNvPr id="45" name="矩形 44"/>
          <p:cNvSpPr/>
          <p:nvPr/>
        </p:nvSpPr>
        <p:spPr>
          <a:xfrm>
            <a:off x="8315335" y="5954119"/>
            <a:ext cx="3137623" cy="255806"/>
          </a:xfrm>
          <a:prstGeom prst="rect">
            <a:avLst/>
          </a:prstGeom>
          <a:noFill/>
          <a:ln>
            <a:noFill/>
          </a:ln>
        </p:spPr>
        <p:txBody>
          <a:bodyPr anchor="ctr"/>
          <a:lstStyle/>
          <a:p>
            <a:pPr algn="ctr">
              <a:buClr>
                <a:srgbClr val="FFC000"/>
              </a:buClr>
            </a:pPr>
            <a:r>
              <a:rPr lang="zh-CN" sz="1400" b="1">
                <a:solidFill>
                  <a:srgbClr val="000000"/>
                </a:solidFill>
                <a:latin typeface="微软雅黑"/>
                <a:ea typeface="微软雅黑"/>
              </a:rPr>
              <a:t>线上走访报名回执</a:t>
            </a:r>
          </a:p>
        </p:txBody>
      </p:sp>
      <p:sp>
        <p:nvSpPr>
          <p:cNvPr id="47" name="矩形 46"/>
          <p:cNvSpPr/>
          <p:nvPr/>
        </p:nvSpPr>
        <p:spPr>
          <a:xfrm>
            <a:off x="3407298" y="6097588"/>
            <a:ext cx="5377404" cy="255806"/>
          </a:xfrm>
          <a:prstGeom prst="rect">
            <a:avLst/>
          </a:prstGeom>
          <a:noFill/>
          <a:ln>
            <a:noFill/>
          </a:ln>
        </p:spPr>
        <p:txBody>
          <a:bodyPr anchor="ctr"/>
          <a:lstStyle/>
          <a:p>
            <a:pPr algn="ctr">
              <a:buClr>
                <a:srgbClr val="FFC000"/>
              </a:buClr>
            </a:pPr>
            <a:r>
              <a:rPr lang="zh-CN" sz="1400" b="1">
                <a:solidFill>
                  <a:srgbClr val="000000"/>
                </a:solidFill>
                <a:latin typeface="微软雅黑"/>
                <a:ea typeface="微软雅黑"/>
              </a:rPr>
              <a:t>为经济困难学生申请就业、营养、饮水、洗澡、电话等补助</a:t>
            </a:r>
          </a:p>
        </p:txBody>
      </p:sp>
      <p:grpSp>
        <p:nvGrpSpPr>
          <p:cNvPr id="48" name="组合 47"/>
          <p:cNvGrpSpPr/>
          <p:nvPr/>
        </p:nvGrpSpPr>
        <p:grpSpPr>
          <a:xfrm>
            <a:off x="4368252" y="4233868"/>
            <a:ext cx="2975001" cy="1720251"/>
            <a:chOff x="4676022" y="4788852"/>
            <a:chExt cx="3074790" cy="1547940"/>
          </a:xfrm>
        </p:grpSpPr>
        <p:pic>
          <p:nvPicPr>
            <p:cNvPr id="49" name="图片 48"/>
            <p:cNvPicPr>
              <a:picLocks noChangeAspect="1"/>
            </p:cNvPicPr>
            <p:nvPr/>
          </p:nvPicPr>
          <p:blipFill>
            <a:blip r:embed="rId2"/>
            <a:stretch/>
          </p:blipFill>
          <p:spPr>
            <a:xfrm>
              <a:off x="4676022" y="4788852"/>
              <a:ext cx="2852651" cy="452584"/>
            </a:xfrm>
            <a:prstGeom prst="rect">
              <a:avLst/>
            </a:prstGeom>
          </p:spPr>
        </p:pic>
        <p:pic>
          <p:nvPicPr>
            <p:cNvPr id="50" name="图片 49"/>
            <p:cNvPicPr>
              <a:picLocks noChangeAspect="1"/>
            </p:cNvPicPr>
            <p:nvPr/>
          </p:nvPicPr>
          <p:blipFill>
            <a:blip r:embed="rId3"/>
            <a:stretch/>
          </p:blipFill>
          <p:spPr>
            <a:xfrm>
              <a:off x="4898043" y="4950640"/>
              <a:ext cx="2332489" cy="1199148"/>
            </a:xfrm>
            <a:prstGeom prst="rect">
              <a:avLst/>
            </a:prstGeom>
          </p:spPr>
        </p:pic>
        <p:pic>
          <p:nvPicPr>
            <p:cNvPr id="51" name="图片 50"/>
            <p:cNvPicPr>
              <a:picLocks noChangeAspect="1"/>
            </p:cNvPicPr>
            <p:nvPr/>
          </p:nvPicPr>
          <p:blipFill>
            <a:blip r:embed="rId4"/>
            <a:stretch/>
          </p:blipFill>
          <p:spPr>
            <a:xfrm>
              <a:off x="5307098" y="5099794"/>
              <a:ext cx="2443714" cy="1193875"/>
            </a:xfrm>
            <a:prstGeom prst="rect">
              <a:avLst/>
            </a:prstGeom>
          </p:spPr>
        </p:pic>
        <p:sp>
          <p:nvSpPr>
            <p:cNvPr id="52" name="矩形 51"/>
            <p:cNvSpPr/>
            <p:nvPr/>
          </p:nvSpPr>
          <p:spPr>
            <a:xfrm>
              <a:off x="5596128" y="5575747"/>
              <a:ext cx="239292" cy="761045"/>
            </a:xfrm>
            <a:prstGeom prst="rect">
              <a:avLst/>
            </a:prstGeom>
            <a:solidFill>
              <a:schemeClr val="bg1"/>
            </a:solidFill>
            <a:ln>
              <a:noFill/>
            </a:ln>
          </p:spPr>
          <p:txBody>
            <a:bodyPr anchor="ctr"/>
            <a:lstStyle/>
            <a:p>
              <a:pPr algn="ctr"/>
              <a:endParaRPr lang="zh-CN">
                <a:solidFill>
                  <a:srgbClr val="FFFFFF"/>
                </a:solidFill>
              </a:endParaRPr>
            </a:p>
          </p:txBody>
        </p:sp>
        <p:sp>
          <p:nvSpPr>
            <p:cNvPr id="53" name="矩形 52"/>
            <p:cNvSpPr/>
            <p:nvPr/>
          </p:nvSpPr>
          <p:spPr>
            <a:xfrm>
              <a:off x="5944641" y="5574274"/>
              <a:ext cx="239292" cy="760294"/>
            </a:xfrm>
            <a:prstGeom prst="rect">
              <a:avLst/>
            </a:prstGeom>
            <a:solidFill>
              <a:schemeClr val="bg1"/>
            </a:solidFill>
            <a:ln>
              <a:noFill/>
            </a:ln>
          </p:spPr>
          <p:txBody>
            <a:bodyPr anchor="ctr"/>
            <a:lstStyle/>
            <a:p>
              <a:pPr algn="ctr"/>
              <a:endParaRPr lang="zh-CN">
                <a:solidFill>
                  <a:srgbClr val="FFFFFF"/>
                </a:solidFill>
              </a:endParaRPr>
            </a:p>
          </p:txBody>
        </p:sp>
      </p:grpSp>
      <p:pic>
        <p:nvPicPr>
          <p:cNvPr id="54" name="图片 53"/>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55" name="组合 54"/>
          <p:cNvGrpSpPr/>
          <p:nvPr/>
        </p:nvGrpSpPr>
        <p:grpSpPr>
          <a:xfrm>
            <a:off x="1" y="0"/>
            <a:ext cx="1388224" cy="1046128"/>
            <a:chOff x="0" y="0"/>
            <a:chExt cx="6897954" cy="4536440"/>
          </a:xfrm>
        </p:grpSpPr>
        <p:sp>
          <p:nvSpPr>
            <p:cNvPr id="56" name="直角三角形 5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57" name="直角三角形 56"/>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58" name="直角三角形 5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59" name="矩形 58"/>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60" name="矩形 59"/>
          <p:cNvSpPr/>
          <p:nvPr/>
        </p:nvSpPr>
        <p:spPr>
          <a:xfrm>
            <a:off x="1488141" y="2741327"/>
            <a:ext cx="322730" cy="2939055"/>
          </a:xfrm>
          <a:prstGeom prst="rect">
            <a:avLst/>
          </a:prstGeom>
          <a:solidFill>
            <a:schemeClr val="bg1"/>
          </a:solidFill>
          <a:ln w="12700">
            <a:solidFill>
              <a:schemeClr val="bg1"/>
            </a:solidFill>
            <a:prstDash val="solid"/>
            <a:miter/>
          </a:ln>
        </p:spPr>
        <p:txBody>
          <a:bodyPr anchor="ctr"/>
          <a:lstStyle/>
          <a:p>
            <a:pPr algn="ctr"/>
            <a:endParaRPr lang="zh-CN">
              <a:solidFill>
                <a:srgbClr val="FFFFFF"/>
              </a:solidFill>
            </a:endParaRPr>
          </a:p>
        </p:txBody>
      </p:sp>
      <p:pic>
        <p:nvPicPr>
          <p:cNvPr id="61" name="图片 60"/>
          <p:cNvPicPr>
            <a:picLocks noChangeAspect="1"/>
          </p:cNvPicPr>
          <p:nvPr/>
        </p:nvPicPr>
        <p:blipFill>
          <a:blip r:embed="rId6"/>
          <a:stretch/>
        </p:blipFill>
        <p:spPr>
          <a:xfrm>
            <a:off x="3671714" y="1360828"/>
            <a:ext cx="4848572" cy="2184786"/>
          </a:xfrm>
          <a:prstGeom prst="rect">
            <a:avLst/>
          </a:prstGeom>
        </p:spPr>
      </p:pic>
      <p:pic>
        <p:nvPicPr>
          <p:cNvPr id="62" name="图片 61"/>
          <p:cNvPicPr>
            <a:picLocks noChangeAspect="1"/>
          </p:cNvPicPr>
          <p:nvPr/>
        </p:nvPicPr>
        <p:blipFill>
          <a:blip r:embed="rId7"/>
          <a:stretch/>
        </p:blipFill>
        <p:spPr>
          <a:xfrm>
            <a:off x="8633416" y="1658576"/>
            <a:ext cx="2360565" cy="1770424"/>
          </a:xfrm>
          <a:prstGeom prst="rect">
            <a:avLst/>
          </a:prstGeom>
        </p:spPr>
      </p:pic>
      <p:sp>
        <p:nvSpPr>
          <p:cNvPr id="63" name="矩形 62"/>
          <p:cNvSpPr/>
          <p:nvPr/>
        </p:nvSpPr>
        <p:spPr>
          <a:xfrm>
            <a:off x="7899094" y="3652433"/>
            <a:ext cx="3970104" cy="255806"/>
          </a:xfrm>
          <a:prstGeom prst="rect">
            <a:avLst/>
          </a:prstGeom>
          <a:noFill/>
          <a:ln>
            <a:noFill/>
          </a:ln>
        </p:spPr>
        <p:txBody>
          <a:bodyPr anchor="ctr"/>
          <a:lstStyle/>
          <a:p>
            <a:pPr algn="ctr">
              <a:buClr>
                <a:srgbClr val="FFC000"/>
              </a:buClr>
            </a:pPr>
            <a:r>
              <a:rPr lang="zh-CN" sz="1400" b="1">
                <a:solidFill>
                  <a:srgbClr val="000000"/>
                </a:solidFill>
                <a:latin typeface="微软雅黑"/>
                <a:ea typeface="微软雅黑"/>
              </a:rPr>
              <a:t>资助资格认定会</a:t>
            </a:r>
          </a:p>
        </p:txBody>
      </p:sp>
      <p:pic>
        <p:nvPicPr>
          <p:cNvPr id="64" name="图片 63"/>
          <p:cNvPicPr>
            <a:picLocks noChangeAspect="1"/>
          </p:cNvPicPr>
          <p:nvPr/>
        </p:nvPicPr>
        <p:blipFill>
          <a:blip r:embed="rId8"/>
          <a:stretch/>
        </p:blipFill>
        <p:spPr>
          <a:xfrm>
            <a:off x="8552656" y="4006870"/>
            <a:ext cx="2522084" cy="1783012"/>
          </a:xfrm>
          <a:prstGeom prst="rect">
            <a:avLst/>
          </a:prstGeom>
        </p:spPr>
      </p:pic>
      <p:pic>
        <p:nvPicPr>
          <p:cNvPr id="65" name="图片 64"/>
          <p:cNvPicPr>
            <a:picLocks noChangeAspect="1"/>
          </p:cNvPicPr>
          <p:nvPr/>
        </p:nvPicPr>
        <p:blipFill>
          <a:blip r:embed="rId9"/>
          <a:stretch/>
        </p:blipFill>
        <p:spPr>
          <a:xfrm>
            <a:off x="306295" y="1686208"/>
            <a:ext cx="3439118" cy="2326360"/>
          </a:xfrm>
          <a:prstGeom prst="rect">
            <a:avLst/>
          </a:prstGeom>
        </p:spPr>
      </p:pic>
      <p:pic>
        <p:nvPicPr>
          <p:cNvPr id="66" name="图片 65"/>
          <p:cNvPicPr>
            <a:picLocks noChangeAspect="1"/>
          </p:cNvPicPr>
          <p:nvPr/>
        </p:nvPicPr>
        <p:blipFill>
          <a:blip r:embed="rId10"/>
          <a:stretch/>
        </p:blipFill>
        <p:spPr>
          <a:xfrm>
            <a:off x="303149" y="3782981"/>
            <a:ext cx="3432329" cy="2145513"/>
          </a:xfrm>
          <a:prstGeom prst="rect">
            <a:avLst/>
          </a:prstGeom>
        </p:spPr>
      </p:pic>
      <p:sp>
        <p:nvSpPr>
          <p:cNvPr id="67" name="矩形 66"/>
          <p:cNvSpPr/>
          <p:nvPr/>
        </p:nvSpPr>
        <p:spPr>
          <a:xfrm>
            <a:off x="242059" y="6136886"/>
            <a:ext cx="3137623" cy="255806"/>
          </a:xfrm>
          <a:prstGeom prst="rect">
            <a:avLst/>
          </a:prstGeom>
          <a:noFill/>
          <a:ln>
            <a:noFill/>
          </a:ln>
        </p:spPr>
        <p:txBody>
          <a:bodyPr anchor="ctr"/>
          <a:lstStyle/>
          <a:p>
            <a:pPr algn="ctr">
              <a:buClr>
                <a:srgbClr val="FFC000"/>
              </a:buClr>
            </a:pPr>
            <a:r>
              <a:rPr lang="zh-CN" sz="1400" b="1">
                <a:solidFill>
                  <a:srgbClr val="000000"/>
                </a:solidFill>
                <a:latin typeface="微软雅黑"/>
                <a:ea typeface="微软雅黑"/>
              </a:rPr>
              <a:t>资助认定名单</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6705904"/>
            <a:ext cx="12192000" cy="150435"/>
            <a:chOff x="0" y="2714172"/>
            <a:chExt cx="3686629" cy="1429658"/>
          </a:xfrm>
        </p:grpSpPr>
        <p:sp>
          <p:nvSpPr>
            <p:cNvPr id="26" name="矩形 25"/>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28" name="矩形 27"/>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29" name="矩形 28"/>
          <p:cNvSpPr/>
          <p:nvPr/>
        </p:nvSpPr>
        <p:spPr>
          <a:xfrm>
            <a:off x="-46427" y="1238818"/>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0" name="矩形 29"/>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1" name="矩形 30"/>
          <p:cNvSpPr/>
          <p:nvPr/>
        </p:nvSpPr>
        <p:spPr>
          <a:xfrm>
            <a:off x="4573197" y="971984"/>
            <a:ext cx="3057247"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本科生就业工作</a:t>
            </a:r>
          </a:p>
        </p:txBody>
      </p:sp>
      <p:pic>
        <p:nvPicPr>
          <p:cNvPr id="32" name="图片 31"/>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3" name="组合 32"/>
          <p:cNvGrpSpPr/>
          <p:nvPr/>
        </p:nvGrpSpPr>
        <p:grpSpPr>
          <a:xfrm>
            <a:off x="1" y="0"/>
            <a:ext cx="1388224" cy="1046128"/>
            <a:chOff x="0" y="0"/>
            <a:chExt cx="6897954" cy="4536440"/>
          </a:xfrm>
        </p:grpSpPr>
        <p:sp>
          <p:nvSpPr>
            <p:cNvPr id="34" name="直角三角形 3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35" name="直角三角形 34"/>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36" name="直角三角形 3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37" name="矩形 36"/>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pic>
        <p:nvPicPr>
          <p:cNvPr id="5" name="图表 4"/>
          <p:cNvPicPr>
            <a:picLocks noChangeAspect="1"/>
          </p:cNvPicPr>
          <p:nvPr/>
        </p:nvPicPr>
        <p:blipFill>
          <a:blip r:embed="rId3">
            <a:extLst>
              <a:ext uri="{96DAC541-7B7A-43D3-8B79-37D633B846F1}">
                <asvg:svgBlip xmlns:asvg="http://schemas.microsoft.com/office/drawing/2016/SVG/main" r:embed="rId4"/>
              </a:ext>
            </a:extLst>
          </a:blip>
          <a:stretch/>
        </p:blipFill>
        <p:spPr>
          <a:xfrm>
            <a:off x="-208621" y="1413254"/>
            <a:ext cx="3454400" cy="3413421"/>
          </a:xfrm>
          <a:prstGeom prst="rect">
            <a:avLst/>
          </a:prstGeom>
        </p:spPr>
      </p:pic>
      <p:pic>
        <p:nvPicPr>
          <p:cNvPr id="8" name="图表 7"/>
          <p:cNvPicPr>
            <a:picLocks noChangeAspect="1"/>
          </p:cNvPicPr>
          <p:nvPr/>
        </p:nvPicPr>
        <p:blipFill>
          <a:blip r:embed="rId5">
            <a:extLst>
              <a:ext uri="{96DAC541-7B7A-43D3-8B79-37D633B846F1}">
                <asvg:svgBlip xmlns:asvg="http://schemas.microsoft.com/office/drawing/2016/SVG/main" r:embed="rId6"/>
              </a:ext>
            </a:extLst>
          </a:blip>
          <a:stretch/>
        </p:blipFill>
        <p:spPr>
          <a:xfrm>
            <a:off x="8025479" y="1440087"/>
            <a:ext cx="3132390" cy="3088152"/>
          </a:xfrm>
          <a:prstGeom prst="rect">
            <a:avLst/>
          </a:prstGeom>
        </p:spPr>
      </p:pic>
      <p:pic>
        <p:nvPicPr>
          <p:cNvPr id="11" name="图表 10"/>
          <p:cNvPicPr>
            <a:picLocks noChangeAspect="1"/>
          </p:cNvPicPr>
          <p:nvPr/>
        </p:nvPicPr>
        <p:blipFill>
          <a:blip r:embed="rId7">
            <a:extLst>
              <a:ext uri="{96DAC541-7B7A-43D3-8B79-37D633B846F1}">
                <asvg:svgBlip xmlns:asvg="http://schemas.microsoft.com/office/drawing/2016/SVG/main" r:embed="rId8"/>
              </a:ext>
            </a:extLst>
          </a:blip>
          <a:stretch/>
        </p:blipFill>
        <p:spPr>
          <a:xfrm>
            <a:off x="3405326" y="3234552"/>
            <a:ext cx="2690674" cy="3267760"/>
          </a:xfrm>
          <a:prstGeom prst="rect">
            <a:avLst/>
          </a:prstGeom>
        </p:spPr>
      </p:pic>
      <p:sp>
        <p:nvSpPr>
          <p:cNvPr id="12" name="矩形 11"/>
          <p:cNvSpPr/>
          <p:nvPr/>
        </p:nvSpPr>
        <p:spPr>
          <a:xfrm>
            <a:off x="6611494" y="4603457"/>
            <a:ext cx="5580506" cy="2031325"/>
          </a:xfrm>
          <a:prstGeom prst="rect">
            <a:avLst/>
          </a:prstGeom>
        </p:spPr>
        <p:txBody>
          <a:bodyPr wrap="square">
            <a:spAutoFit/>
          </a:bodyPr>
          <a:lstStyle/>
          <a:p>
            <a:r>
              <a:rPr lang="en-US">
                <a:latin typeface="微软雅黑"/>
                <a:ea typeface="微软雅黑"/>
              </a:rPr>
              <a:t>      </a:t>
            </a:r>
            <a:r>
              <a:rPr lang="zh-CN">
                <a:latin typeface="微软雅黑"/>
                <a:ea typeface="微软雅黑"/>
              </a:rPr>
              <a:t>本科生就业方面，机关以中华人民共和国外交部、重庆市委组织部、四川省社会主义学院为代表；国有企业和事业单位以国家开发银行、张家港市年轻干部创新创业发展中心为代表；其他典型企业以荣耀终端有限公司、波士顿咨询（上海）有限公司为代表。另外，还有</a:t>
            </a:r>
            <a:r>
              <a:rPr lang="en-US">
                <a:latin typeface="微软雅黑"/>
                <a:ea typeface="微软雅黑"/>
              </a:rPr>
              <a:t>1</a:t>
            </a:r>
            <a:r>
              <a:rPr lang="zh-CN">
                <a:latin typeface="微软雅黑"/>
                <a:ea typeface="微软雅黑"/>
              </a:rPr>
              <a:t>人响应号召，投身军营，从事国防军工事业。</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6705904"/>
            <a:ext cx="12192000" cy="150435"/>
            <a:chOff x="0" y="2714172"/>
            <a:chExt cx="3686629" cy="1429658"/>
          </a:xfrm>
        </p:grpSpPr>
        <p:sp>
          <p:nvSpPr>
            <p:cNvPr id="25" name="矩形 24"/>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26" name="矩形 25"/>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28" name="矩形 27"/>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29" name="矩形 28"/>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0" name="矩形 29"/>
          <p:cNvSpPr/>
          <p:nvPr/>
        </p:nvSpPr>
        <p:spPr>
          <a:xfrm>
            <a:off x="4567376" y="841122"/>
            <a:ext cx="3057247"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研究生就业工作</a:t>
            </a:r>
          </a:p>
        </p:txBody>
      </p:sp>
      <p:pic>
        <p:nvPicPr>
          <p:cNvPr id="31" name="图片 3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2" name="组合 31"/>
          <p:cNvGrpSpPr/>
          <p:nvPr/>
        </p:nvGrpSpPr>
        <p:grpSpPr>
          <a:xfrm>
            <a:off x="1" y="0"/>
            <a:ext cx="1388224" cy="1046128"/>
            <a:chOff x="0" y="0"/>
            <a:chExt cx="6897954" cy="4536440"/>
          </a:xfrm>
        </p:grpSpPr>
        <p:sp>
          <p:nvSpPr>
            <p:cNvPr id="34" name="直角三角形 3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35" name="直角三角形 34"/>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36" name="直角三角形 3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37" name="矩形 36"/>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pic>
        <p:nvPicPr>
          <p:cNvPr id="10" name="图表 9"/>
          <p:cNvPicPr>
            <a:picLocks noChangeAspect="1"/>
          </p:cNvPicPr>
          <p:nvPr/>
        </p:nvPicPr>
        <p:blipFill>
          <a:blip r:embed="rId3">
            <a:extLst>
              <a:ext uri="{96DAC541-7B7A-43D3-8B79-37D633B846F1}">
                <asvg:svgBlip xmlns:asvg="http://schemas.microsoft.com/office/drawing/2016/SVG/main" r:embed="rId4"/>
              </a:ext>
            </a:extLst>
          </a:blip>
          <a:stretch/>
        </p:blipFill>
        <p:spPr>
          <a:xfrm>
            <a:off x="339425" y="1792224"/>
            <a:ext cx="4086271" cy="4272957"/>
          </a:xfrm>
          <a:prstGeom prst="rect">
            <a:avLst/>
          </a:prstGeom>
        </p:spPr>
      </p:pic>
      <p:pic>
        <p:nvPicPr>
          <p:cNvPr id="14" name="图表 13"/>
          <p:cNvPicPr>
            <a:picLocks noChangeAspect="1"/>
          </p:cNvPicPr>
          <p:nvPr/>
        </p:nvPicPr>
        <p:blipFill>
          <a:blip r:embed="rId5">
            <a:extLst>
              <a:ext uri="{96DAC541-7B7A-43D3-8B79-37D633B846F1}">
                <asvg:svgBlip xmlns:asvg="http://schemas.microsoft.com/office/drawing/2016/SVG/main" r:embed="rId6"/>
              </a:ext>
            </a:extLst>
          </a:blip>
          <a:stretch/>
        </p:blipFill>
        <p:spPr>
          <a:xfrm>
            <a:off x="8712974" y="3312881"/>
            <a:ext cx="3882009" cy="3084342"/>
          </a:xfrm>
          <a:prstGeom prst="rect">
            <a:avLst/>
          </a:prstGeom>
        </p:spPr>
      </p:pic>
      <p:sp>
        <p:nvSpPr>
          <p:cNvPr id="15" name="矩形 14"/>
          <p:cNvSpPr/>
          <p:nvPr/>
        </p:nvSpPr>
        <p:spPr>
          <a:xfrm>
            <a:off x="4619625" y="2418765"/>
            <a:ext cx="4300573" cy="3970318"/>
          </a:xfrm>
          <a:prstGeom prst="rect">
            <a:avLst/>
          </a:prstGeom>
        </p:spPr>
        <p:txBody>
          <a:bodyPr wrap="square">
            <a:spAutoFit/>
          </a:bodyPr>
          <a:lstStyle/>
          <a:p>
            <a:r>
              <a:rPr lang="en-US">
                <a:latin typeface="微软雅黑"/>
                <a:ea typeface="微软雅黑"/>
              </a:rPr>
              <a:t>      9</a:t>
            </a:r>
            <a:r>
              <a:rPr lang="zh-CN">
                <a:latin typeface="微软雅黑"/>
                <a:ea typeface="微软雅黑"/>
              </a:rPr>
              <a:t>名硕士生选择留在国内深造，并且都是在北京大学。硕士生选择的行业中，最具有代表性的是政府机关（</a:t>
            </a:r>
            <a:r>
              <a:rPr lang="en-US">
                <a:latin typeface="微软雅黑"/>
                <a:ea typeface="微软雅黑"/>
              </a:rPr>
              <a:t>24</a:t>
            </a:r>
            <a:r>
              <a:rPr lang="zh-CN">
                <a:latin typeface="微软雅黑"/>
                <a:ea typeface="微软雅黑"/>
              </a:rPr>
              <a:t>人）和教育单位（</a:t>
            </a:r>
            <a:r>
              <a:rPr lang="en-US">
                <a:latin typeface="微软雅黑"/>
                <a:ea typeface="微软雅黑"/>
              </a:rPr>
              <a:t>12</a:t>
            </a:r>
            <a:r>
              <a:rPr lang="zh-CN">
                <a:latin typeface="微软雅黑"/>
                <a:ea typeface="微软雅黑"/>
              </a:rPr>
              <a:t>人）。机关以中华人民共和国外交部、公安部、杭州市公安局为代表；国有企业和事业单位以新华通讯社、中国工商银行股份有限公司、中国中信有限公司为代表；其他典型企业以北京字跳网络技术有限公司、广汽丰田汽车有限公司为代表。另外，硕士生也有</a:t>
            </a:r>
            <a:r>
              <a:rPr lang="en-US">
                <a:latin typeface="微软雅黑"/>
                <a:ea typeface="微软雅黑"/>
              </a:rPr>
              <a:t>1</a:t>
            </a:r>
            <a:r>
              <a:rPr lang="zh-CN">
                <a:latin typeface="微软雅黑"/>
                <a:ea typeface="微软雅黑"/>
              </a:rPr>
              <a:t>人响应号召，进入部队，从事国防军工事业。</a:t>
            </a:r>
            <a:r>
              <a:rPr lang="en-US">
                <a:latin typeface="微软雅黑"/>
                <a:ea typeface="微软雅黑"/>
              </a:rPr>
              <a:t>19</a:t>
            </a:r>
            <a:r>
              <a:rPr lang="zh-CN">
                <a:latin typeface="微软雅黑"/>
                <a:ea typeface="微软雅黑"/>
              </a:rPr>
              <a:t>名博士生毕业后进入高校工作，典型学校如北京外国语大学、上海外国语大学、清华大学等。</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6705904"/>
            <a:ext cx="12192000" cy="150435"/>
            <a:chOff x="0" y="2714172"/>
            <a:chExt cx="3686629" cy="1429658"/>
          </a:xfrm>
        </p:grpSpPr>
        <p:sp>
          <p:nvSpPr>
            <p:cNvPr id="32" name="矩形 3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33" name="矩形 32"/>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34" name="矩形 33"/>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5" name="矩形 34"/>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6" name="矩形 35"/>
          <p:cNvSpPr/>
          <p:nvPr/>
        </p:nvSpPr>
        <p:spPr>
          <a:xfrm>
            <a:off x="5000187" y="933450"/>
            <a:ext cx="182614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就业工作</a:t>
            </a:r>
          </a:p>
        </p:txBody>
      </p:sp>
      <p:pic>
        <p:nvPicPr>
          <p:cNvPr id="37" name="图片 36"/>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8" name="组合 37"/>
          <p:cNvGrpSpPr/>
          <p:nvPr/>
        </p:nvGrpSpPr>
        <p:grpSpPr>
          <a:xfrm>
            <a:off x="1" y="0"/>
            <a:ext cx="1388224" cy="1046128"/>
            <a:chOff x="0" y="0"/>
            <a:chExt cx="6897954" cy="4536440"/>
          </a:xfrm>
        </p:grpSpPr>
        <p:sp>
          <p:nvSpPr>
            <p:cNvPr id="39" name="直角三角形 3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40" name="直角三角形 39"/>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41" name="直角三角形 4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42" name="矩形 41"/>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3"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r>
              <a:rPr lang="zh-CN" sz="2000" b="1">
                <a:solidFill>
                  <a:srgbClr val="FFFFFF"/>
                </a:solidFill>
                <a:ea typeface="微软雅黑"/>
              </a:rPr>
              <a:t>开展就业指导，在学习中寻找未来</a:t>
            </a:r>
          </a:p>
        </p:txBody>
      </p:sp>
      <p:sp>
        <p:nvSpPr>
          <p:cNvPr id="53" name="矩形 52"/>
          <p:cNvSpPr/>
          <p:nvPr/>
        </p:nvSpPr>
        <p:spPr>
          <a:xfrm>
            <a:off x="973399" y="3816204"/>
            <a:ext cx="1785313" cy="307777"/>
          </a:xfrm>
          <a:prstGeom prst="rect">
            <a:avLst/>
          </a:prstGeom>
        </p:spPr>
        <p:txBody>
          <a:bodyPr wrap="square">
            <a:spAutoFit/>
          </a:bodyPr>
          <a:lstStyle/>
          <a:p>
            <a:pPr algn="ctr"/>
            <a:r>
              <a:rPr lang="zh-CN" sz="1400">
                <a:latin typeface="方正粗金陵简体"/>
                <a:ea typeface="方正粗金陵简体"/>
              </a:rPr>
              <a:t>军工单位招聘宣讲会</a:t>
            </a:r>
          </a:p>
        </p:txBody>
      </p:sp>
      <p:sp>
        <p:nvSpPr>
          <p:cNvPr id="54" name="矩形 53"/>
          <p:cNvSpPr/>
          <p:nvPr/>
        </p:nvSpPr>
        <p:spPr>
          <a:xfrm>
            <a:off x="3500990" y="3825245"/>
            <a:ext cx="2399311" cy="307777"/>
          </a:xfrm>
          <a:prstGeom prst="rect">
            <a:avLst/>
          </a:prstGeom>
        </p:spPr>
        <p:txBody>
          <a:bodyPr wrap="square">
            <a:spAutoFit/>
          </a:bodyPr>
          <a:lstStyle/>
          <a:p>
            <a:pPr algn="ctr"/>
            <a:r>
              <a:rPr lang="zh-CN" sz="1400">
                <a:latin typeface="方正粗金陵简体"/>
                <a:ea typeface="方正粗金陵简体"/>
              </a:rPr>
              <a:t>简历指导</a:t>
            </a:r>
          </a:p>
        </p:txBody>
      </p:sp>
      <p:sp>
        <p:nvSpPr>
          <p:cNvPr id="57" name="矩形 56"/>
          <p:cNvSpPr/>
          <p:nvPr/>
        </p:nvSpPr>
        <p:spPr>
          <a:xfrm>
            <a:off x="3577903" y="6233647"/>
            <a:ext cx="2239878" cy="307777"/>
          </a:xfrm>
          <a:prstGeom prst="rect">
            <a:avLst/>
          </a:prstGeom>
        </p:spPr>
        <p:txBody>
          <a:bodyPr wrap="square">
            <a:spAutoFit/>
          </a:bodyPr>
          <a:lstStyle/>
          <a:p>
            <a:pPr algn="ctr"/>
            <a:r>
              <a:rPr lang="zh-CN" sz="1400">
                <a:latin typeface="方正粗金陵简体"/>
                <a:ea typeface="方正粗金陵简体"/>
              </a:rPr>
              <a:t>基层选调生报告会</a:t>
            </a:r>
          </a:p>
        </p:txBody>
      </p:sp>
      <p:sp>
        <p:nvSpPr>
          <p:cNvPr id="58" name="矩形 57"/>
          <p:cNvSpPr/>
          <p:nvPr/>
        </p:nvSpPr>
        <p:spPr>
          <a:xfrm>
            <a:off x="9115809" y="3816204"/>
            <a:ext cx="2498754" cy="307777"/>
          </a:xfrm>
          <a:prstGeom prst="rect">
            <a:avLst/>
          </a:prstGeom>
        </p:spPr>
        <p:txBody>
          <a:bodyPr wrap="square">
            <a:spAutoFit/>
          </a:bodyPr>
          <a:lstStyle/>
          <a:p>
            <a:pPr algn="ctr"/>
            <a:r>
              <a:rPr lang="zh-CN" sz="1400">
                <a:latin typeface="方正粗金陵简体"/>
                <a:ea typeface="方正粗金陵简体"/>
              </a:rPr>
              <a:t>赴日工作交流</a:t>
            </a:r>
          </a:p>
        </p:txBody>
      </p:sp>
      <p:sp>
        <p:nvSpPr>
          <p:cNvPr id="59" name="矩形 58"/>
          <p:cNvSpPr/>
          <p:nvPr/>
        </p:nvSpPr>
        <p:spPr>
          <a:xfrm>
            <a:off x="643636" y="6233648"/>
            <a:ext cx="2444841" cy="307777"/>
          </a:xfrm>
          <a:prstGeom prst="rect">
            <a:avLst/>
          </a:prstGeom>
        </p:spPr>
        <p:txBody>
          <a:bodyPr wrap="square">
            <a:spAutoFit/>
          </a:bodyPr>
          <a:lstStyle/>
          <a:p>
            <a:pPr algn="ctr"/>
            <a:r>
              <a:rPr lang="zh-CN" sz="1400">
                <a:latin typeface="方正粗金陵简体"/>
                <a:ea typeface="方正粗金陵简体"/>
              </a:rPr>
              <a:t>基层选调生论坛</a:t>
            </a:r>
          </a:p>
        </p:txBody>
      </p:sp>
      <p:sp>
        <p:nvSpPr>
          <p:cNvPr id="60" name="矩形 59"/>
          <p:cNvSpPr/>
          <p:nvPr/>
        </p:nvSpPr>
        <p:spPr>
          <a:xfrm>
            <a:off x="9134601" y="6233648"/>
            <a:ext cx="2444841" cy="307777"/>
          </a:xfrm>
          <a:prstGeom prst="rect">
            <a:avLst/>
          </a:prstGeom>
        </p:spPr>
        <p:txBody>
          <a:bodyPr wrap="square">
            <a:spAutoFit/>
          </a:bodyPr>
          <a:lstStyle/>
          <a:p>
            <a:pPr algn="ctr"/>
            <a:r>
              <a:rPr lang="zh-CN" sz="1400">
                <a:latin typeface="方正粗金陵简体"/>
                <a:ea typeface="方正粗金陵简体"/>
              </a:rPr>
              <a:t>毕业生大会</a:t>
            </a:r>
          </a:p>
        </p:txBody>
      </p:sp>
      <p:pic>
        <p:nvPicPr>
          <p:cNvPr id="2" name="图片 1"/>
          <p:cNvPicPr>
            <a:picLocks noChangeAspect="1"/>
          </p:cNvPicPr>
          <p:nvPr/>
        </p:nvPicPr>
        <p:blipFill rotWithShape="1">
          <a:blip r:embed="rId3"/>
          <a:srcRect l="1750" r="1750"/>
          <a:stretch/>
        </p:blipFill>
        <p:spPr>
          <a:xfrm>
            <a:off x="9101412" y="4343649"/>
            <a:ext cx="2520000" cy="1890000"/>
          </a:xfrm>
          <a:prstGeom prst="rect">
            <a:avLst/>
          </a:prstGeom>
        </p:spPr>
      </p:pic>
      <p:pic>
        <p:nvPicPr>
          <p:cNvPr id="3" name="图片 2"/>
          <p:cNvPicPr>
            <a:picLocks noChangeAspect="1"/>
          </p:cNvPicPr>
          <p:nvPr/>
        </p:nvPicPr>
        <p:blipFill rotWithShape="1">
          <a:blip r:embed="rId4"/>
          <a:stretch/>
        </p:blipFill>
        <p:spPr>
          <a:xfrm>
            <a:off x="606057" y="1929962"/>
            <a:ext cx="2520000" cy="1890000"/>
          </a:xfrm>
          <a:prstGeom prst="rect">
            <a:avLst/>
          </a:prstGeom>
        </p:spPr>
      </p:pic>
      <p:pic>
        <p:nvPicPr>
          <p:cNvPr id="4" name="图片 3"/>
          <p:cNvPicPr>
            <a:picLocks noChangeAspect="1"/>
          </p:cNvPicPr>
          <p:nvPr/>
        </p:nvPicPr>
        <p:blipFill rotWithShape="1">
          <a:blip r:embed="rId5"/>
          <a:stretch/>
        </p:blipFill>
        <p:spPr>
          <a:xfrm>
            <a:off x="3437842" y="1929962"/>
            <a:ext cx="2520000" cy="1890000"/>
          </a:xfrm>
          <a:prstGeom prst="rect">
            <a:avLst/>
          </a:prstGeom>
        </p:spPr>
      </p:pic>
      <p:pic>
        <p:nvPicPr>
          <p:cNvPr id="5" name="图片 4"/>
          <p:cNvPicPr>
            <a:picLocks noChangeAspect="1"/>
          </p:cNvPicPr>
          <p:nvPr/>
        </p:nvPicPr>
        <p:blipFill rotWithShape="1">
          <a:blip r:embed="rId6"/>
          <a:stretch/>
        </p:blipFill>
        <p:spPr>
          <a:xfrm>
            <a:off x="6269627" y="1929962"/>
            <a:ext cx="2520000" cy="1890000"/>
          </a:xfrm>
          <a:prstGeom prst="rect">
            <a:avLst/>
          </a:prstGeom>
        </p:spPr>
      </p:pic>
      <p:pic>
        <p:nvPicPr>
          <p:cNvPr id="6" name="图片 5"/>
          <p:cNvPicPr>
            <a:picLocks noChangeAspect="1"/>
          </p:cNvPicPr>
          <p:nvPr/>
        </p:nvPicPr>
        <p:blipFill rotWithShape="1">
          <a:blip r:embed="rId7"/>
          <a:srcRect l="8140" r="8140"/>
          <a:stretch/>
        </p:blipFill>
        <p:spPr>
          <a:xfrm>
            <a:off x="606057" y="4343649"/>
            <a:ext cx="2520000" cy="1890000"/>
          </a:xfrm>
          <a:prstGeom prst="rect">
            <a:avLst/>
          </a:prstGeom>
        </p:spPr>
      </p:pic>
      <p:pic>
        <p:nvPicPr>
          <p:cNvPr id="7" name="图片 6"/>
          <p:cNvPicPr>
            <a:picLocks noChangeAspect="1"/>
          </p:cNvPicPr>
          <p:nvPr/>
        </p:nvPicPr>
        <p:blipFill rotWithShape="1">
          <a:blip r:embed="rId8"/>
          <a:srcRect l="8418" r="8418"/>
          <a:stretch/>
        </p:blipFill>
        <p:spPr>
          <a:xfrm>
            <a:off x="3437842" y="4343649"/>
            <a:ext cx="2520000" cy="1890000"/>
          </a:xfrm>
          <a:prstGeom prst="rect">
            <a:avLst/>
          </a:prstGeom>
        </p:spPr>
      </p:pic>
      <p:pic>
        <p:nvPicPr>
          <p:cNvPr id="8" name="图片 7"/>
          <p:cNvPicPr>
            <a:picLocks noChangeAspect="1"/>
          </p:cNvPicPr>
          <p:nvPr/>
        </p:nvPicPr>
        <p:blipFill rotWithShape="1">
          <a:blip r:embed="rId9"/>
          <a:srcRect l="1625" r="1625"/>
          <a:stretch/>
        </p:blipFill>
        <p:spPr>
          <a:xfrm>
            <a:off x="6269627" y="4343649"/>
            <a:ext cx="2520000" cy="1890000"/>
          </a:xfrm>
          <a:prstGeom prst="rect">
            <a:avLst/>
          </a:prstGeom>
        </p:spPr>
      </p:pic>
      <p:sp>
        <p:nvSpPr>
          <p:cNvPr id="61" name="矩形 60"/>
          <p:cNvSpPr/>
          <p:nvPr/>
        </p:nvSpPr>
        <p:spPr>
          <a:xfrm>
            <a:off x="6391578" y="6233647"/>
            <a:ext cx="2239878" cy="307777"/>
          </a:xfrm>
          <a:prstGeom prst="rect">
            <a:avLst/>
          </a:prstGeom>
        </p:spPr>
        <p:txBody>
          <a:bodyPr wrap="square">
            <a:spAutoFit/>
          </a:bodyPr>
          <a:lstStyle/>
          <a:p>
            <a:pPr algn="ctr"/>
            <a:r>
              <a:rPr lang="zh-CN" sz="1400">
                <a:latin typeface="方正粗金陵简体"/>
                <a:ea typeface="方正粗金陵简体"/>
              </a:rPr>
              <a:t>求职工作坊</a:t>
            </a:r>
          </a:p>
        </p:txBody>
      </p:sp>
      <p:pic>
        <p:nvPicPr>
          <p:cNvPr id="62" name="图片 61"/>
          <p:cNvPicPr>
            <a:picLocks/>
          </p:cNvPicPr>
          <p:nvPr/>
        </p:nvPicPr>
        <p:blipFill rotWithShape="1">
          <a:blip r:embed="rId10"/>
          <a:srcRect t="5364" b="5364"/>
          <a:stretch/>
        </p:blipFill>
        <p:spPr>
          <a:xfrm>
            <a:off x="9101412" y="1929962"/>
            <a:ext cx="2520000" cy="1890000"/>
          </a:xfrm>
          <a:prstGeom prst="rect">
            <a:avLst/>
          </a:prstGeom>
        </p:spPr>
      </p:pic>
      <p:sp>
        <p:nvSpPr>
          <p:cNvPr id="63" name="矩形 62"/>
          <p:cNvSpPr/>
          <p:nvPr/>
        </p:nvSpPr>
        <p:spPr>
          <a:xfrm>
            <a:off x="6529924" y="3816204"/>
            <a:ext cx="1963186" cy="307777"/>
          </a:xfrm>
          <a:prstGeom prst="rect">
            <a:avLst/>
          </a:prstGeom>
        </p:spPr>
        <p:txBody>
          <a:bodyPr wrap="square">
            <a:spAutoFit/>
          </a:bodyPr>
          <a:lstStyle/>
          <a:p>
            <a:pPr algn="ctr"/>
            <a:r>
              <a:rPr lang="zh-CN" sz="1400">
                <a:latin typeface="方正粗金陵简体"/>
                <a:ea typeface="方正粗金陵简体"/>
              </a:rPr>
              <a:t>企业参访</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组合 23"/>
          <p:cNvGrpSpPr/>
          <p:nvPr/>
        </p:nvGrpSpPr>
        <p:grpSpPr>
          <a:xfrm>
            <a:off x="221612" y="6722053"/>
            <a:ext cx="12192000" cy="150435"/>
            <a:chOff x="0" y="2714172"/>
            <a:chExt cx="3686629" cy="1429658"/>
          </a:xfrm>
        </p:grpSpPr>
        <p:sp>
          <p:nvSpPr>
            <p:cNvPr id="25" name="矩形 24"/>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6" name="矩形 25"/>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8" name="矩形 27"/>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0" name="矩形 29"/>
          <p:cNvSpPr/>
          <p:nvPr/>
        </p:nvSpPr>
        <p:spPr>
          <a:xfrm>
            <a:off x="5000187" y="933450"/>
            <a:ext cx="2191626"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心 理 工 作</a:t>
            </a:r>
          </a:p>
        </p:txBody>
      </p:sp>
      <p:pic>
        <p:nvPicPr>
          <p:cNvPr id="31" name="图片 30"/>
          <p:cNvPicPr>
            <a:picLocks noChangeAspect="1"/>
          </p:cNvPicPr>
          <p:nvPr/>
        </p:nvPicPr>
        <p:blipFill>
          <a:blip r:embed="rId2"/>
          <a:stretch/>
        </p:blipFill>
        <p:spPr>
          <a:xfrm>
            <a:off x="8476242" y="1372799"/>
            <a:ext cx="3240043" cy="4376016"/>
          </a:xfrm>
          <a:prstGeom prst="rect">
            <a:avLst/>
          </a:prstGeom>
        </p:spPr>
      </p:pic>
      <p:sp>
        <p:nvSpPr>
          <p:cNvPr id="33" name="矩形 32"/>
          <p:cNvSpPr/>
          <p:nvPr/>
        </p:nvSpPr>
        <p:spPr>
          <a:xfrm>
            <a:off x="9113772" y="5900735"/>
            <a:ext cx="1964981" cy="271697"/>
          </a:xfrm>
          <a:prstGeom prst="rect">
            <a:avLst/>
          </a:prstGeom>
          <a:noFill/>
          <a:ln>
            <a:noFill/>
          </a:ln>
        </p:spPr>
        <p:txBody>
          <a:bodyPr lIns="68579" tIns="34289" rIns="68579" bIns="34289" anchor="ctr"/>
          <a:lstStyle/>
          <a:p>
            <a:pPr algn="ctr">
              <a:buClr>
                <a:srgbClr val="FFC000"/>
              </a:buClr>
            </a:pPr>
            <a:r>
              <a:rPr lang="zh-CN" sz="1400" b="1">
                <a:solidFill>
                  <a:schemeClr val="tx1"/>
                </a:solidFill>
                <a:latin typeface="微软雅黑"/>
                <a:ea typeface="微软雅黑"/>
              </a:rPr>
              <a:t>心云系统危机干预名单</a:t>
            </a:r>
            <a:endParaRPr lang="en-US" sz="1400" b="1">
              <a:solidFill>
                <a:schemeClr val="tx1"/>
              </a:solidFill>
              <a:latin typeface="微软雅黑"/>
              <a:ea typeface="微软雅黑"/>
            </a:endParaRPr>
          </a:p>
        </p:txBody>
      </p:sp>
      <p:sp>
        <p:nvSpPr>
          <p:cNvPr id="37" name="矩形 36"/>
          <p:cNvSpPr/>
          <p:nvPr/>
        </p:nvSpPr>
        <p:spPr>
          <a:xfrm>
            <a:off x="5738792" y="6147446"/>
            <a:ext cx="2190448" cy="271697"/>
          </a:xfrm>
          <a:prstGeom prst="rect">
            <a:avLst/>
          </a:prstGeom>
          <a:noFill/>
          <a:ln>
            <a:noFill/>
          </a:ln>
        </p:spPr>
        <p:txBody>
          <a:bodyPr lIns="68579" tIns="34289" rIns="68579" bIns="34289" anchor="ctr"/>
          <a:lstStyle/>
          <a:p>
            <a:pPr algn="ctr">
              <a:buClr>
                <a:srgbClr val="FFC000"/>
              </a:buClr>
            </a:pPr>
            <a:r>
              <a:rPr lang="zh-CN" sz="1400" b="1">
                <a:solidFill>
                  <a:schemeClr val="tx1"/>
                </a:solidFill>
                <a:latin typeface="微软雅黑"/>
                <a:ea typeface="微软雅黑"/>
              </a:rPr>
              <a:t>“青语</a:t>
            </a:r>
            <a:r>
              <a:rPr lang="en-US" sz="1400" b="1">
                <a:solidFill>
                  <a:schemeClr val="tx1"/>
                </a:solidFill>
                <a:latin typeface="微软雅黑"/>
                <a:ea typeface="微软雅黑"/>
              </a:rPr>
              <a:t>•</a:t>
            </a:r>
            <a:r>
              <a:rPr lang="zh-CN" sz="1400" b="1">
                <a:solidFill>
                  <a:schemeClr val="tx1"/>
                </a:solidFill>
                <a:latin typeface="微软雅黑"/>
                <a:ea typeface="微软雅黑"/>
              </a:rPr>
              <a:t>谈心空间”辅导员工作室</a:t>
            </a:r>
            <a:endParaRPr lang="en-US" sz="1400" b="1">
              <a:solidFill>
                <a:schemeClr val="tx1"/>
              </a:solidFill>
              <a:latin typeface="微软雅黑"/>
              <a:ea typeface="微软雅黑"/>
            </a:endParaRPr>
          </a:p>
        </p:txBody>
      </p:sp>
      <p:pic>
        <p:nvPicPr>
          <p:cNvPr id="39" name="图片 38"/>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6" name="组合 45"/>
          <p:cNvGrpSpPr/>
          <p:nvPr/>
        </p:nvGrpSpPr>
        <p:grpSpPr>
          <a:xfrm>
            <a:off x="1" y="0"/>
            <a:ext cx="1388224" cy="1046128"/>
            <a:chOff x="0" y="0"/>
            <a:chExt cx="6897954" cy="4536440"/>
          </a:xfrm>
        </p:grpSpPr>
        <p:sp>
          <p:nvSpPr>
            <p:cNvPr id="47" name="直角三角形 46"/>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8" name="直角三角形 47"/>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9" name="直角三角形 4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50" name="矩形 49"/>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grpSp>
        <p:nvGrpSpPr>
          <p:cNvPr id="51" name="组合 50"/>
          <p:cNvGrpSpPr/>
          <p:nvPr/>
        </p:nvGrpSpPr>
        <p:grpSpPr>
          <a:xfrm>
            <a:off x="5500339" y="1506880"/>
            <a:ext cx="2556098" cy="2224370"/>
            <a:chOff x="5720407" y="3009192"/>
            <a:chExt cx="2556098" cy="2224370"/>
          </a:xfrm>
        </p:grpSpPr>
        <p:pic>
          <p:nvPicPr>
            <p:cNvPr id="52" name="图片 51"/>
            <p:cNvPicPr>
              <a:picLocks noChangeAspect="1"/>
            </p:cNvPicPr>
            <p:nvPr/>
          </p:nvPicPr>
          <p:blipFill>
            <a:blip r:embed="rId4"/>
            <a:stretch/>
          </p:blipFill>
          <p:spPr>
            <a:xfrm>
              <a:off x="5720407" y="3009192"/>
              <a:ext cx="2556098" cy="1800000"/>
            </a:xfrm>
            <a:prstGeom prst="rect">
              <a:avLst/>
            </a:prstGeom>
            <a:ln>
              <a:noFill/>
            </a:ln>
            <a:effectLst>
              <a:outerShdw blurRad="292100" dist="139700" dir="2700000" algn="tl" rotWithShape="0">
                <a:srgbClr val="333333">
                  <a:alpha val="65000"/>
                </a:srgbClr>
              </a:outerShdw>
            </a:effectLst>
          </p:spPr>
        </p:pic>
        <p:sp>
          <p:nvSpPr>
            <p:cNvPr id="53" name="矩形 52"/>
            <p:cNvSpPr/>
            <p:nvPr/>
          </p:nvSpPr>
          <p:spPr>
            <a:xfrm>
              <a:off x="5776035" y="4925785"/>
              <a:ext cx="2444841" cy="307777"/>
            </a:xfrm>
            <a:prstGeom prst="rect">
              <a:avLst/>
            </a:prstGeom>
          </p:spPr>
          <p:txBody>
            <a:bodyPr wrap="square">
              <a:spAutoFit/>
            </a:bodyPr>
            <a:lstStyle/>
            <a:p>
              <a:pPr algn="ctr"/>
              <a:r>
                <a:rPr lang="zh-CN" sz="1400" b="1">
                  <a:latin typeface="微软雅黑"/>
                  <a:ea typeface="微软雅黑"/>
                </a:rPr>
                <a:t>学生心理健康状况台账</a:t>
              </a:r>
            </a:p>
          </p:txBody>
        </p:sp>
      </p:grpSp>
      <p:pic>
        <p:nvPicPr>
          <p:cNvPr id="54" name="图片 53"/>
          <p:cNvPicPr>
            <a:picLocks noChangeAspect="1"/>
          </p:cNvPicPr>
          <p:nvPr/>
        </p:nvPicPr>
        <p:blipFill>
          <a:blip r:embed="rId5"/>
          <a:stretch/>
        </p:blipFill>
        <p:spPr>
          <a:xfrm>
            <a:off x="5611596" y="3895229"/>
            <a:ext cx="2444841" cy="1977849"/>
          </a:xfrm>
          <a:prstGeom prst="rect">
            <a:avLst/>
          </a:prstGeom>
        </p:spPr>
      </p:pic>
      <p:sp>
        <p:nvSpPr>
          <p:cNvPr id="55" name="文本框 54"/>
          <p:cNvSpPr txBox="1"/>
          <p:nvPr/>
        </p:nvSpPr>
        <p:spPr>
          <a:xfrm>
            <a:off x="979077" y="1633295"/>
            <a:ext cx="4870023" cy="4736040"/>
          </a:xfrm>
          <a:prstGeom prst="rect">
            <a:avLst/>
          </a:prstGeom>
          <a:noFill/>
        </p:spPr>
        <p:txBody>
          <a:bodyPr wrap="square">
            <a:spAutoFit/>
          </a:bodyPr>
          <a:lstStyle/>
          <a:p>
            <a:pPr>
              <a:lnSpc>
                <a:spcPct val="150000"/>
              </a:lnSpc>
            </a:pPr>
            <a:r>
              <a:rPr lang="zh-CN" sz="2000" b="1">
                <a:latin typeface="微软雅黑"/>
                <a:ea typeface="微软雅黑"/>
              </a:rPr>
              <a:t>定期与心理中心进行</a:t>
            </a:r>
            <a:r>
              <a:rPr lang="zh-CN" sz="2000" b="1">
                <a:solidFill>
                  <a:srgbClr val="960000"/>
                </a:solidFill>
                <a:effectLst>
                  <a:outerShdw blurRad="38100" dist="38100" dir="2700000" algn="tl">
                    <a:srgbClr val="000000">
                      <a:alpha val="43137"/>
                    </a:srgbClr>
                  </a:outerShdw>
                </a:effectLst>
                <a:latin typeface="微软雅黑"/>
                <a:ea typeface="微软雅黑"/>
              </a:rPr>
              <a:t>心理会商</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latin typeface="微软雅黑"/>
                <a:ea typeface="微软雅黑"/>
              </a:rPr>
              <a:t>开展</a:t>
            </a:r>
            <a:r>
              <a:rPr lang="zh-CN" sz="2000" b="1">
                <a:solidFill>
                  <a:srgbClr val="960000"/>
                </a:solidFill>
                <a:effectLst>
                  <a:outerShdw blurRad="38100" dist="38100" dir="2700000" algn="tl">
                    <a:srgbClr val="000000">
                      <a:alpha val="43137"/>
                    </a:srgbClr>
                  </a:outerShdw>
                </a:effectLst>
                <a:latin typeface="微软雅黑"/>
                <a:ea typeface="微软雅黑"/>
              </a:rPr>
              <a:t>心理团辅导活动</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latin typeface="微软雅黑"/>
                <a:ea typeface="微软雅黑"/>
              </a:rPr>
              <a:t>多渠道帮助学生解决问题</a:t>
            </a:r>
            <a:endParaRPr lang="en-US" sz="2000" b="1">
              <a:latin typeface="微软雅黑"/>
              <a:ea typeface="微软雅黑"/>
            </a:endParaRPr>
          </a:p>
          <a:p>
            <a:pPr>
              <a:lnSpc>
                <a:spcPct val="150000"/>
              </a:lnSpc>
            </a:pPr>
            <a:r>
              <a:rPr lang="zh-CN" sz="2000" b="1">
                <a:solidFill>
                  <a:srgbClr val="960000"/>
                </a:solidFill>
                <a:effectLst>
                  <a:outerShdw blurRad="38100" dist="38100" dir="2700000" algn="tl">
                    <a:srgbClr val="000000">
                      <a:alpha val="43137"/>
                    </a:srgbClr>
                  </a:outerShdw>
                </a:effectLst>
                <a:latin typeface="微软雅黑"/>
                <a:ea typeface="微软雅黑"/>
              </a:rPr>
              <a:t>心中有数，手中有招，眼中有爱</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latin typeface="微软雅黑"/>
                <a:ea typeface="微软雅黑"/>
              </a:rPr>
              <a:t>学生深度辅导</a:t>
            </a:r>
            <a:r>
              <a:rPr lang="en-US" sz="2000" b="1">
                <a:solidFill>
                  <a:srgbClr val="960000"/>
                </a:solidFill>
                <a:effectLst>
                  <a:outerShdw blurRad="38100" dist="38100" dir="2700000" algn="tl">
                    <a:srgbClr val="000000">
                      <a:alpha val="43137"/>
                    </a:srgbClr>
                  </a:outerShdw>
                </a:effectLst>
                <a:latin typeface="微软雅黑"/>
                <a:ea typeface="微软雅黑"/>
              </a:rPr>
              <a:t>1200</a:t>
            </a:r>
            <a:r>
              <a:rPr lang="zh-CN" sz="2000" b="1">
                <a:solidFill>
                  <a:srgbClr val="960000"/>
                </a:solidFill>
                <a:effectLst>
                  <a:outerShdw blurRad="38100" dist="38100" dir="2700000" algn="tl">
                    <a:srgbClr val="000000">
                      <a:alpha val="43137"/>
                    </a:srgbClr>
                  </a:outerShdw>
                </a:effectLst>
                <a:latin typeface="微软雅黑"/>
                <a:ea typeface="微软雅黑"/>
              </a:rPr>
              <a:t>人次</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latin typeface="微软雅黑"/>
                <a:ea typeface="微软雅黑"/>
              </a:rPr>
              <a:t>处理学生大小危机</a:t>
            </a:r>
            <a:r>
              <a:rPr lang="en-US" sz="2000" b="1">
                <a:solidFill>
                  <a:srgbClr val="960000"/>
                </a:solidFill>
                <a:effectLst>
                  <a:outerShdw blurRad="38100" dist="38100" dir="2700000" algn="tl">
                    <a:srgbClr val="000000">
                      <a:alpha val="43137"/>
                    </a:srgbClr>
                  </a:outerShdw>
                </a:effectLst>
                <a:latin typeface="微软雅黑"/>
                <a:ea typeface="微软雅黑"/>
              </a:rPr>
              <a:t>50</a:t>
            </a:r>
            <a:r>
              <a:rPr lang="zh-CN" sz="2000" b="1">
                <a:solidFill>
                  <a:srgbClr val="960000"/>
                </a:solidFill>
                <a:effectLst>
                  <a:outerShdw blurRad="38100" dist="38100" dir="2700000" algn="tl">
                    <a:srgbClr val="000000">
                      <a:alpha val="43137"/>
                    </a:srgbClr>
                  </a:outerShdw>
                </a:effectLst>
                <a:latin typeface="微软雅黑"/>
                <a:ea typeface="微软雅黑"/>
              </a:rPr>
              <a:t>余人次</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latin typeface="微软雅黑"/>
                <a:ea typeface="微软雅黑"/>
              </a:rPr>
              <a:t>陪同学生就医</a:t>
            </a:r>
            <a:r>
              <a:rPr lang="en-US" sz="2000" b="1">
                <a:solidFill>
                  <a:srgbClr val="960000"/>
                </a:solidFill>
                <a:effectLst>
                  <a:outerShdw blurRad="38100" dist="38100" dir="2700000" algn="tl">
                    <a:srgbClr val="000000">
                      <a:alpha val="43137"/>
                    </a:srgbClr>
                  </a:outerShdw>
                </a:effectLst>
                <a:latin typeface="微软雅黑"/>
                <a:ea typeface="微软雅黑"/>
              </a:rPr>
              <a:t>40</a:t>
            </a:r>
            <a:r>
              <a:rPr lang="zh-CN" sz="2000" b="1">
                <a:solidFill>
                  <a:srgbClr val="960000"/>
                </a:solidFill>
                <a:effectLst>
                  <a:outerShdw blurRad="38100" dist="38100" dir="2700000" algn="tl">
                    <a:srgbClr val="000000">
                      <a:alpha val="43137"/>
                    </a:srgbClr>
                  </a:outerShdw>
                </a:effectLst>
                <a:latin typeface="微软雅黑"/>
                <a:ea typeface="微软雅黑"/>
              </a:rPr>
              <a:t>余人次</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000" b="1">
                <a:solidFill>
                  <a:srgbClr val="960000"/>
                </a:solidFill>
                <a:effectLst>
                  <a:outerShdw blurRad="38100" dist="38100" dir="2700000" algn="tl">
                    <a:srgbClr val="000000">
                      <a:alpha val="43137"/>
                    </a:srgbClr>
                  </a:outerShdw>
                </a:effectLst>
                <a:latin typeface="微软雅黑"/>
                <a:ea typeface="微软雅黑"/>
              </a:rPr>
              <a:t>全天候、全方位陪伴健康成长</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nSpc>
                <a:spcPct val="150000"/>
              </a:lnSpc>
            </a:pPr>
            <a:r>
              <a:rPr lang="zh-CN" sz="2400" b="1">
                <a:solidFill>
                  <a:srgbClr val="960000"/>
                </a:solidFill>
                <a:effectLst>
                  <a:outerShdw blurRad="38100" dist="38100" dir="2700000" algn="tl">
                    <a:srgbClr val="000000">
                      <a:alpha val="43137"/>
                    </a:srgbClr>
                  </a:outerShdw>
                </a:effectLst>
                <a:latin typeface="微软雅黑"/>
                <a:ea typeface="微软雅黑"/>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组合 38"/>
          <p:cNvGrpSpPr/>
          <p:nvPr/>
        </p:nvGrpSpPr>
        <p:grpSpPr>
          <a:xfrm>
            <a:off x="0" y="6705904"/>
            <a:ext cx="12192000" cy="150435"/>
            <a:chOff x="0" y="2714172"/>
            <a:chExt cx="3686629" cy="1429658"/>
          </a:xfrm>
        </p:grpSpPr>
        <p:sp>
          <p:nvSpPr>
            <p:cNvPr id="45" name="矩形 44"/>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46" name="矩形 45"/>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7" name="矩形 46"/>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8" name="矩形 47"/>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9" name="矩形 48"/>
          <p:cNvSpPr/>
          <p:nvPr/>
        </p:nvSpPr>
        <p:spPr>
          <a:xfrm>
            <a:off x="5000187" y="93345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共青团工作</a:t>
            </a:r>
          </a:p>
        </p:txBody>
      </p:sp>
      <p:sp>
        <p:nvSpPr>
          <p:cNvPr id="50" name="TextBox 20"/>
          <p:cNvSpPr txBox="1"/>
          <p:nvPr/>
        </p:nvSpPr>
        <p:spPr>
          <a:xfrm>
            <a:off x="5868820" y="3202299"/>
            <a:ext cx="120226" cy="415498"/>
          </a:xfrm>
          <a:prstGeom prst="rect">
            <a:avLst/>
          </a:prstGeom>
          <a:noFill/>
        </p:spPr>
        <p:txBody>
          <a:bodyPr wrap="none" lIns="0" tIns="0" rIns="0" bIns="0">
            <a:spAutoFit/>
          </a:bodyPr>
          <a:lstStyle/>
          <a:p>
            <a:pPr algn="ctr"/>
            <a:r>
              <a:rPr lang="en-US" sz="2700" b="1" spc="300">
                <a:solidFill>
                  <a:schemeClr val="bg1">
                    <a:lumMod val="95000"/>
                  </a:schemeClr>
                </a:solidFill>
                <a:latin typeface="Agency FB"/>
                <a:ea typeface="微软雅黑"/>
              </a:rPr>
              <a:t>1</a:t>
            </a:r>
            <a:endParaRPr lang="zh-CN" sz="2700" b="1" spc="300">
              <a:solidFill>
                <a:schemeClr val="bg1">
                  <a:lumMod val="95000"/>
                </a:schemeClr>
              </a:solidFill>
              <a:latin typeface="Agency FB"/>
              <a:ea typeface="微软雅黑"/>
            </a:endParaRPr>
          </a:p>
        </p:txBody>
      </p:sp>
      <p:pic>
        <p:nvPicPr>
          <p:cNvPr id="51" name="图片 50"/>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52" name="组合 51"/>
          <p:cNvGrpSpPr/>
          <p:nvPr/>
        </p:nvGrpSpPr>
        <p:grpSpPr>
          <a:xfrm>
            <a:off x="1" y="0"/>
            <a:ext cx="1388224" cy="1046128"/>
            <a:chOff x="0" y="0"/>
            <a:chExt cx="6897954" cy="4536440"/>
          </a:xfrm>
        </p:grpSpPr>
        <p:sp>
          <p:nvSpPr>
            <p:cNvPr id="53" name="直角三角形 5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55" name="直角三角形 5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6" name="直角三角形 5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75" name="矩形 74"/>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76"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r>
              <a:rPr lang="zh-CN" sz="2000" b="1">
                <a:solidFill>
                  <a:srgbClr val="FFFFFF"/>
                </a:solidFill>
                <a:ea typeface="微软雅黑"/>
              </a:rPr>
              <a:t>投身思政实践，双脚丈量祖国大地</a:t>
            </a:r>
          </a:p>
        </p:txBody>
      </p:sp>
      <p:pic>
        <p:nvPicPr>
          <p:cNvPr id="77" name="图片 76"/>
          <p:cNvPicPr>
            <a:picLocks/>
          </p:cNvPicPr>
          <p:nvPr/>
        </p:nvPicPr>
        <p:blipFill>
          <a:blip r:embed="rId3"/>
          <a:stretch/>
        </p:blipFill>
        <p:spPr>
          <a:xfrm>
            <a:off x="817610" y="2216280"/>
            <a:ext cx="2330994" cy="1593194"/>
          </a:xfrm>
          <a:prstGeom prst="rect">
            <a:avLst/>
          </a:prstGeom>
          <a:ln>
            <a:noFill/>
          </a:ln>
          <a:effectLst>
            <a:outerShdw blurRad="292100" dist="139700" dir="2700000" algn="tl" rotWithShape="0">
              <a:srgbClr val="333333">
                <a:alpha val="65000"/>
              </a:srgbClr>
            </a:outerShdw>
          </a:effectLst>
        </p:spPr>
      </p:pic>
      <p:pic>
        <p:nvPicPr>
          <p:cNvPr id="78" name="图片 77"/>
          <p:cNvPicPr>
            <a:picLocks/>
          </p:cNvPicPr>
          <p:nvPr/>
        </p:nvPicPr>
        <p:blipFill rotWithShape="1">
          <a:blip r:embed="rId4"/>
          <a:srcRect l="3846" t="11742" r="3115" b="13370"/>
          <a:stretch/>
        </p:blipFill>
        <p:spPr>
          <a:xfrm>
            <a:off x="3109863" y="2284684"/>
            <a:ext cx="2137111" cy="1039741"/>
          </a:xfrm>
          <a:prstGeom prst="rect">
            <a:avLst/>
          </a:prstGeom>
          <a:ln>
            <a:noFill/>
          </a:ln>
          <a:effectLst>
            <a:outerShdw blurRad="292100" dist="139700" dir="2700000" algn="tl" rotWithShape="0">
              <a:srgbClr val="333333">
                <a:alpha val="65000"/>
              </a:srgbClr>
            </a:outerShdw>
          </a:effectLst>
        </p:spPr>
      </p:pic>
      <p:pic>
        <p:nvPicPr>
          <p:cNvPr id="79" name="图片 78"/>
          <p:cNvPicPr>
            <a:picLocks/>
          </p:cNvPicPr>
          <p:nvPr/>
        </p:nvPicPr>
        <p:blipFill rotWithShape="1">
          <a:blip r:embed="rId5"/>
          <a:srcRect l="7191"/>
          <a:stretch/>
        </p:blipFill>
        <p:spPr>
          <a:xfrm>
            <a:off x="925285" y="3587017"/>
            <a:ext cx="2137111" cy="1205301"/>
          </a:xfrm>
          <a:prstGeom prst="rect">
            <a:avLst/>
          </a:prstGeom>
          <a:ln>
            <a:noFill/>
          </a:ln>
          <a:effectLst>
            <a:outerShdw blurRad="292100" dist="139700" dir="2700000" algn="tl" rotWithShape="0">
              <a:srgbClr val="333333">
                <a:alpha val="65000"/>
              </a:srgbClr>
            </a:outerShdw>
          </a:effectLst>
        </p:spPr>
      </p:pic>
      <p:pic>
        <p:nvPicPr>
          <p:cNvPr id="80" name="图片 79"/>
          <p:cNvPicPr>
            <a:picLocks noChangeAspect="1"/>
          </p:cNvPicPr>
          <p:nvPr/>
        </p:nvPicPr>
        <p:blipFill rotWithShape="1">
          <a:blip r:embed="rId6"/>
          <a:srcRect t="25573"/>
          <a:stretch/>
        </p:blipFill>
        <p:spPr>
          <a:xfrm>
            <a:off x="3090354" y="3239920"/>
            <a:ext cx="2377731" cy="1327255"/>
          </a:xfrm>
          <a:prstGeom prst="rect">
            <a:avLst/>
          </a:prstGeom>
          <a:ln>
            <a:noFill/>
          </a:ln>
          <a:effectLst>
            <a:outerShdw blurRad="292100" dist="139700" dir="2700000" algn="tl" rotWithShape="0">
              <a:srgbClr val="333333">
                <a:alpha val="65000"/>
              </a:srgbClr>
            </a:outerShdw>
          </a:effectLst>
        </p:spPr>
      </p:pic>
      <p:pic>
        <p:nvPicPr>
          <p:cNvPr id="81" name="图片 80"/>
          <p:cNvPicPr>
            <a:picLocks/>
          </p:cNvPicPr>
          <p:nvPr/>
        </p:nvPicPr>
        <p:blipFill>
          <a:blip r:embed="rId7"/>
          <a:stretch/>
        </p:blipFill>
        <p:spPr>
          <a:xfrm>
            <a:off x="1154680" y="4693060"/>
            <a:ext cx="1222609" cy="1433721"/>
          </a:xfrm>
          <a:prstGeom prst="rect">
            <a:avLst/>
          </a:prstGeom>
          <a:ln>
            <a:noFill/>
          </a:ln>
          <a:effectLst>
            <a:outerShdw blurRad="292100" dist="139700" dir="2700000" algn="tl" rotWithShape="0">
              <a:srgbClr val="333333">
                <a:alpha val="65000"/>
              </a:srgbClr>
            </a:outerShdw>
          </a:effectLst>
        </p:spPr>
      </p:pic>
      <p:pic>
        <p:nvPicPr>
          <p:cNvPr id="82" name="图片 81"/>
          <p:cNvPicPr>
            <a:picLocks/>
          </p:cNvPicPr>
          <p:nvPr/>
        </p:nvPicPr>
        <p:blipFill>
          <a:blip r:embed="rId8"/>
          <a:stretch/>
        </p:blipFill>
        <p:spPr>
          <a:xfrm>
            <a:off x="2269246" y="4547659"/>
            <a:ext cx="2455560" cy="1433721"/>
          </a:xfrm>
          <a:prstGeom prst="rect">
            <a:avLst/>
          </a:prstGeom>
          <a:ln>
            <a:noFill/>
          </a:ln>
          <a:effectLst>
            <a:outerShdw blurRad="292100" dist="139700" dir="2700000" algn="tl" rotWithShape="0">
              <a:srgbClr val="333333">
                <a:alpha val="65000"/>
              </a:srgbClr>
            </a:outerShdw>
          </a:effectLst>
        </p:spPr>
      </p:pic>
      <p:sp>
        <p:nvSpPr>
          <p:cNvPr id="83" name="文本框 82"/>
          <p:cNvSpPr txBox="1"/>
          <p:nvPr/>
        </p:nvSpPr>
        <p:spPr>
          <a:xfrm>
            <a:off x="5814816" y="1890699"/>
            <a:ext cx="5559574" cy="4708981"/>
          </a:xfrm>
          <a:prstGeom prst="rect">
            <a:avLst/>
          </a:prstGeom>
          <a:noFill/>
        </p:spPr>
        <p:txBody>
          <a:bodyPr wrap="square">
            <a:spAutoFit/>
          </a:bodyPr>
          <a:lstStyle/>
          <a:p>
            <a:pPr marL="342900" indent="-342900" algn="just">
              <a:lnSpc>
                <a:spcPct val="150000"/>
              </a:lnSpc>
              <a:buFont typeface="Wingdings" charset="2"/>
              <a:buChar char="ü"/>
            </a:pPr>
            <a:r>
              <a:rPr lang="en-US" sz="2400" b="1">
                <a:solidFill>
                  <a:srgbClr val="A50021"/>
                </a:solidFill>
                <a:latin typeface="方正粗金陵简体"/>
                <a:ea typeface="方正粗金陵简体"/>
              </a:rPr>
              <a:t>2021</a:t>
            </a:r>
            <a:r>
              <a:rPr lang="zh-CN" sz="2400" b="1">
                <a:solidFill>
                  <a:srgbClr val="A50021"/>
                </a:solidFill>
                <a:latin typeface="方正粗金陵简体"/>
                <a:ea typeface="方正粗金陵简体"/>
              </a:rPr>
              <a:t>年</a:t>
            </a:r>
            <a:r>
              <a:rPr lang="en-US" sz="2400" b="1">
                <a:solidFill>
                  <a:srgbClr val="A50021"/>
                </a:solidFill>
                <a:latin typeface="方正粗金陵简体"/>
                <a:ea typeface="方正粗金陵简体"/>
              </a:rPr>
              <a:t>4</a:t>
            </a:r>
            <a:r>
              <a:rPr lang="zh-CN" sz="2400" b="1">
                <a:solidFill>
                  <a:srgbClr val="A50021"/>
                </a:solidFill>
                <a:latin typeface="方正粗金陵简体"/>
                <a:ea typeface="方正粗金陵简体"/>
              </a:rPr>
              <a:t>月</a:t>
            </a:r>
            <a:r>
              <a:rPr lang="zh-CN" sz="2000" b="1">
                <a:solidFill>
                  <a:schemeClr val="bg2">
                    <a:lumMod val="25000"/>
                  </a:schemeClr>
                </a:solidFill>
                <a:latin typeface="方正粗金陵简体"/>
                <a:ea typeface="方正粗金陵简体"/>
              </a:rPr>
              <a:t>开展策划大赛，</a:t>
            </a:r>
            <a:r>
              <a:rPr lang="zh-CN" sz="2400" b="1">
                <a:solidFill>
                  <a:srgbClr val="A50021"/>
                </a:solidFill>
                <a:latin typeface="方正粗金陵简体"/>
                <a:ea typeface="方正粗金陵简体"/>
              </a:rPr>
              <a:t>一对一</a:t>
            </a:r>
            <a:r>
              <a:rPr lang="zh-CN" sz="2000" b="1">
                <a:solidFill>
                  <a:schemeClr val="bg2">
                    <a:lumMod val="25000"/>
                  </a:schemeClr>
                </a:solidFill>
                <a:latin typeface="方正粗金陵简体"/>
                <a:ea typeface="方正粗金陵简体"/>
              </a:rPr>
              <a:t>打磨</a:t>
            </a:r>
            <a:r>
              <a:rPr lang="en-US" sz="2400" b="1">
                <a:solidFill>
                  <a:srgbClr val="A50021"/>
                </a:solidFill>
                <a:latin typeface="方正粗金陵简体"/>
                <a:ea typeface="方正粗金陵简体"/>
              </a:rPr>
              <a:t>14</a:t>
            </a:r>
            <a:r>
              <a:rPr lang="zh-CN" sz="2400" b="1">
                <a:solidFill>
                  <a:srgbClr val="A50021"/>
                </a:solidFill>
                <a:latin typeface="方正粗金陵简体"/>
                <a:ea typeface="方正粗金陵简体"/>
              </a:rPr>
              <a:t>支</a:t>
            </a:r>
            <a:r>
              <a:rPr lang="zh-CN" sz="2000" b="1">
                <a:solidFill>
                  <a:schemeClr val="bg2">
                    <a:lumMod val="25000"/>
                  </a:schemeClr>
                </a:solidFill>
                <a:latin typeface="方正粗金陵简体"/>
                <a:ea typeface="方正粗金陵简体"/>
              </a:rPr>
              <a:t>课程团队方案，进行</a:t>
            </a:r>
            <a:r>
              <a:rPr lang="zh-CN" sz="2400" b="1">
                <a:solidFill>
                  <a:srgbClr val="A50021"/>
                </a:solidFill>
                <a:latin typeface="方正粗金陵简体"/>
                <a:ea typeface="方正粗金陵简体"/>
              </a:rPr>
              <a:t>三轮</a:t>
            </a:r>
            <a:r>
              <a:rPr lang="zh-CN" sz="2000" b="1">
                <a:solidFill>
                  <a:schemeClr val="bg2">
                    <a:lumMod val="25000"/>
                  </a:schemeClr>
                </a:solidFill>
                <a:latin typeface="方正粗金陵简体"/>
                <a:ea typeface="方正粗金陵简体"/>
              </a:rPr>
              <a:t>方案修订；</a:t>
            </a:r>
            <a:endParaRPr lang="en-US" sz="2000" b="1">
              <a:solidFill>
                <a:schemeClr val="bg2">
                  <a:lumMod val="25000"/>
                </a:schemeClr>
              </a:solidFill>
              <a:latin typeface="方正粗金陵简体"/>
              <a:ea typeface="方正粗金陵简体"/>
            </a:endParaRPr>
          </a:p>
          <a:p>
            <a:pPr marL="342900" indent="-342900" algn="just">
              <a:lnSpc>
                <a:spcPct val="150000"/>
              </a:lnSpc>
              <a:buFont typeface="Wingdings" charset="2"/>
              <a:buChar char="ü"/>
            </a:pPr>
            <a:r>
              <a:rPr lang="zh-CN" sz="2000" b="1">
                <a:solidFill>
                  <a:schemeClr val="bg2">
                    <a:lumMod val="25000"/>
                  </a:schemeClr>
                </a:solidFill>
                <a:latin typeface="方正粗金陵简体"/>
                <a:ea typeface="方正粗金陵简体"/>
              </a:rPr>
              <a:t>院党委书记、院长等党政领导班子、系所负责人全程担任任课老师；</a:t>
            </a:r>
            <a:endParaRPr lang="en-US" sz="2000" b="1">
              <a:solidFill>
                <a:schemeClr val="bg2">
                  <a:lumMod val="25000"/>
                </a:schemeClr>
              </a:solidFill>
              <a:latin typeface="方正粗金陵简体"/>
              <a:ea typeface="方正粗金陵简体"/>
            </a:endParaRPr>
          </a:p>
          <a:p>
            <a:pPr marL="342900" indent="-342900" algn="just">
              <a:lnSpc>
                <a:spcPct val="150000"/>
              </a:lnSpc>
              <a:buFont typeface="Wingdings" charset="2"/>
              <a:buChar char="ü"/>
            </a:pPr>
            <a:r>
              <a:rPr lang="zh-CN" sz="2000" b="1">
                <a:solidFill>
                  <a:schemeClr val="bg2">
                    <a:lumMod val="25000"/>
                  </a:schemeClr>
                </a:solidFill>
                <a:latin typeface="方正粗金陵简体"/>
                <a:ea typeface="方正粗金陵简体"/>
              </a:rPr>
              <a:t>已签约思政实践基地</a:t>
            </a:r>
            <a:r>
              <a:rPr lang="en-US" sz="2400" b="1">
                <a:solidFill>
                  <a:srgbClr val="A50021"/>
                </a:solidFill>
                <a:latin typeface="方正粗金陵简体"/>
                <a:ea typeface="方正粗金陵简体"/>
              </a:rPr>
              <a:t>15</a:t>
            </a:r>
            <a:r>
              <a:rPr lang="zh-CN" sz="2400" b="1">
                <a:solidFill>
                  <a:srgbClr val="A50021"/>
                </a:solidFill>
                <a:latin typeface="方正粗金陵简体"/>
                <a:ea typeface="方正粗金陵简体"/>
              </a:rPr>
              <a:t>个</a:t>
            </a:r>
            <a:r>
              <a:rPr lang="zh-CN" sz="2000" b="1">
                <a:solidFill>
                  <a:schemeClr val="bg2">
                    <a:lumMod val="25000"/>
                  </a:schemeClr>
                </a:solidFill>
                <a:latin typeface="方正粗金陵简体"/>
                <a:ea typeface="方正粗金陵简体"/>
              </a:rPr>
              <a:t>，正在签约</a:t>
            </a:r>
            <a:r>
              <a:rPr lang="en-US" sz="2000" b="1">
                <a:solidFill>
                  <a:schemeClr val="bg2">
                    <a:lumMod val="25000"/>
                  </a:schemeClr>
                </a:solidFill>
                <a:latin typeface="方正粗金陵简体"/>
                <a:ea typeface="方正粗金陵简体"/>
              </a:rPr>
              <a:t>1</a:t>
            </a:r>
            <a:r>
              <a:rPr lang="zh-CN" sz="2000" b="1">
                <a:solidFill>
                  <a:schemeClr val="bg2">
                    <a:lumMod val="25000"/>
                  </a:schemeClr>
                </a:solidFill>
                <a:latin typeface="方正粗金陵简体"/>
                <a:ea typeface="方正粗金陵简体"/>
              </a:rPr>
              <a:t>个，</a:t>
            </a:r>
            <a:r>
              <a:rPr lang="zh-CN" sz="2400" b="1">
                <a:solidFill>
                  <a:srgbClr val="A50021"/>
                </a:solidFill>
                <a:latin typeface="方正粗金陵简体"/>
                <a:ea typeface="方正粗金陵简体"/>
              </a:rPr>
              <a:t>超额</a:t>
            </a:r>
            <a:r>
              <a:rPr lang="zh-CN" sz="2000" b="1">
                <a:solidFill>
                  <a:schemeClr val="bg2">
                    <a:lumMod val="25000"/>
                  </a:schemeClr>
                </a:solidFill>
                <a:latin typeface="方正粗金陵简体"/>
                <a:ea typeface="方正粗金陵简体"/>
              </a:rPr>
              <a:t>完成基地建设任务；</a:t>
            </a:r>
            <a:endParaRPr lang="en-US" sz="2000" b="1">
              <a:solidFill>
                <a:schemeClr val="bg2">
                  <a:lumMod val="25000"/>
                </a:schemeClr>
              </a:solidFill>
              <a:latin typeface="方正粗金陵简体"/>
              <a:ea typeface="方正粗金陵简体"/>
            </a:endParaRPr>
          </a:p>
          <a:p>
            <a:pPr marL="342900" indent="-342900" algn="just">
              <a:lnSpc>
                <a:spcPct val="150000"/>
              </a:lnSpc>
              <a:buFont typeface="Wingdings" charset="2"/>
              <a:buChar char="ü"/>
            </a:pPr>
            <a:r>
              <a:rPr lang="en-US" sz="2400" b="1">
                <a:solidFill>
                  <a:srgbClr val="A50021"/>
                </a:solidFill>
                <a:latin typeface="方正粗金陵简体"/>
                <a:ea typeface="方正粗金陵简体"/>
              </a:rPr>
              <a:t>20</a:t>
            </a:r>
            <a:r>
              <a:rPr lang="zh-CN" sz="2000" b="1">
                <a:solidFill>
                  <a:schemeClr val="bg2">
                    <a:lumMod val="25000"/>
                  </a:schemeClr>
                </a:solidFill>
                <a:latin typeface="方正粗金陵简体"/>
                <a:ea typeface="方正粗金陵简体"/>
              </a:rPr>
              <a:t>余人次任课教师，</a:t>
            </a:r>
            <a:r>
              <a:rPr lang="en-US" sz="2400" b="1">
                <a:solidFill>
                  <a:srgbClr val="A50021"/>
                </a:solidFill>
                <a:latin typeface="方正粗金陵简体"/>
                <a:ea typeface="方正粗金陵简体"/>
              </a:rPr>
              <a:t>30</a:t>
            </a:r>
            <a:r>
              <a:rPr lang="zh-CN" sz="2000" b="1">
                <a:solidFill>
                  <a:schemeClr val="bg2">
                    <a:lumMod val="25000"/>
                  </a:schemeClr>
                </a:solidFill>
                <a:latin typeface="方正粗金陵简体"/>
                <a:ea typeface="方正粗金陵简体"/>
              </a:rPr>
              <a:t>余人次课程助教，</a:t>
            </a:r>
            <a:r>
              <a:rPr lang="en-US" sz="2000" b="1">
                <a:solidFill>
                  <a:schemeClr val="bg2">
                    <a:lumMod val="25000"/>
                  </a:schemeClr>
                </a:solidFill>
                <a:latin typeface="方正粗金陵简体"/>
                <a:ea typeface="方正粗金陵简体"/>
              </a:rPr>
              <a:t>207</a:t>
            </a:r>
            <a:r>
              <a:rPr lang="zh-CN" sz="2000" b="1">
                <a:solidFill>
                  <a:schemeClr val="bg2">
                    <a:lumMod val="25000"/>
                  </a:schemeClr>
                </a:solidFill>
                <a:latin typeface="方正粗金陵简体"/>
                <a:ea typeface="方正粗金陵简体"/>
              </a:rPr>
              <a:t>名选课学生；</a:t>
            </a:r>
          </a:p>
          <a:p>
            <a:pPr marL="342900" indent="-342900" algn="just">
              <a:lnSpc>
                <a:spcPct val="150000"/>
              </a:lnSpc>
              <a:buFont typeface="Wingdings" charset="2"/>
              <a:buChar char="ü"/>
            </a:pPr>
            <a:r>
              <a:rPr lang="zh-CN" sz="2000" b="1">
                <a:solidFill>
                  <a:schemeClr val="bg2">
                    <a:lumMod val="25000"/>
                  </a:schemeClr>
                </a:solidFill>
                <a:latin typeface="方正粗金陵简体"/>
                <a:ea typeface="方正粗金陵简体"/>
              </a:rPr>
              <a:t>举行</a:t>
            </a:r>
            <a:r>
              <a:rPr lang="zh-CN" sz="2000" b="1">
                <a:solidFill>
                  <a:srgbClr val="A50021"/>
                </a:solidFill>
                <a:latin typeface="方正粗金陵简体"/>
                <a:ea typeface="方正粗金陵简体"/>
              </a:rPr>
              <a:t>思政实践总结分享会</a:t>
            </a:r>
            <a:r>
              <a:rPr lang="zh-CN" sz="2000" b="1">
                <a:solidFill>
                  <a:schemeClr val="bg2">
                    <a:lumMod val="25000"/>
                  </a:schemeClr>
                </a:solidFill>
                <a:latin typeface="方正粗金陵简体"/>
                <a:ea typeface="方正粗金陵简体"/>
              </a:rPr>
              <a:t>，完成评优工作。</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2"/>
          <a:stretch/>
        </p:blipFill>
        <p:spPr>
          <a:xfrm>
            <a:off x="1613800" y="2719968"/>
            <a:ext cx="1243787" cy="2693213"/>
          </a:xfrm>
          <a:prstGeom prst="rect">
            <a:avLst/>
          </a:prstGeom>
          <a:ln>
            <a:noFill/>
          </a:ln>
          <a:effectLst>
            <a:outerShdw blurRad="292100" dist="139700" dir="2700000" algn="tl" rotWithShape="0">
              <a:srgbClr val="333333">
                <a:alpha val="65000"/>
              </a:srgbClr>
            </a:outerShdw>
          </a:effectLst>
        </p:spPr>
      </p:pic>
      <p:pic>
        <p:nvPicPr>
          <p:cNvPr id="29" name="图片 28"/>
          <p:cNvPicPr>
            <a:picLocks noChangeAspect="1"/>
          </p:cNvPicPr>
          <p:nvPr/>
        </p:nvPicPr>
        <p:blipFill rotWithShape="1">
          <a:blip r:embed="rId3"/>
          <a:srcRect t="12381" b="70702"/>
          <a:stretch/>
        </p:blipFill>
        <p:spPr>
          <a:xfrm>
            <a:off x="2491559" y="3125179"/>
            <a:ext cx="1986100" cy="727534"/>
          </a:xfrm>
          <a:prstGeom prst="rect">
            <a:avLst/>
          </a:prstGeom>
        </p:spPr>
      </p:pic>
      <p:pic>
        <p:nvPicPr>
          <p:cNvPr id="30" name="图片 29"/>
          <p:cNvPicPr>
            <a:picLocks noChangeAspect="1"/>
          </p:cNvPicPr>
          <p:nvPr/>
        </p:nvPicPr>
        <p:blipFill rotWithShape="1">
          <a:blip r:embed="rId4"/>
          <a:srcRect t="9825" b="49824"/>
          <a:stretch/>
        </p:blipFill>
        <p:spPr>
          <a:xfrm>
            <a:off x="3957894" y="3094589"/>
            <a:ext cx="1629307" cy="1423576"/>
          </a:xfrm>
          <a:prstGeom prst="rect">
            <a:avLst/>
          </a:prstGeom>
          <a:ln>
            <a:noFill/>
          </a:ln>
          <a:effectLst>
            <a:outerShdw blurRad="292100" dist="139700" dir="2700000" algn="tl" rotWithShape="0">
              <a:srgbClr val="333333">
                <a:alpha val="65000"/>
              </a:srgbClr>
            </a:outerShdw>
          </a:effectLst>
        </p:spPr>
      </p:pic>
      <p:grpSp>
        <p:nvGrpSpPr>
          <p:cNvPr id="31" name="组合 30"/>
          <p:cNvGrpSpPr/>
          <p:nvPr/>
        </p:nvGrpSpPr>
        <p:grpSpPr>
          <a:xfrm>
            <a:off x="0" y="6705904"/>
            <a:ext cx="12192000" cy="150435"/>
            <a:chOff x="0" y="2714172"/>
            <a:chExt cx="3686629" cy="1429658"/>
          </a:xfrm>
        </p:grpSpPr>
        <p:sp>
          <p:nvSpPr>
            <p:cNvPr id="32" name="矩形 3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33" name="矩形 32"/>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34" name="矩形 33"/>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5" name="矩形 34"/>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6" name="矩形 35"/>
          <p:cNvSpPr/>
          <p:nvPr/>
        </p:nvSpPr>
        <p:spPr>
          <a:xfrm>
            <a:off x="5000187" y="93345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共青团工作</a:t>
            </a:r>
          </a:p>
        </p:txBody>
      </p:sp>
      <p:pic>
        <p:nvPicPr>
          <p:cNvPr id="37" name="图片 36"/>
          <p:cNvPicPr>
            <a:picLocks noChangeAspect="1"/>
          </p:cNvPicPr>
          <p:nvPr/>
        </p:nvPicPr>
        <p:blipFill rotWithShape="1">
          <a:blip r:embed="rId5"/>
          <a:srcRect l="6223" t="12451" r="30611" b="63912"/>
          <a:stretch/>
        </p:blipFill>
        <p:spPr>
          <a:xfrm>
            <a:off x="9591674" y="392435"/>
            <a:ext cx="2124611" cy="512121"/>
          </a:xfrm>
          <a:prstGeom prst="rect">
            <a:avLst/>
          </a:prstGeom>
        </p:spPr>
      </p:pic>
      <p:grpSp>
        <p:nvGrpSpPr>
          <p:cNvPr id="38" name="组合 37"/>
          <p:cNvGrpSpPr/>
          <p:nvPr/>
        </p:nvGrpSpPr>
        <p:grpSpPr>
          <a:xfrm>
            <a:off x="1" y="0"/>
            <a:ext cx="1388224" cy="1046128"/>
            <a:chOff x="0" y="0"/>
            <a:chExt cx="6897954" cy="4536440"/>
          </a:xfrm>
        </p:grpSpPr>
        <p:sp>
          <p:nvSpPr>
            <p:cNvPr id="39" name="直角三角形 38"/>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40" name="直角三角形 39"/>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41" name="直角三角形 40"/>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42" name="矩形 41"/>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3"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r>
              <a:rPr lang="zh-CN" sz="2000" b="1">
                <a:solidFill>
                  <a:srgbClr val="FFFFFF"/>
                </a:solidFill>
                <a:ea typeface="微软雅黑"/>
              </a:rPr>
              <a:t>强化第二课堂，多样活动深入人心</a:t>
            </a:r>
          </a:p>
        </p:txBody>
      </p:sp>
      <p:pic>
        <p:nvPicPr>
          <p:cNvPr id="44" name="图片 43"/>
          <p:cNvPicPr>
            <a:picLocks noChangeAspect="1"/>
          </p:cNvPicPr>
          <p:nvPr/>
        </p:nvPicPr>
        <p:blipFill>
          <a:blip r:embed="rId6"/>
          <a:stretch/>
        </p:blipFill>
        <p:spPr>
          <a:xfrm>
            <a:off x="375705" y="5581578"/>
            <a:ext cx="1130838" cy="848128"/>
          </a:xfrm>
          <a:prstGeom prst="rect">
            <a:avLst/>
          </a:prstGeom>
          <a:ln>
            <a:noFill/>
          </a:ln>
          <a:effectLst>
            <a:outerShdw blurRad="292100" dist="139700" dir="2700000" algn="tl" rotWithShape="0">
              <a:srgbClr val="333333">
                <a:alpha val="65000"/>
              </a:srgbClr>
            </a:outerShdw>
          </a:effectLst>
        </p:spPr>
      </p:pic>
      <p:pic>
        <p:nvPicPr>
          <p:cNvPr id="45" name="图片 44"/>
          <p:cNvPicPr>
            <a:picLocks noChangeAspect="1"/>
          </p:cNvPicPr>
          <p:nvPr/>
        </p:nvPicPr>
        <p:blipFill>
          <a:blip r:embed="rId7"/>
          <a:stretch/>
        </p:blipFill>
        <p:spPr>
          <a:xfrm>
            <a:off x="677469" y="4669258"/>
            <a:ext cx="1268247" cy="1163046"/>
          </a:xfrm>
          <a:prstGeom prst="rect">
            <a:avLst/>
          </a:prstGeom>
          <a:ln>
            <a:noFill/>
          </a:ln>
          <a:effectLst>
            <a:outerShdw blurRad="292100" dist="139700" dir="2700000" algn="tl" rotWithShape="0">
              <a:srgbClr val="333333">
                <a:alpha val="65000"/>
              </a:srgbClr>
            </a:outerShdw>
          </a:effectLst>
        </p:spPr>
      </p:pic>
      <p:pic>
        <p:nvPicPr>
          <p:cNvPr id="46" name="图片 45"/>
          <p:cNvPicPr>
            <a:picLocks noChangeAspect="1"/>
          </p:cNvPicPr>
          <p:nvPr/>
        </p:nvPicPr>
        <p:blipFill>
          <a:blip r:embed="rId8"/>
          <a:stretch/>
        </p:blipFill>
        <p:spPr>
          <a:xfrm>
            <a:off x="1434643" y="5178046"/>
            <a:ext cx="1084150" cy="862301"/>
          </a:xfrm>
          <a:prstGeom prst="rect">
            <a:avLst/>
          </a:prstGeom>
          <a:ln>
            <a:noFill/>
          </a:ln>
          <a:effectLst>
            <a:outerShdw blurRad="292100" dist="139700" dir="2700000" algn="tl" rotWithShape="0">
              <a:srgbClr val="333333">
                <a:alpha val="65000"/>
              </a:srgbClr>
            </a:outerShdw>
          </a:effectLst>
        </p:spPr>
      </p:pic>
      <p:pic>
        <p:nvPicPr>
          <p:cNvPr id="47" name="图片 46"/>
          <p:cNvPicPr>
            <a:picLocks noChangeAspect="1"/>
          </p:cNvPicPr>
          <p:nvPr/>
        </p:nvPicPr>
        <p:blipFill>
          <a:blip r:embed="rId9"/>
          <a:stretch/>
        </p:blipFill>
        <p:spPr>
          <a:xfrm>
            <a:off x="513493" y="3677459"/>
            <a:ext cx="1986100" cy="1321998"/>
          </a:xfrm>
          <a:prstGeom prst="rect">
            <a:avLst/>
          </a:prstGeom>
          <a:ln>
            <a:noFill/>
          </a:ln>
          <a:effectLst>
            <a:outerShdw blurRad="292100" dist="139700" dir="2700000" algn="tl" rotWithShape="0">
              <a:srgbClr val="333333">
                <a:alpha val="65000"/>
              </a:srgbClr>
            </a:outerShdw>
          </a:effectLst>
        </p:spPr>
      </p:pic>
      <p:pic>
        <p:nvPicPr>
          <p:cNvPr id="48" name="图片 47"/>
          <p:cNvPicPr>
            <a:picLocks noChangeAspect="1"/>
          </p:cNvPicPr>
          <p:nvPr/>
        </p:nvPicPr>
        <p:blipFill>
          <a:blip r:embed="rId10"/>
          <a:stretch/>
        </p:blipFill>
        <p:spPr>
          <a:xfrm>
            <a:off x="2061239" y="3773233"/>
            <a:ext cx="1951009" cy="1463257"/>
          </a:xfrm>
          <a:prstGeom prst="rect">
            <a:avLst/>
          </a:prstGeom>
          <a:ln>
            <a:noFill/>
          </a:ln>
          <a:effectLst>
            <a:outerShdw blurRad="292100" dist="139700" dir="2700000" algn="tl" rotWithShape="0">
              <a:srgbClr val="333333">
                <a:alpha val="65000"/>
              </a:srgbClr>
            </a:outerShdw>
          </a:effectLst>
        </p:spPr>
      </p:pic>
      <p:pic>
        <p:nvPicPr>
          <p:cNvPr id="49" name="图片 48"/>
          <p:cNvPicPr>
            <a:picLocks noChangeAspect="1"/>
          </p:cNvPicPr>
          <p:nvPr/>
        </p:nvPicPr>
        <p:blipFill rotWithShape="1">
          <a:blip r:embed="rId11"/>
          <a:srcRect t="8070" b="71228"/>
          <a:stretch/>
        </p:blipFill>
        <p:spPr>
          <a:xfrm>
            <a:off x="2324303" y="2208965"/>
            <a:ext cx="2221230" cy="995693"/>
          </a:xfrm>
          <a:prstGeom prst="rect">
            <a:avLst/>
          </a:prstGeom>
          <a:ln>
            <a:noFill/>
          </a:ln>
          <a:effectLst>
            <a:outerShdw blurRad="292100" dist="139700" dir="2700000" algn="tl" rotWithShape="0">
              <a:srgbClr val="333333">
                <a:alpha val="65000"/>
              </a:srgbClr>
            </a:outerShdw>
          </a:effectLst>
        </p:spPr>
      </p:pic>
      <p:pic>
        <p:nvPicPr>
          <p:cNvPr id="50" name="图片 49"/>
          <p:cNvPicPr>
            <a:picLocks noChangeAspect="1"/>
          </p:cNvPicPr>
          <p:nvPr/>
        </p:nvPicPr>
        <p:blipFill>
          <a:blip r:embed="rId12"/>
          <a:stretch/>
        </p:blipFill>
        <p:spPr>
          <a:xfrm>
            <a:off x="4424465" y="1989705"/>
            <a:ext cx="2254352" cy="1502901"/>
          </a:xfrm>
          <a:prstGeom prst="rect">
            <a:avLst/>
          </a:prstGeom>
          <a:ln>
            <a:noFill/>
          </a:ln>
          <a:effectLst>
            <a:outerShdw blurRad="292100" dist="139700" dir="2700000" algn="tl" rotWithShape="0">
              <a:srgbClr val="333333">
                <a:alpha val="65000"/>
              </a:srgbClr>
            </a:outerShdw>
          </a:effectLst>
        </p:spPr>
      </p:pic>
      <p:pic>
        <p:nvPicPr>
          <p:cNvPr id="51" name="图片 50"/>
          <p:cNvPicPr>
            <a:picLocks/>
          </p:cNvPicPr>
          <p:nvPr/>
        </p:nvPicPr>
        <p:blipFill rotWithShape="1">
          <a:blip r:embed="rId13"/>
          <a:srcRect r="14394"/>
          <a:stretch/>
        </p:blipFill>
        <p:spPr>
          <a:xfrm>
            <a:off x="5810705" y="3354076"/>
            <a:ext cx="1834718" cy="1075633"/>
          </a:xfrm>
          <a:prstGeom prst="rect">
            <a:avLst/>
          </a:prstGeom>
          <a:ln>
            <a:noFill/>
          </a:ln>
          <a:effectLst>
            <a:outerShdw blurRad="292100" dist="139700" dir="2700000" algn="tl" rotWithShape="0">
              <a:srgbClr val="333333">
                <a:alpha val="65000"/>
              </a:srgbClr>
            </a:outerShdw>
          </a:effectLst>
        </p:spPr>
      </p:pic>
      <p:pic>
        <p:nvPicPr>
          <p:cNvPr id="52" name="图片 51"/>
          <p:cNvPicPr>
            <a:picLocks/>
          </p:cNvPicPr>
          <p:nvPr/>
        </p:nvPicPr>
        <p:blipFill>
          <a:blip r:embed="rId14"/>
          <a:stretch/>
        </p:blipFill>
        <p:spPr>
          <a:xfrm>
            <a:off x="5860911" y="1954048"/>
            <a:ext cx="1841254" cy="1381122"/>
          </a:xfrm>
          <a:prstGeom prst="rect">
            <a:avLst/>
          </a:prstGeom>
          <a:ln>
            <a:noFill/>
          </a:ln>
          <a:effectLst>
            <a:outerShdw blurRad="292100" dist="139700" dir="2700000" algn="tl" rotWithShape="0">
              <a:srgbClr val="333333">
                <a:alpha val="65000"/>
              </a:srgbClr>
            </a:outerShdw>
          </a:effectLst>
        </p:spPr>
      </p:pic>
      <p:pic>
        <p:nvPicPr>
          <p:cNvPr id="53" name="图片 52"/>
          <p:cNvPicPr>
            <a:picLocks noChangeAspect="1"/>
          </p:cNvPicPr>
          <p:nvPr/>
        </p:nvPicPr>
        <p:blipFill>
          <a:blip r:embed="rId15"/>
          <a:stretch/>
        </p:blipFill>
        <p:spPr>
          <a:xfrm>
            <a:off x="7764294" y="1939258"/>
            <a:ext cx="3654760" cy="2336032"/>
          </a:xfrm>
          <a:prstGeom prst="rect">
            <a:avLst/>
          </a:prstGeom>
          <a:ln>
            <a:noFill/>
          </a:ln>
          <a:effectLst>
            <a:outerShdw blurRad="292100" dist="139700" dir="2700000" algn="tl" rotWithShape="0">
              <a:srgbClr val="333333">
                <a:alpha val="65000"/>
              </a:srgbClr>
            </a:outerShdw>
          </a:effectLst>
        </p:spPr>
      </p:pic>
      <p:sp>
        <p:nvSpPr>
          <p:cNvPr id="54" name="文本框 53"/>
          <p:cNvSpPr txBox="1"/>
          <p:nvPr/>
        </p:nvSpPr>
        <p:spPr>
          <a:xfrm>
            <a:off x="46922" y="3142739"/>
            <a:ext cx="1596947" cy="523220"/>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各类专业赛事，培育学习土壤</a:t>
            </a:r>
          </a:p>
        </p:txBody>
      </p:sp>
      <p:sp>
        <p:nvSpPr>
          <p:cNvPr id="55" name="文本框 54"/>
          <p:cNvSpPr txBox="1"/>
          <p:nvPr/>
        </p:nvSpPr>
        <p:spPr>
          <a:xfrm>
            <a:off x="150503" y="2191625"/>
            <a:ext cx="2264263" cy="523220"/>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“圆桌骑士”锻炼语言能力，搭建沟通桥梁</a:t>
            </a:r>
          </a:p>
        </p:txBody>
      </p:sp>
      <p:sp>
        <p:nvSpPr>
          <p:cNvPr id="56" name="文本框 55"/>
          <p:cNvSpPr txBox="1"/>
          <p:nvPr/>
        </p:nvSpPr>
        <p:spPr>
          <a:xfrm>
            <a:off x="5806192" y="4494054"/>
            <a:ext cx="1597217" cy="523220"/>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多语种翻译校园标识活动</a:t>
            </a:r>
          </a:p>
        </p:txBody>
      </p:sp>
      <p:sp>
        <p:nvSpPr>
          <p:cNvPr id="57" name="文本框 56"/>
          <p:cNvSpPr txBox="1"/>
          <p:nvPr/>
        </p:nvSpPr>
        <p:spPr>
          <a:xfrm>
            <a:off x="4066471" y="4693360"/>
            <a:ext cx="1942153" cy="523220"/>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学术资源分享、留学攻略经验</a:t>
            </a:r>
          </a:p>
        </p:txBody>
      </p:sp>
      <p:sp>
        <p:nvSpPr>
          <p:cNvPr id="58" name="文本框 57"/>
          <p:cNvSpPr txBox="1"/>
          <p:nvPr/>
        </p:nvSpPr>
        <p:spPr>
          <a:xfrm>
            <a:off x="2677472" y="5537954"/>
            <a:ext cx="1942153" cy="307777"/>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学术技能培训讲座</a:t>
            </a:r>
          </a:p>
        </p:txBody>
      </p:sp>
      <p:sp>
        <p:nvSpPr>
          <p:cNvPr id="59" name="文本框 58"/>
          <p:cNvSpPr txBox="1"/>
          <p:nvPr/>
        </p:nvSpPr>
        <p:spPr>
          <a:xfrm>
            <a:off x="1613800" y="6121929"/>
            <a:ext cx="1942153" cy="307777"/>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一福老人院英语班</a:t>
            </a:r>
          </a:p>
        </p:txBody>
      </p:sp>
      <p:sp>
        <p:nvSpPr>
          <p:cNvPr id="60" name="文本框 59"/>
          <p:cNvSpPr txBox="1"/>
          <p:nvPr/>
        </p:nvSpPr>
        <p:spPr>
          <a:xfrm>
            <a:off x="8028710" y="4375818"/>
            <a:ext cx="2795473" cy="738664"/>
          </a:xfrm>
          <a:prstGeom prst="rect">
            <a:avLst/>
          </a:prstGeom>
          <a:noFill/>
        </p:spPr>
        <p:txBody>
          <a:bodyPr wrap="square">
            <a:spAutoFit/>
          </a:bodyPr>
          <a:lstStyle/>
          <a:p>
            <a:pPr marL="285750" indent="-285750">
              <a:buFont typeface="Wingdings" charset="2"/>
              <a:buChar char="Ø"/>
            </a:pPr>
            <a:r>
              <a:rPr lang="zh-CN" sz="1400">
                <a:latin typeface="方正粗金陵简体"/>
                <a:ea typeface="方正粗金陵简体"/>
              </a:rPr>
              <a:t>外院文化节，通过语言测一测等新形式让外语人的概念火出圈，激发身份认同。</a:t>
            </a:r>
          </a:p>
        </p:txBody>
      </p:sp>
      <p:sp>
        <p:nvSpPr>
          <p:cNvPr id="61" name="文本框 60"/>
          <p:cNvSpPr txBox="1"/>
          <p:nvPr/>
        </p:nvSpPr>
        <p:spPr>
          <a:xfrm>
            <a:off x="5897867" y="5092492"/>
            <a:ext cx="5476364" cy="1631216"/>
          </a:xfrm>
          <a:prstGeom prst="rect">
            <a:avLst/>
          </a:prstGeom>
          <a:noFill/>
        </p:spPr>
        <p:txBody>
          <a:bodyPr wrap="square">
            <a:spAutoFit/>
          </a:bodyPr>
          <a:lstStyle/>
          <a:p>
            <a:pPr marL="285750" indent="-285750">
              <a:buFont typeface="Wingdings" charset="2"/>
              <a:buChar char="ü"/>
            </a:pPr>
            <a:r>
              <a:rPr lang="zh-CN">
                <a:latin typeface="方正粗金陵简体"/>
                <a:ea typeface="方正粗金陵简体"/>
              </a:rPr>
              <a:t>一福老人英语班，每学年</a:t>
            </a:r>
            <a:r>
              <a:rPr lang="en-US" sz="2000" b="1">
                <a:solidFill>
                  <a:srgbClr val="960000"/>
                </a:solidFill>
                <a:effectLst>
                  <a:outerShdw blurRad="38100" dist="38100" dir="2700000" algn="tl">
                    <a:srgbClr val="000000">
                      <a:alpha val="43137"/>
                    </a:srgbClr>
                  </a:outerShdw>
                </a:effectLst>
                <a:latin typeface="微软雅黑"/>
                <a:ea typeface="微软雅黑"/>
              </a:rPr>
              <a:t>30</a:t>
            </a:r>
            <a:r>
              <a:rPr lang="zh-CN" sz="2000" b="1">
                <a:solidFill>
                  <a:srgbClr val="960000"/>
                </a:solidFill>
                <a:effectLst>
                  <a:outerShdw blurRad="38100" dist="38100" dir="2700000" algn="tl">
                    <a:srgbClr val="000000">
                      <a:alpha val="43137"/>
                    </a:srgbClr>
                  </a:outerShdw>
                </a:effectLst>
                <a:latin typeface="微软雅黑"/>
                <a:ea typeface="微软雅黑"/>
              </a:rPr>
              <a:t>次，</a:t>
            </a:r>
            <a:r>
              <a:rPr lang="en-US" sz="2000" b="1">
                <a:solidFill>
                  <a:srgbClr val="960000"/>
                </a:solidFill>
                <a:effectLst>
                  <a:outerShdw blurRad="38100" dist="38100" dir="2700000" algn="tl">
                    <a:srgbClr val="000000">
                      <a:alpha val="43137"/>
                    </a:srgbClr>
                  </a:outerShdw>
                </a:effectLst>
                <a:latin typeface="微软雅黑"/>
                <a:ea typeface="微软雅黑"/>
              </a:rPr>
              <a:t>100</a:t>
            </a:r>
            <a:r>
              <a:rPr lang="zh-CN" sz="2000" b="1">
                <a:solidFill>
                  <a:srgbClr val="960000"/>
                </a:solidFill>
                <a:effectLst>
                  <a:outerShdw blurRad="38100" dist="38100" dir="2700000" algn="tl">
                    <a:srgbClr val="000000">
                      <a:alpha val="43137"/>
                    </a:srgbClr>
                  </a:outerShdw>
                </a:effectLst>
                <a:latin typeface="微软雅黑"/>
                <a:ea typeface="微软雅黑"/>
              </a:rPr>
              <a:t>余人</a:t>
            </a:r>
            <a:r>
              <a:rPr lang="zh-CN">
                <a:latin typeface="方正粗金陵简体"/>
                <a:ea typeface="方正粗金陵简体"/>
              </a:rPr>
              <a:t>参与；</a:t>
            </a:r>
            <a:endParaRPr lang="en-US">
              <a:latin typeface="方正粗金陵简体"/>
              <a:ea typeface="方正粗金陵简体"/>
            </a:endParaRPr>
          </a:p>
          <a:p>
            <a:pPr marL="285750" indent="-285750">
              <a:buFont typeface="Wingdings" charset="2"/>
              <a:buChar char="ü"/>
            </a:pPr>
            <a:r>
              <a:rPr lang="zh-CN">
                <a:latin typeface="方正粗金陵简体"/>
                <a:ea typeface="方正粗金陵简体"/>
              </a:rPr>
              <a:t>各类讲座、活动，</a:t>
            </a:r>
            <a:r>
              <a:rPr lang="en-US" sz="2000" b="1">
                <a:solidFill>
                  <a:srgbClr val="960000"/>
                </a:solidFill>
                <a:effectLst>
                  <a:outerShdw blurRad="38100" dist="38100" dir="2700000" algn="tl">
                    <a:srgbClr val="000000">
                      <a:alpha val="43137"/>
                    </a:srgbClr>
                  </a:outerShdw>
                </a:effectLst>
                <a:latin typeface="微软雅黑"/>
                <a:ea typeface="微软雅黑"/>
              </a:rPr>
              <a:t>500</a:t>
            </a:r>
            <a:r>
              <a:rPr lang="zh-CN" sz="2000" b="1">
                <a:solidFill>
                  <a:srgbClr val="960000"/>
                </a:solidFill>
                <a:effectLst>
                  <a:outerShdw blurRad="38100" dist="38100" dir="2700000" algn="tl">
                    <a:srgbClr val="000000">
                      <a:alpha val="43137"/>
                    </a:srgbClr>
                  </a:outerShdw>
                </a:effectLst>
                <a:latin typeface="微软雅黑"/>
                <a:ea typeface="微软雅黑"/>
              </a:rPr>
              <a:t>余人次</a:t>
            </a:r>
            <a:r>
              <a:rPr lang="zh-CN">
                <a:latin typeface="方正粗金陵简体"/>
                <a:ea typeface="方正粗金陵简体"/>
              </a:rPr>
              <a:t>参与；</a:t>
            </a:r>
            <a:endParaRPr lang="en-US">
              <a:latin typeface="方正粗金陵简体"/>
              <a:ea typeface="方正粗金陵简体"/>
            </a:endParaRPr>
          </a:p>
          <a:p>
            <a:pPr marL="285750" indent="-285750">
              <a:buFont typeface="Wingdings" charset="2"/>
              <a:buChar char="ü"/>
            </a:pPr>
            <a:r>
              <a:rPr lang="zh-CN">
                <a:latin typeface="方正粗金陵简体"/>
                <a:ea typeface="方正粗金陵简体"/>
              </a:rPr>
              <a:t>多语种校园标识翻译活动，</a:t>
            </a:r>
            <a:r>
              <a:rPr lang="en-US" sz="2000" b="1">
                <a:solidFill>
                  <a:srgbClr val="960000"/>
                </a:solidFill>
                <a:effectLst>
                  <a:outerShdw blurRad="38100" dist="38100" dir="2700000" algn="tl">
                    <a:srgbClr val="000000">
                      <a:alpha val="43137"/>
                    </a:srgbClr>
                  </a:outerShdw>
                </a:effectLst>
                <a:latin typeface="微软雅黑"/>
                <a:ea typeface="微软雅黑"/>
              </a:rPr>
              <a:t>100</a:t>
            </a:r>
            <a:r>
              <a:rPr lang="zh-CN" sz="2000" b="1">
                <a:solidFill>
                  <a:srgbClr val="960000"/>
                </a:solidFill>
                <a:effectLst>
                  <a:outerShdw blurRad="38100" dist="38100" dir="2700000" algn="tl">
                    <a:srgbClr val="000000">
                      <a:alpha val="43137"/>
                    </a:srgbClr>
                  </a:outerShdw>
                </a:effectLst>
                <a:latin typeface="微软雅黑"/>
                <a:ea typeface="微软雅黑"/>
              </a:rPr>
              <a:t>余人次</a:t>
            </a:r>
            <a:r>
              <a:rPr lang="zh-CN">
                <a:latin typeface="方正粗金陵简体"/>
                <a:ea typeface="方正粗金陵简体"/>
              </a:rPr>
              <a:t>参与；</a:t>
            </a:r>
            <a:endParaRPr lang="en-US">
              <a:latin typeface="方正粗金陵简体"/>
              <a:ea typeface="方正粗金陵简体"/>
            </a:endParaRPr>
          </a:p>
          <a:p>
            <a:pPr marL="285750" indent="-285750">
              <a:buFont typeface="Wingdings" charset="2"/>
              <a:buChar char="ü"/>
            </a:pPr>
            <a:r>
              <a:rPr lang="en-US">
                <a:latin typeface="方正粗金陵简体"/>
                <a:ea typeface="方正粗金陵简体"/>
              </a:rPr>
              <a:t>2020</a:t>
            </a:r>
            <a:r>
              <a:rPr lang="zh-CN">
                <a:latin typeface="方正粗金陵简体"/>
                <a:ea typeface="方正粗金陵简体"/>
              </a:rPr>
              <a:t>年外院文化节，</a:t>
            </a:r>
            <a:r>
              <a:rPr lang="en-US" sz="2000" b="1">
                <a:solidFill>
                  <a:srgbClr val="960000"/>
                </a:solidFill>
                <a:effectLst>
                  <a:outerShdw blurRad="38100" dist="38100" dir="2700000" algn="tl">
                    <a:srgbClr val="000000">
                      <a:alpha val="43137"/>
                    </a:srgbClr>
                  </a:outerShdw>
                </a:effectLst>
                <a:latin typeface="微软雅黑"/>
                <a:ea typeface="微软雅黑"/>
              </a:rPr>
              <a:t>2.6</a:t>
            </a:r>
            <a:r>
              <a:rPr lang="zh-CN" sz="2000" b="1">
                <a:solidFill>
                  <a:srgbClr val="960000"/>
                </a:solidFill>
                <a:effectLst>
                  <a:outerShdw blurRad="38100" dist="38100" dir="2700000" algn="tl">
                    <a:srgbClr val="000000">
                      <a:alpha val="43137"/>
                    </a:srgbClr>
                  </a:outerShdw>
                </a:effectLst>
                <a:latin typeface="微软雅黑"/>
                <a:ea typeface="微软雅黑"/>
              </a:rPr>
              <a:t>万人次</a:t>
            </a:r>
            <a:r>
              <a:rPr lang="zh-CN">
                <a:latin typeface="方正粗金陵简体"/>
                <a:ea typeface="方正粗金陵简体"/>
              </a:rPr>
              <a:t>参与，推送阅读量</a:t>
            </a:r>
            <a:r>
              <a:rPr lang="en-US" sz="2000" b="1">
                <a:solidFill>
                  <a:srgbClr val="960000"/>
                </a:solidFill>
                <a:effectLst>
                  <a:outerShdw blurRad="38100" dist="38100" dir="2700000" algn="tl">
                    <a:srgbClr val="000000">
                      <a:alpha val="43137"/>
                    </a:srgbClr>
                  </a:outerShdw>
                </a:effectLst>
                <a:latin typeface="微软雅黑"/>
                <a:ea typeface="微软雅黑"/>
              </a:rPr>
              <a:t>1.4</a:t>
            </a:r>
            <a:r>
              <a:rPr lang="zh-CN" sz="2000" b="1">
                <a:solidFill>
                  <a:srgbClr val="960000"/>
                </a:solidFill>
                <a:effectLst>
                  <a:outerShdw blurRad="38100" dist="38100" dir="2700000" algn="tl">
                    <a:srgbClr val="000000">
                      <a:alpha val="43137"/>
                    </a:srgbClr>
                  </a:outerShdw>
                </a:effectLst>
                <a:latin typeface="微软雅黑"/>
                <a:ea typeface="微软雅黑"/>
              </a:rPr>
              <a:t>万</a:t>
            </a:r>
            <a:r>
              <a:rPr lang="zh-CN">
                <a:latin typeface="方正粗金陵简体"/>
                <a:ea typeface="方正粗金陵简体"/>
              </a:rPr>
              <a:t>，创历史新高。</a:t>
            </a:r>
            <a:endParaRPr lang="en-US">
              <a:latin typeface="方正粗金陵简体"/>
              <a:ea typeface="方正粗金陵简体"/>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组合 27"/>
          <p:cNvGrpSpPr/>
          <p:nvPr/>
        </p:nvGrpSpPr>
        <p:grpSpPr>
          <a:xfrm>
            <a:off x="0" y="6705904"/>
            <a:ext cx="12192000" cy="150435"/>
            <a:chOff x="0" y="2714172"/>
            <a:chExt cx="3686629" cy="1429658"/>
          </a:xfrm>
        </p:grpSpPr>
        <p:sp>
          <p:nvSpPr>
            <p:cNvPr id="29" name="矩形 2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0" name="矩形 29"/>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1" name="矩形 30"/>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2" name="矩形 31"/>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a:off x="5000187" y="93345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共青团工作</a:t>
            </a:r>
          </a:p>
        </p:txBody>
      </p:sp>
      <p:pic>
        <p:nvPicPr>
          <p:cNvPr id="34" name="图片 33"/>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5" name="组合 34"/>
          <p:cNvGrpSpPr/>
          <p:nvPr/>
        </p:nvGrpSpPr>
        <p:grpSpPr>
          <a:xfrm>
            <a:off x="1" y="0"/>
            <a:ext cx="1388224" cy="1046128"/>
            <a:chOff x="0" y="0"/>
            <a:chExt cx="6897954" cy="4536440"/>
          </a:xfrm>
        </p:grpSpPr>
        <p:sp>
          <p:nvSpPr>
            <p:cNvPr id="36" name="直角三角形 3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7" name="直角三角形 3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9" name="直角三角形 38"/>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1" name="矩形 40"/>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51"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专业助力战疫，在奉献中收获价值</a:t>
            </a:r>
          </a:p>
        </p:txBody>
      </p:sp>
      <p:pic>
        <p:nvPicPr>
          <p:cNvPr id="52" name="图片 51"/>
          <p:cNvPicPr>
            <a:picLocks noChangeAspect="1"/>
          </p:cNvPicPr>
          <p:nvPr/>
        </p:nvPicPr>
        <p:blipFill>
          <a:blip r:embed="rId3"/>
          <a:stretch/>
        </p:blipFill>
        <p:spPr>
          <a:xfrm>
            <a:off x="588403" y="2010360"/>
            <a:ext cx="4011797" cy="2439674"/>
          </a:xfrm>
          <a:prstGeom prst="rect">
            <a:avLst/>
          </a:prstGeom>
        </p:spPr>
      </p:pic>
      <p:sp>
        <p:nvSpPr>
          <p:cNvPr id="53" name="矩形 52"/>
          <p:cNvSpPr/>
          <p:nvPr/>
        </p:nvSpPr>
        <p:spPr>
          <a:xfrm>
            <a:off x="4579755" y="2009339"/>
            <a:ext cx="1274472" cy="2442283"/>
          </a:xfrm>
          <a:prstGeom prst="rect">
            <a:avLst/>
          </a:prstGeom>
          <a:solidFill>
            <a:srgbClr val="8C0000"/>
          </a:solidFill>
          <a:ln>
            <a:noFill/>
          </a:ln>
        </p:spPr>
        <p:txBody>
          <a:bodyPr anchor="ctr"/>
          <a:lstStyle/>
          <a:p>
            <a:pPr algn="ctr"/>
            <a:endParaRPr lang="zh-CN">
              <a:solidFill>
                <a:schemeClr val="lt1"/>
              </a:solidFill>
            </a:endParaRPr>
          </a:p>
        </p:txBody>
      </p:sp>
      <p:sp>
        <p:nvSpPr>
          <p:cNvPr id="55" name="文本框 54"/>
          <p:cNvSpPr txBox="1"/>
          <p:nvPr/>
        </p:nvSpPr>
        <p:spPr>
          <a:xfrm>
            <a:off x="4632802" y="2229189"/>
            <a:ext cx="1208588" cy="1200329"/>
          </a:xfrm>
          <a:prstGeom prst="rect">
            <a:avLst/>
          </a:prstGeom>
          <a:noFill/>
        </p:spPr>
        <p:txBody>
          <a:bodyPr wrap="square">
            <a:spAutoFit/>
          </a:bodyPr>
          <a:lstStyle/>
          <a:p>
            <a:pPr algn="just"/>
            <a:r>
              <a:rPr lang="zh-CN" b="1">
                <a:solidFill>
                  <a:schemeClr val="bg1"/>
                </a:solidFill>
                <a:latin typeface="微软雅黑"/>
                <a:ea typeface="微软雅黑"/>
              </a:rPr>
              <a:t>全院动员，召开防疫翻译工作推进会</a:t>
            </a:r>
          </a:p>
        </p:txBody>
      </p:sp>
      <p:pic>
        <p:nvPicPr>
          <p:cNvPr id="56" name="图片 55"/>
          <p:cNvPicPr>
            <a:picLocks noChangeAspect="1"/>
          </p:cNvPicPr>
          <p:nvPr/>
        </p:nvPicPr>
        <p:blipFill>
          <a:blip r:embed="rId4"/>
          <a:stretch/>
        </p:blipFill>
        <p:spPr>
          <a:xfrm>
            <a:off x="5841824" y="2013305"/>
            <a:ext cx="3238398" cy="2439674"/>
          </a:xfrm>
          <a:prstGeom prst="rect">
            <a:avLst/>
          </a:prstGeom>
        </p:spPr>
      </p:pic>
      <p:pic>
        <p:nvPicPr>
          <p:cNvPr id="57" name="图片 56"/>
          <p:cNvPicPr>
            <a:picLocks noChangeAspect="1"/>
          </p:cNvPicPr>
          <p:nvPr/>
        </p:nvPicPr>
        <p:blipFill>
          <a:blip r:embed="rId5"/>
          <a:stretch/>
        </p:blipFill>
        <p:spPr>
          <a:xfrm>
            <a:off x="9055716" y="2018519"/>
            <a:ext cx="1366164" cy="2442284"/>
          </a:xfrm>
          <a:prstGeom prst="rect">
            <a:avLst/>
          </a:prstGeom>
        </p:spPr>
      </p:pic>
      <p:sp>
        <p:nvSpPr>
          <p:cNvPr id="58" name="矩形 57"/>
          <p:cNvSpPr/>
          <p:nvPr/>
        </p:nvSpPr>
        <p:spPr>
          <a:xfrm>
            <a:off x="10411580" y="1999450"/>
            <a:ext cx="1274472" cy="2442283"/>
          </a:xfrm>
          <a:prstGeom prst="rect">
            <a:avLst/>
          </a:prstGeom>
          <a:solidFill>
            <a:srgbClr val="8C0000"/>
          </a:solidFill>
          <a:ln>
            <a:noFill/>
          </a:ln>
        </p:spPr>
        <p:txBody>
          <a:bodyPr anchor="ctr"/>
          <a:lstStyle/>
          <a:p>
            <a:pPr algn="ctr"/>
            <a:endParaRPr lang="zh-CN">
              <a:solidFill>
                <a:schemeClr val="lt1"/>
              </a:solidFill>
            </a:endParaRPr>
          </a:p>
        </p:txBody>
      </p:sp>
      <p:pic>
        <p:nvPicPr>
          <p:cNvPr id="59" name="图片 58"/>
          <p:cNvPicPr>
            <a:picLocks noChangeAspect="1"/>
          </p:cNvPicPr>
          <p:nvPr/>
        </p:nvPicPr>
        <p:blipFill>
          <a:blip r:embed="rId6"/>
          <a:stretch/>
        </p:blipFill>
        <p:spPr>
          <a:xfrm>
            <a:off x="395327" y="4187118"/>
            <a:ext cx="4326903" cy="2433883"/>
          </a:xfrm>
          <a:prstGeom prst="rect">
            <a:avLst/>
          </a:prstGeom>
        </p:spPr>
      </p:pic>
      <p:pic>
        <p:nvPicPr>
          <p:cNvPr id="60" name="图片 59"/>
          <p:cNvPicPr>
            <a:picLocks noChangeAspect="1"/>
          </p:cNvPicPr>
          <p:nvPr/>
        </p:nvPicPr>
        <p:blipFill>
          <a:blip r:embed="rId7"/>
          <a:stretch/>
        </p:blipFill>
        <p:spPr>
          <a:xfrm>
            <a:off x="4671257" y="4187117"/>
            <a:ext cx="1710677" cy="2432422"/>
          </a:xfrm>
          <a:prstGeom prst="rect">
            <a:avLst/>
          </a:prstGeom>
        </p:spPr>
      </p:pic>
      <p:sp>
        <p:nvSpPr>
          <p:cNvPr id="61" name="矩形 60"/>
          <p:cNvSpPr/>
          <p:nvPr/>
        </p:nvSpPr>
        <p:spPr>
          <a:xfrm>
            <a:off x="6373976" y="4191759"/>
            <a:ext cx="1486701" cy="2427780"/>
          </a:xfrm>
          <a:prstGeom prst="rect">
            <a:avLst/>
          </a:prstGeom>
          <a:solidFill>
            <a:srgbClr val="8C0000"/>
          </a:solidFill>
          <a:ln>
            <a:noFill/>
          </a:ln>
        </p:spPr>
        <p:txBody>
          <a:bodyPr anchor="ctr"/>
          <a:lstStyle/>
          <a:p>
            <a:pPr algn="ctr"/>
            <a:endParaRPr lang="zh-CN">
              <a:solidFill>
                <a:schemeClr val="lt1"/>
              </a:solidFill>
            </a:endParaRPr>
          </a:p>
        </p:txBody>
      </p:sp>
      <p:sp>
        <p:nvSpPr>
          <p:cNvPr id="62" name="文本框 61"/>
          <p:cNvSpPr txBox="1"/>
          <p:nvPr/>
        </p:nvSpPr>
        <p:spPr>
          <a:xfrm>
            <a:off x="6397084" y="4445805"/>
            <a:ext cx="1486702" cy="1754326"/>
          </a:xfrm>
          <a:prstGeom prst="rect">
            <a:avLst/>
          </a:prstGeom>
          <a:noFill/>
        </p:spPr>
        <p:txBody>
          <a:bodyPr wrap="square">
            <a:spAutoFit/>
          </a:bodyPr>
          <a:lstStyle/>
          <a:p>
            <a:pPr algn="just"/>
            <a:r>
              <a:rPr lang="zh-CN" b="1">
                <a:solidFill>
                  <a:schemeClr val="bg1"/>
                </a:solidFill>
                <a:latin typeface="微软雅黑"/>
                <a:ea typeface="微软雅黑"/>
              </a:rPr>
              <a:t>两个月内共完成数十万字翻译成果，相关新闻阅读量突破</a:t>
            </a:r>
            <a:r>
              <a:rPr lang="en-US" b="1">
                <a:solidFill>
                  <a:schemeClr val="bg1"/>
                </a:solidFill>
                <a:latin typeface="微软雅黑"/>
                <a:ea typeface="微软雅黑"/>
              </a:rPr>
              <a:t>1000</a:t>
            </a:r>
            <a:r>
              <a:rPr lang="zh-CN" b="1">
                <a:solidFill>
                  <a:schemeClr val="bg1"/>
                </a:solidFill>
                <a:latin typeface="微软雅黑"/>
                <a:ea typeface="微软雅黑"/>
              </a:rPr>
              <a:t>万</a:t>
            </a:r>
          </a:p>
        </p:txBody>
      </p:sp>
      <p:pic>
        <p:nvPicPr>
          <p:cNvPr id="63" name="图片 62"/>
          <p:cNvPicPr>
            <a:picLocks noChangeAspect="1"/>
          </p:cNvPicPr>
          <p:nvPr/>
        </p:nvPicPr>
        <p:blipFill>
          <a:blip r:embed="rId8"/>
          <a:stretch/>
        </p:blipFill>
        <p:spPr>
          <a:xfrm>
            <a:off x="7861972" y="4187117"/>
            <a:ext cx="3854313" cy="2427782"/>
          </a:xfrm>
          <a:prstGeom prst="rect">
            <a:avLst/>
          </a:prstGeom>
        </p:spPr>
      </p:pic>
      <p:sp>
        <p:nvSpPr>
          <p:cNvPr id="64" name="文本框 63"/>
          <p:cNvSpPr txBox="1"/>
          <p:nvPr/>
        </p:nvSpPr>
        <p:spPr>
          <a:xfrm>
            <a:off x="10424773" y="2341121"/>
            <a:ext cx="1328465" cy="1200329"/>
          </a:xfrm>
          <a:prstGeom prst="rect">
            <a:avLst/>
          </a:prstGeom>
          <a:noFill/>
        </p:spPr>
        <p:txBody>
          <a:bodyPr wrap="square">
            <a:spAutoFit/>
          </a:bodyPr>
          <a:lstStyle/>
          <a:p>
            <a:pPr algn="just"/>
            <a:r>
              <a:rPr lang="en-US" b="1">
                <a:solidFill>
                  <a:schemeClr val="bg1"/>
                </a:solidFill>
                <a:latin typeface="微软雅黑"/>
                <a:ea typeface="微软雅黑"/>
              </a:rPr>
              <a:t>200</a:t>
            </a:r>
            <a:r>
              <a:rPr lang="zh-CN" b="1">
                <a:solidFill>
                  <a:schemeClr val="bg1"/>
                </a:solidFill>
                <a:latin typeface="微软雅黑"/>
                <a:ea typeface="微软雅黑"/>
              </a:rPr>
              <a:t>余名志愿者线下、线上开展翻译工作</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 name="组合 27"/>
          <p:cNvGrpSpPr/>
          <p:nvPr/>
        </p:nvGrpSpPr>
        <p:grpSpPr>
          <a:xfrm>
            <a:off x="0" y="6705904"/>
            <a:ext cx="12192000" cy="150435"/>
            <a:chOff x="0" y="2714172"/>
            <a:chExt cx="3686629" cy="1429658"/>
          </a:xfrm>
        </p:grpSpPr>
        <p:sp>
          <p:nvSpPr>
            <p:cNvPr id="29" name="矩形 28"/>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30" name="矩形 29"/>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1" name="矩形 30"/>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2" name="矩形 31"/>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3" name="矩形 32"/>
          <p:cNvSpPr/>
          <p:nvPr/>
        </p:nvSpPr>
        <p:spPr>
          <a:xfrm>
            <a:off x="5000187" y="93345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共青团工作</a:t>
            </a:r>
          </a:p>
        </p:txBody>
      </p:sp>
      <p:pic>
        <p:nvPicPr>
          <p:cNvPr id="34" name="图片 33"/>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35" name="组合 34"/>
          <p:cNvGrpSpPr/>
          <p:nvPr/>
        </p:nvGrpSpPr>
        <p:grpSpPr>
          <a:xfrm>
            <a:off x="1" y="0"/>
            <a:ext cx="1388224" cy="1046128"/>
            <a:chOff x="0" y="0"/>
            <a:chExt cx="6897954" cy="4536440"/>
          </a:xfrm>
        </p:grpSpPr>
        <p:sp>
          <p:nvSpPr>
            <p:cNvPr id="36" name="直角三角形 35"/>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7" name="直角三角形 36"/>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8" name="直角三角形 37"/>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9" name="矩形 38"/>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0"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加强组织建设，凝聚团体力量</a:t>
            </a:r>
          </a:p>
        </p:txBody>
      </p:sp>
      <p:pic>
        <p:nvPicPr>
          <p:cNvPr id="41" name="图片 40"/>
          <p:cNvPicPr>
            <a:picLocks/>
          </p:cNvPicPr>
          <p:nvPr/>
        </p:nvPicPr>
        <p:blipFill>
          <a:blip r:embed="rId3"/>
          <a:stretch/>
        </p:blipFill>
        <p:spPr>
          <a:xfrm>
            <a:off x="1015208" y="2042430"/>
            <a:ext cx="2165477" cy="1488036"/>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2" name="图片 41"/>
          <p:cNvPicPr>
            <a:picLocks/>
          </p:cNvPicPr>
          <p:nvPr/>
        </p:nvPicPr>
        <p:blipFill>
          <a:blip r:embed="rId4"/>
          <a:stretch/>
        </p:blipFill>
        <p:spPr>
          <a:xfrm>
            <a:off x="3606281" y="2056969"/>
            <a:ext cx="2026687" cy="1448046"/>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3" name="图片 42"/>
          <p:cNvPicPr>
            <a:picLocks noChangeAspect="1"/>
          </p:cNvPicPr>
          <p:nvPr/>
        </p:nvPicPr>
        <p:blipFill rotWithShape="1">
          <a:blip r:embed="rId5"/>
          <a:srcRect l="10417" r="15191"/>
          <a:stretch/>
        </p:blipFill>
        <p:spPr>
          <a:xfrm>
            <a:off x="6095999" y="2056969"/>
            <a:ext cx="2236511" cy="1390463"/>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4" name="图片 43"/>
          <p:cNvPicPr>
            <a:picLocks noChangeAspect="1"/>
          </p:cNvPicPr>
          <p:nvPr/>
        </p:nvPicPr>
        <p:blipFill>
          <a:blip r:embed="rId6"/>
          <a:stretch/>
        </p:blipFill>
        <p:spPr>
          <a:xfrm>
            <a:off x="8740870" y="1985175"/>
            <a:ext cx="2279760" cy="1519840"/>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5" name="图片 44"/>
          <p:cNvPicPr>
            <a:picLocks noChangeAspect="1"/>
          </p:cNvPicPr>
          <p:nvPr/>
        </p:nvPicPr>
        <p:blipFill>
          <a:blip r:embed="rId7"/>
          <a:stretch/>
        </p:blipFill>
        <p:spPr>
          <a:xfrm>
            <a:off x="1450667" y="4410814"/>
            <a:ext cx="2648102" cy="1769745"/>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6" name="图片 45"/>
          <p:cNvPicPr>
            <a:picLocks/>
          </p:cNvPicPr>
          <p:nvPr/>
        </p:nvPicPr>
        <p:blipFill>
          <a:blip r:embed="rId8"/>
          <a:stretch/>
        </p:blipFill>
        <p:spPr>
          <a:xfrm>
            <a:off x="4569819" y="4356498"/>
            <a:ext cx="2358135" cy="1768434"/>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pic>
        <p:nvPicPr>
          <p:cNvPr id="47" name="图片 46"/>
          <p:cNvPicPr>
            <a:picLocks noChangeAspect="1"/>
          </p:cNvPicPr>
          <p:nvPr/>
        </p:nvPicPr>
        <p:blipFill>
          <a:blip r:embed="rId9"/>
          <a:stretch/>
        </p:blipFill>
        <p:spPr>
          <a:xfrm>
            <a:off x="7687806" y="4325467"/>
            <a:ext cx="2655999" cy="1770666"/>
          </a:xfrm>
          <a:prstGeom prst="rect">
            <a:avLst/>
          </a:prstGeom>
          <a:solidFill>
            <a:srgbClr val="FFFFFF">
              <a:shade val="85000"/>
            </a:srgbClr>
          </a:solidFill>
          <a:ln w="88900" cap="sq">
            <a:solidFill>
              <a:srgbClr val="FFFFFF"/>
            </a:solidFill>
            <a:miter/>
          </a:ln>
          <a:effectLst>
            <a:outerShdw blurRad="55000" dist="18000" dir="5400000" algn="tl" rotWithShape="0">
              <a:srgbClr val="000000">
                <a:alpha val="40000"/>
              </a:srgbClr>
            </a:outerShdw>
          </a:effectLst>
        </p:spPr>
      </p:pic>
      <p:sp>
        <p:nvSpPr>
          <p:cNvPr id="48" name="圆角右箭头 34"/>
          <p:cNvSpPr/>
          <p:nvPr/>
        </p:nvSpPr>
        <p:spPr>
          <a:xfrm>
            <a:off x="694112" y="3700962"/>
            <a:ext cx="10638905" cy="3004941"/>
          </a:xfrm>
          <a:prstGeom prst="bentArrow">
            <a:avLst>
              <a:gd name="adj1" fmla="val 8186"/>
              <a:gd name="adj2" fmla="val 11040"/>
              <a:gd name="adj3" fmla="val 11142"/>
              <a:gd name="adj4" fmla="val 31141"/>
            </a:avLst>
          </a:prstGeom>
          <a:solidFill>
            <a:srgbClr val="8C0000"/>
          </a:solidFill>
          <a:ln w="12700">
            <a:solidFill>
              <a:srgbClr val="8C0000"/>
            </a:solidFill>
            <a:prstDash val="solid"/>
            <a:miter/>
          </a:ln>
        </p:spPr>
        <p:txBody>
          <a:bodyPr anchor="ctr"/>
          <a:lstStyle/>
          <a:p>
            <a:pPr algn="ctr"/>
            <a:endParaRPr lang="zh-CN">
              <a:solidFill>
                <a:schemeClr val="tx1"/>
              </a:solidFill>
            </a:endParaRPr>
          </a:p>
        </p:txBody>
      </p:sp>
      <p:sp>
        <p:nvSpPr>
          <p:cNvPr id="49" name="文本框 48"/>
          <p:cNvSpPr txBox="1"/>
          <p:nvPr/>
        </p:nvSpPr>
        <p:spPr>
          <a:xfrm>
            <a:off x="1581659" y="6304360"/>
            <a:ext cx="2378841" cy="338554"/>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迎新季</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邱德拔体育馆</a:t>
            </a:r>
          </a:p>
        </p:txBody>
      </p:sp>
      <p:sp>
        <p:nvSpPr>
          <p:cNvPr id="50" name="文本框 49"/>
          <p:cNvSpPr txBox="1"/>
          <p:nvPr/>
        </p:nvSpPr>
        <p:spPr>
          <a:xfrm>
            <a:off x="4791525" y="6158738"/>
            <a:ext cx="2115879" cy="584775"/>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和班里同学打扫院图</a:t>
            </a:r>
            <a:endParaRPr lang="en-US" sz="1600" b="1">
              <a:effectLst>
                <a:outerShdw blurRad="38100" dist="38100" dir="2700000" algn="tl">
                  <a:srgbClr val="000000">
                    <a:alpha val="43137"/>
                  </a:srgbClr>
                </a:outerShdw>
              </a:effectLst>
              <a:latin typeface="微软雅黑"/>
              <a:ea typeface="微软雅黑"/>
            </a:endParaRPr>
          </a:p>
          <a:p>
            <a:pPr algn="ct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外文楼</a:t>
            </a:r>
          </a:p>
        </p:txBody>
      </p:sp>
      <p:sp>
        <p:nvSpPr>
          <p:cNvPr id="57" name="文本框 56"/>
          <p:cNvSpPr txBox="1"/>
          <p:nvPr/>
        </p:nvSpPr>
        <p:spPr>
          <a:xfrm>
            <a:off x="7481693" y="6146315"/>
            <a:ext cx="3095626" cy="584775"/>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全员参加“一二</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九”歌咏比赛</a:t>
            </a:r>
            <a:endParaRPr lang="en-US" sz="1600" b="1">
              <a:effectLst>
                <a:outerShdw blurRad="38100" dist="38100" dir="2700000" algn="tl">
                  <a:srgbClr val="000000">
                    <a:alpha val="43137"/>
                  </a:srgbClr>
                </a:outerShdw>
              </a:effectLst>
              <a:latin typeface="微软雅黑"/>
              <a:ea typeface="微软雅黑"/>
            </a:endParaRPr>
          </a:p>
          <a:p>
            <a:pPr algn="ct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百周年纪念讲堂</a:t>
            </a:r>
          </a:p>
        </p:txBody>
      </p:sp>
      <p:pic>
        <p:nvPicPr>
          <p:cNvPr id="58" name="图片 57"/>
          <p:cNvPicPr>
            <a:picLocks noChangeAspect="1"/>
          </p:cNvPicPr>
          <p:nvPr/>
        </p:nvPicPr>
        <p:blipFill>
          <a:blip r:embed="rId10"/>
          <a:stretch/>
        </p:blipFill>
        <p:spPr>
          <a:xfrm rot="363603">
            <a:off x="375943" y="5701766"/>
            <a:ext cx="816708" cy="816708"/>
          </a:xfrm>
          <a:prstGeom prst="rect">
            <a:avLst/>
          </a:prstGeom>
        </p:spPr>
      </p:pic>
      <p:pic>
        <p:nvPicPr>
          <p:cNvPr id="61" name="图片 60"/>
          <p:cNvPicPr>
            <a:picLocks noChangeAspect="1"/>
          </p:cNvPicPr>
          <p:nvPr/>
        </p:nvPicPr>
        <p:blipFill>
          <a:blip r:embed="rId10"/>
          <a:stretch/>
        </p:blipFill>
        <p:spPr>
          <a:xfrm rot="1475791">
            <a:off x="632037" y="3889239"/>
            <a:ext cx="816708" cy="816708"/>
          </a:xfrm>
          <a:prstGeom prst="rect">
            <a:avLst/>
          </a:prstGeom>
        </p:spPr>
      </p:pic>
      <p:pic>
        <p:nvPicPr>
          <p:cNvPr id="62" name="图片 61"/>
          <p:cNvPicPr>
            <a:picLocks noChangeAspect="1"/>
          </p:cNvPicPr>
          <p:nvPr/>
        </p:nvPicPr>
        <p:blipFill>
          <a:blip r:embed="rId10"/>
          <a:stretch/>
        </p:blipFill>
        <p:spPr>
          <a:xfrm rot="5711575">
            <a:off x="2984476" y="3581434"/>
            <a:ext cx="816708" cy="816708"/>
          </a:xfrm>
          <a:prstGeom prst="rect">
            <a:avLst/>
          </a:prstGeom>
        </p:spPr>
      </p:pic>
      <p:pic>
        <p:nvPicPr>
          <p:cNvPr id="68" name="图片 67"/>
          <p:cNvPicPr>
            <a:picLocks noChangeAspect="1"/>
          </p:cNvPicPr>
          <p:nvPr/>
        </p:nvPicPr>
        <p:blipFill>
          <a:blip r:embed="rId10"/>
          <a:stretch/>
        </p:blipFill>
        <p:spPr>
          <a:xfrm rot="5711575">
            <a:off x="6104568" y="3593230"/>
            <a:ext cx="816708" cy="816708"/>
          </a:xfrm>
          <a:prstGeom prst="rect">
            <a:avLst/>
          </a:prstGeom>
        </p:spPr>
      </p:pic>
      <p:pic>
        <p:nvPicPr>
          <p:cNvPr id="69" name="图片 68"/>
          <p:cNvPicPr>
            <a:picLocks noChangeAspect="1"/>
          </p:cNvPicPr>
          <p:nvPr/>
        </p:nvPicPr>
        <p:blipFill>
          <a:blip r:embed="rId10"/>
          <a:stretch/>
        </p:blipFill>
        <p:spPr>
          <a:xfrm rot="5711575">
            <a:off x="9568370" y="3653975"/>
            <a:ext cx="816708" cy="816708"/>
          </a:xfrm>
          <a:prstGeom prst="rect">
            <a:avLst/>
          </a:prstGeom>
        </p:spPr>
      </p:pic>
      <p:sp>
        <p:nvSpPr>
          <p:cNvPr id="70" name="文本框 69"/>
          <p:cNvSpPr txBox="1"/>
          <p:nvPr/>
        </p:nvSpPr>
        <p:spPr>
          <a:xfrm>
            <a:off x="1089948" y="3569533"/>
            <a:ext cx="2115879" cy="338554"/>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班级秋游</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香山</a:t>
            </a:r>
          </a:p>
        </p:txBody>
      </p:sp>
      <p:sp>
        <p:nvSpPr>
          <p:cNvPr id="71" name="文本框 70"/>
          <p:cNvSpPr txBox="1"/>
          <p:nvPr/>
        </p:nvSpPr>
        <p:spPr>
          <a:xfrm>
            <a:off x="3417982" y="3555047"/>
            <a:ext cx="2504879" cy="338554"/>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班级茶话会</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静园草坪</a:t>
            </a:r>
          </a:p>
        </p:txBody>
      </p:sp>
      <p:sp>
        <p:nvSpPr>
          <p:cNvPr id="72" name="文本框 71"/>
          <p:cNvSpPr txBox="1"/>
          <p:nvPr/>
        </p:nvSpPr>
        <p:spPr>
          <a:xfrm>
            <a:off x="5961814" y="3523020"/>
            <a:ext cx="2504879" cy="338554"/>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全院军训</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怀柔吉利校区</a:t>
            </a:r>
          </a:p>
        </p:txBody>
      </p:sp>
      <p:sp>
        <p:nvSpPr>
          <p:cNvPr id="73" name="文本框 72"/>
          <p:cNvSpPr txBox="1"/>
          <p:nvPr/>
        </p:nvSpPr>
        <p:spPr>
          <a:xfrm>
            <a:off x="8724447" y="3528943"/>
            <a:ext cx="2332680" cy="338554"/>
          </a:xfrm>
          <a:prstGeom prst="rect">
            <a:avLst/>
          </a:prstGeom>
          <a:noFill/>
        </p:spPr>
        <p:txBody>
          <a:bodyPr wrap="square">
            <a:spAutoFit/>
          </a:bodyPr>
          <a:lstStyle/>
          <a:p>
            <a:pPr algn="ctr"/>
            <a:r>
              <a:rPr lang="zh-CN" sz="1600" b="1">
                <a:effectLst>
                  <a:outerShdw blurRad="38100" dist="38100" dir="2700000" algn="tl">
                    <a:srgbClr val="000000">
                      <a:alpha val="43137"/>
                    </a:srgbClr>
                  </a:outerShdw>
                </a:effectLst>
                <a:latin typeface="微软雅黑"/>
                <a:ea typeface="微软雅黑"/>
              </a:rPr>
              <a:t>一起毕业啦</a:t>
            </a:r>
            <a:r>
              <a:rPr lang="en-US" sz="1600" b="1">
                <a:effectLst>
                  <a:outerShdw blurRad="38100" dist="38100" dir="2700000" algn="tl">
                    <a:srgbClr val="000000">
                      <a:alpha val="43137"/>
                    </a:srgbClr>
                  </a:outerShdw>
                </a:effectLst>
                <a:latin typeface="微软雅黑"/>
                <a:ea typeface="微软雅黑"/>
              </a:rPr>
              <a:t>@</a:t>
            </a:r>
            <a:r>
              <a:rPr lang="zh-CN" sz="1600" b="1">
                <a:effectLst>
                  <a:outerShdw blurRad="38100" dist="38100" dir="2700000" algn="tl">
                    <a:srgbClr val="000000">
                      <a:alpha val="43137"/>
                    </a:srgbClr>
                  </a:outerShdw>
                </a:effectLst>
                <a:latin typeface="微软雅黑"/>
                <a:ea typeface="微软雅黑"/>
              </a:rPr>
              <a:t>百讲广场</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grpSp>
        <p:nvGrpSpPr>
          <p:cNvPr id="26" name="组合 25"/>
          <p:cNvGrpSpPr/>
          <p:nvPr/>
        </p:nvGrpSpPr>
        <p:grpSpPr>
          <a:xfrm>
            <a:off x="484311" y="2101843"/>
            <a:ext cx="11295688" cy="4028849"/>
            <a:chOff x="311202" y="2853531"/>
            <a:chExt cx="2613230" cy="11725652"/>
          </a:xfrm>
        </p:grpSpPr>
        <p:sp>
          <p:nvSpPr>
            <p:cNvPr id="27" name="圆角矩形 26"/>
            <p:cNvSpPr/>
            <p:nvPr/>
          </p:nvSpPr>
          <p:spPr>
            <a:xfrm>
              <a:off x="322438" y="2853531"/>
              <a:ext cx="2601994" cy="11725652"/>
            </a:xfrm>
            <a:prstGeom prst="roundRect">
              <a:avLst>
                <a:gd name="adj" fmla="val 9697"/>
              </a:avLst>
            </a:prstGeom>
            <a:noFill/>
            <a:ln w="6350">
              <a:solidFill>
                <a:schemeClr val="bg1">
                  <a:lumMod val="75000"/>
                </a:schemeClr>
              </a:solidFill>
              <a:prstDash val="solid"/>
              <a:miter/>
            </a:ln>
            <a:effectLst>
              <a:outerShdw blurRad="50800" dist="38100" dir="5400000" algn="t" rotWithShape="0">
                <a:srgbClr val="000000">
                  <a:alpha val="40000"/>
                </a:srgbClr>
              </a:outerShdw>
            </a:effectLst>
          </p:spPr>
          <p:txBody>
            <a:bodyPr vert="horz" wrap="square" lIns="91440" tIns="45720" rIns="91440" bIns="45720" numCol="1" spcCol="0" anchor="ctr" anchorCtr="0"/>
            <a:lstStyle/>
            <a:p>
              <a:pPr algn="ctr"/>
              <a:endParaRPr lang="zh-CN">
                <a:solidFill>
                  <a:schemeClr val="lt1"/>
                </a:solidFill>
              </a:endParaRPr>
            </a:p>
          </p:txBody>
        </p:sp>
        <p:sp>
          <p:nvSpPr>
            <p:cNvPr id="28" name="TextBox 36"/>
            <p:cNvSpPr txBox="1"/>
            <p:nvPr/>
          </p:nvSpPr>
          <p:spPr>
            <a:xfrm>
              <a:off x="311202" y="3177854"/>
              <a:ext cx="2546335" cy="10989765"/>
            </a:xfrm>
            <a:prstGeom prst="rect">
              <a:avLst/>
            </a:prstGeom>
            <a:noFill/>
          </p:spPr>
          <p:txBody>
            <a:bodyPr wrap="square">
              <a:spAutoFit/>
            </a:bodyPr>
            <a:lstStyle/>
            <a:p>
              <a:pPr marL="342900" indent="-342900">
                <a:lnSpc>
                  <a:spcPct val="130000"/>
                </a:lnSpc>
                <a:spcAft>
                  <a:spcPts val="1200"/>
                </a:spcAft>
                <a:buClr>
                  <a:schemeClr val="tx2"/>
                </a:buClr>
                <a:buSzPct val="100000"/>
                <a:buFont typeface="Wingdings" charset="2"/>
                <a:buChar char="l"/>
              </a:pPr>
              <a:r>
                <a:rPr lang="zh-CN" sz="2000" b="1">
                  <a:solidFill>
                    <a:schemeClr val="tx2">
                      <a:lumMod val="50000"/>
                    </a:schemeClr>
                  </a:solidFill>
                  <a:latin typeface="Impact"/>
                  <a:ea typeface="微软雅黑"/>
                </a:rPr>
                <a:t>在本学科的历史上，曾</a:t>
              </a:r>
              <a:r>
                <a:rPr lang="zh-CN" sz="2000" b="1">
                  <a:solidFill>
                    <a:srgbClr val="8A0000"/>
                  </a:solidFill>
                  <a:latin typeface="Impact"/>
                  <a:ea typeface="微软雅黑"/>
                </a:rPr>
                <a:t>汇聚了我国最优秀的一批外国语言文学学者</a:t>
              </a:r>
              <a:endParaRPr lang="en-US" sz="2000" b="1">
                <a:solidFill>
                  <a:srgbClr val="8A0000"/>
                </a:solidFill>
                <a:latin typeface="Impact"/>
                <a:ea typeface="微软雅黑"/>
              </a:endParaRPr>
            </a:p>
            <a:p>
              <a:pPr marL="342900" indent="-342900">
                <a:lnSpc>
                  <a:spcPct val="130000"/>
                </a:lnSpc>
                <a:spcAft>
                  <a:spcPts val="1200"/>
                </a:spcAft>
                <a:buClr>
                  <a:schemeClr val="tx2"/>
                </a:buClr>
                <a:buSzPct val="100000"/>
                <a:buFont typeface="Wingdings" charset="2"/>
                <a:buChar char="l"/>
              </a:pPr>
              <a:r>
                <a:rPr lang="en-US" sz="2000" b="1">
                  <a:solidFill>
                    <a:schemeClr val="tx2">
                      <a:lumMod val="50000"/>
                    </a:schemeClr>
                  </a:solidFill>
                  <a:latin typeface="Impact"/>
                  <a:ea typeface="微软雅黑"/>
                </a:rPr>
                <a:t>20</a:t>
              </a:r>
              <a:r>
                <a:rPr lang="zh-CN" sz="2000" b="1">
                  <a:solidFill>
                    <a:schemeClr val="tx2">
                      <a:lumMod val="50000"/>
                    </a:schemeClr>
                  </a:solidFill>
                  <a:latin typeface="Impact"/>
                  <a:ea typeface="微软雅黑"/>
                </a:rPr>
                <a:t>世纪初到新中国成立前，在本学科工作过的知名学者包括：陈衡哲、陈逵、陈钦仁、陈源、辜鸿铭、顾孟余、胡适、蒯淑平、梁实秋、梁宗岱、林语堂、罗昌、罗念生、钱稻孙、孙大雨、王文显、温源宁、徐志摩、徐祖正、燕卜逊、杨荫庆、杨震文、杨宗翰、叶公超、郁达夫、张欣海、周作人等。在西南联大时期，还有陈嘉、柳无忌、钱钟书、吴宓等学者。</a:t>
              </a:r>
              <a:endParaRPr lang="en-US" sz="2000" b="1">
                <a:solidFill>
                  <a:schemeClr val="tx2">
                    <a:lumMod val="50000"/>
                  </a:schemeClr>
                </a:solidFill>
                <a:latin typeface="Impact"/>
                <a:ea typeface="微软雅黑"/>
              </a:endParaRPr>
            </a:p>
            <a:p>
              <a:pPr marL="342900" indent="-342900">
                <a:lnSpc>
                  <a:spcPct val="130000"/>
                </a:lnSpc>
                <a:spcAft>
                  <a:spcPts val="1200"/>
                </a:spcAft>
                <a:buClr>
                  <a:schemeClr val="tx2"/>
                </a:buClr>
                <a:buSzPct val="100000"/>
                <a:buFont typeface="Wingdings" charset="2"/>
                <a:buChar char="l"/>
              </a:pPr>
              <a:r>
                <a:rPr lang="zh-CN" sz="2000" b="1">
                  <a:solidFill>
                    <a:schemeClr val="tx2">
                      <a:lumMod val="50000"/>
                    </a:schemeClr>
                  </a:solidFill>
                  <a:latin typeface="Impact"/>
                  <a:ea typeface="微软雅黑"/>
                </a:rPr>
                <a:t>新中国成立后仍在北大外语学科工作的老一辈学者包括：卞之琳、曹靖华、陈占元、冯至、季羡林、金克木、李赋宁、马坚、潘家洵、田德望、闻家泗、吴达元、杨业治、杨周翰、俞大铟、赵萝蕤、赵诏熊、朱光潜等。</a:t>
              </a:r>
            </a:p>
          </p:txBody>
        </p:sp>
      </p:grpSp>
      <p:sp>
        <p:nvSpPr>
          <p:cNvPr id="30" name="矩形 29"/>
          <p:cNvSpPr/>
          <p:nvPr/>
        </p:nvSpPr>
        <p:spPr>
          <a:xfrm>
            <a:off x="3917684" y="1026645"/>
            <a:ext cx="4477509" cy="646331"/>
          </a:xfrm>
          <a:prstGeom prst="rect">
            <a:avLst/>
          </a:prstGeom>
        </p:spPr>
        <p:txBody>
          <a:bodyPr wrap="none">
            <a:spAutoFit/>
          </a:bodyPr>
          <a:lstStyle/>
          <a:p>
            <a:pPr lvl="0" algn="ctr"/>
            <a:r>
              <a:rPr lang="zh-CN" sz="3600" b="1">
                <a:solidFill>
                  <a:srgbClr val="8A0000"/>
                </a:solidFill>
                <a:latin typeface="微软雅黑"/>
                <a:ea typeface="微软雅黑"/>
              </a:rPr>
              <a:t>大师云集，群星荟萃</a:t>
            </a:r>
          </a:p>
        </p:txBody>
      </p:sp>
      <p:sp>
        <p:nvSpPr>
          <p:cNvPr id="31" name="等腰三角形 30"/>
          <p:cNvSpPr/>
          <p:nvPr/>
        </p:nvSpPr>
        <p:spPr>
          <a:xfrm flipV="1">
            <a:off x="5734047" y="1760735"/>
            <a:ext cx="844783" cy="253349"/>
          </a:xfrm>
          <a:prstGeom prst="triangle">
            <a:avLst/>
          </a:prstGeom>
          <a:solidFill>
            <a:srgbClr val="203864"/>
          </a:solidFill>
          <a:ln>
            <a:noFill/>
          </a:ln>
        </p:spPr>
        <p:txBody>
          <a:bodyPr anchor="ctr"/>
          <a:lstStyle/>
          <a:p>
            <a:pPr algn="ctr"/>
            <a:endParaRPr lang="zh-CN">
              <a:solidFill>
                <a:schemeClr val="lt1"/>
              </a:solidFill>
            </a:endParaRPr>
          </a:p>
        </p:txBody>
      </p:sp>
      <p:pic>
        <p:nvPicPr>
          <p:cNvPr id="29" name="图片 28"/>
          <p:cNvPicPr>
            <a:picLocks noChangeAspect="1"/>
          </p:cNvPicPr>
          <p:nvPr/>
        </p:nvPicPr>
        <p:blipFill rotWithShape="1">
          <a:blip r:embed="rId2"/>
          <a:srcRect l="6223" t="12451" r="30611" b="63912"/>
          <a:stretch/>
        </p:blipFill>
        <p:spPr>
          <a:xfrm>
            <a:off x="9591674" y="392435"/>
            <a:ext cx="2124611" cy="512121"/>
          </a:xfrm>
          <a:prstGeom prst="rect">
            <a:avLst/>
          </a:prstGeom>
        </p:spPr>
      </p:pic>
      <p:grpSp>
        <p:nvGrpSpPr>
          <p:cNvPr id="47" name="组合 46"/>
          <p:cNvGrpSpPr/>
          <p:nvPr/>
        </p:nvGrpSpPr>
        <p:grpSpPr>
          <a:xfrm>
            <a:off x="1" y="0"/>
            <a:ext cx="1388224" cy="1046128"/>
            <a:chOff x="0" y="0"/>
            <a:chExt cx="6897954" cy="4536440"/>
          </a:xfrm>
        </p:grpSpPr>
        <p:sp>
          <p:nvSpPr>
            <p:cNvPr id="48" name="直角三角形 47"/>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9" name="直角三角形 48"/>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50" name="直角三角形 49"/>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65" name="矩形 64"/>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0" y="6705904"/>
            <a:ext cx="12192000" cy="150435"/>
            <a:chOff x="0" y="2714172"/>
            <a:chExt cx="3686629" cy="1429658"/>
          </a:xfrm>
        </p:grpSpPr>
        <p:sp>
          <p:nvSpPr>
            <p:cNvPr id="57" name="矩形 3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rgbClr val="FFFFFF"/>
                </a:solidFill>
              </a:endParaRPr>
            </a:p>
          </p:txBody>
        </p:sp>
        <p:sp>
          <p:nvSpPr>
            <p:cNvPr id="64" name="矩形 32"/>
            <p:cNvSpPr/>
            <p:nvPr/>
          </p:nvSpPr>
          <p:spPr>
            <a:xfrm>
              <a:off x="0" y="3429001"/>
              <a:ext cx="3686629" cy="714829"/>
            </a:xfrm>
            <a:prstGeom prst="rect">
              <a:avLst/>
            </a:prstGeom>
            <a:solidFill>
              <a:srgbClr val="8A0000"/>
            </a:solidFill>
            <a:ln>
              <a:noFill/>
            </a:ln>
          </p:spPr>
          <p:txBody>
            <a:bodyPr anchor="ctr"/>
            <a:lstStyle/>
            <a:p>
              <a:pPr algn="ctr"/>
              <a:endParaRPr lang="zh-CN">
                <a:solidFill>
                  <a:srgbClr val="FFFFFF"/>
                </a:solidFill>
              </a:endParaRPr>
            </a:p>
          </p:txBody>
        </p:sp>
      </p:grpSp>
      <p:sp>
        <p:nvSpPr>
          <p:cNvPr id="34" name="矩形 33"/>
          <p:cNvSpPr/>
          <p:nvPr/>
        </p:nvSpPr>
        <p:spPr>
          <a:xfrm>
            <a:off x="1" y="1197062"/>
            <a:ext cx="4619624" cy="83516"/>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5" name="矩形 34"/>
          <p:cNvSpPr/>
          <p:nvPr/>
        </p:nvSpPr>
        <p:spPr>
          <a:xfrm flipH="1" flipV="1">
            <a:off x="7572374" y="1197059"/>
            <a:ext cx="4623546" cy="83518"/>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rgbClr val="FFFFFF"/>
              </a:solidFill>
            </a:endParaRPr>
          </a:p>
        </p:txBody>
      </p:sp>
      <p:sp>
        <p:nvSpPr>
          <p:cNvPr id="36" name="矩形 35"/>
          <p:cNvSpPr/>
          <p:nvPr/>
        </p:nvSpPr>
        <p:spPr>
          <a:xfrm>
            <a:off x="5000187" y="93345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共青团工作</a:t>
            </a:r>
          </a:p>
        </p:txBody>
      </p:sp>
      <p:pic>
        <p:nvPicPr>
          <p:cNvPr id="37" name="图片 36"/>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42" name="组合 41"/>
          <p:cNvGrpSpPr/>
          <p:nvPr/>
        </p:nvGrpSpPr>
        <p:grpSpPr>
          <a:xfrm>
            <a:off x="1" y="0"/>
            <a:ext cx="1388224" cy="1046128"/>
            <a:chOff x="0" y="0"/>
            <a:chExt cx="6897954" cy="4536440"/>
          </a:xfrm>
        </p:grpSpPr>
        <p:sp>
          <p:nvSpPr>
            <p:cNvPr id="65" name="直角三角形 4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rgbClr val="FFFFFF"/>
                </a:solidFill>
              </a:endParaRPr>
            </a:p>
          </p:txBody>
        </p:sp>
        <p:sp>
          <p:nvSpPr>
            <p:cNvPr id="66" name="直角三角形 43"/>
            <p:cNvSpPr/>
            <p:nvPr/>
          </p:nvSpPr>
          <p:spPr>
            <a:xfrm flipV="1">
              <a:off x="0" y="0"/>
              <a:ext cx="5232400" cy="3421822"/>
            </a:xfrm>
            <a:prstGeom prst="rtTriangle">
              <a:avLst/>
            </a:prstGeom>
            <a:solidFill>
              <a:srgbClr val="960000"/>
            </a:solidFill>
            <a:ln>
              <a:noFill/>
            </a:ln>
          </p:spPr>
          <p:txBody>
            <a:bodyPr anchor="ctr"/>
            <a:lstStyle/>
            <a:p>
              <a:pPr algn="ctr"/>
              <a:endParaRPr lang="zh-CN">
                <a:solidFill>
                  <a:srgbClr val="FFFFFF"/>
                </a:solidFill>
              </a:endParaRPr>
            </a:p>
          </p:txBody>
        </p:sp>
        <p:sp>
          <p:nvSpPr>
            <p:cNvPr id="67" name="直角三角形 4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rgbClr val="FFFFFF"/>
                </a:solidFill>
              </a:endParaRPr>
            </a:p>
          </p:txBody>
        </p:sp>
      </p:grpSp>
      <p:sp>
        <p:nvSpPr>
          <p:cNvPr id="46" name="矩形 45"/>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六、学生工作</a:t>
            </a:r>
            <a:endParaRPr lang="en-US" sz="3600" b="1">
              <a:solidFill>
                <a:srgbClr val="8A0000"/>
              </a:solidFill>
              <a:latin typeface="微软雅黑"/>
              <a:ea typeface="微软雅黑"/>
            </a:endParaRPr>
          </a:p>
        </p:txBody>
      </p:sp>
      <p:sp>
        <p:nvSpPr>
          <p:cNvPr id="47"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r>
              <a:rPr lang="zh-CN" sz="2000" b="1">
                <a:solidFill>
                  <a:srgbClr val="FFFFFF"/>
                </a:solidFill>
                <a:ea typeface="微软雅黑"/>
              </a:rPr>
              <a:t>搭建宣传阵地，塑造形象加强认同</a:t>
            </a:r>
          </a:p>
        </p:txBody>
      </p:sp>
      <p:sp>
        <p:nvSpPr>
          <p:cNvPr id="51" name="矩形 50"/>
          <p:cNvSpPr/>
          <p:nvPr/>
        </p:nvSpPr>
        <p:spPr>
          <a:xfrm>
            <a:off x="339425" y="2034752"/>
            <a:ext cx="5166588" cy="584775"/>
          </a:xfrm>
          <a:prstGeom prst="rect">
            <a:avLst/>
          </a:prstGeom>
        </p:spPr>
        <p:txBody>
          <a:bodyPr wrap="square">
            <a:spAutoFit/>
          </a:bodyPr>
          <a:lstStyle/>
          <a:p>
            <a:pPr marL="342900" indent="-342900">
              <a:buFont typeface="Wingdings" charset="2"/>
              <a:buChar char="n"/>
            </a:pPr>
            <a:r>
              <a:rPr lang="zh-CN" sz="1600" b="1">
                <a:effectLst>
                  <a:outerShdw blurRad="38100" dist="38100" dir="2700000" algn="tl">
                    <a:srgbClr val="000000">
                      <a:alpha val="43137"/>
                    </a:srgbClr>
                  </a:outerShdw>
                </a:effectLst>
                <a:latin typeface="微软雅黑"/>
                <a:ea typeface="微软雅黑"/>
              </a:rPr>
              <a:t>整合宣传资源，“北大外院人”全新上线，严格选题和推送流程，规范团组织网络行为</a:t>
            </a:r>
          </a:p>
        </p:txBody>
      </p:sp>
      <p:sp>
        <p:nvSpPr>
          <p:cNvPr id="52" name="矩形 51"/>
          <p:cNvSpPr/>
          <p:nvPr/>
        </p:nvSpPr>
        <p:spPr>
          <a:xfrm>
            <a:off x="747641" y="2681083"/>
            <a:ext cx="4350156" cy="722920"/>
          </a:xfrm>
          <a:prstGeom prst="rect">
            <a:avLst/>
          </a:prstGeom>
          <a:ln w="19050">
            <a:solidFill>
              <a:srgbClr val="8E0C0F"/>
            </a:solidFill>
            <a:prstDash val="sysDot"/>
          </a:ln>
        </p:spPr>
        <p:txBody>
          <a:bodyPr wrap="square" anchor="ctr">
            <a:spAutoFit/>
          </a:bodyPr>
          <a:lstStyle/>
          <a:p>
            <a:pPr algn="ctr">
              <a:lnSpc>
                <a:spcPct val="150000"/>
              </a:lnSpc>
            </a:pPr>
            <a:endParaRPr lang="zh-CN" sz="1400" b="1">
              <a:latin typeface="方正宋刻本秀楷_GBK"/>
              <a:ea typeface="方正宋刻本秀楷_GBK"/>
            </a:endParaRPr>
          </a:p>
        </p:txBody>
      </p:sp>
      <p:sp>
        <p:nvSpPr>
          <p:cNvPr id="53" name="矩形 52"/>
          <p:cNvSpPr/>
          <p:nvPr/>
        </p:nvSpPr>
        <p:spPr>
          <a:xfrm>
            <a:off x="761175" y="3592701"/>
            <a:ext cx="4350156" cy="908899"/>
          </a:xfrm>
          <a:prstGeom prst="rect">
            <a:avLst/>
          </a:prstGeom>
          <a:ln w="19050">
            <a:solidFill>
              <a:srgbClr val="8E0C0F"/>
            </a:solidFill>
            <a:prstDash val="sysDot"/>
          </a:ln>
        </p:spPr>
        <p:txBody>
          <a:bodyPr wrap="square" anchor="ctr">
            <a:spAutoFit/>
          </a:bodyPr>
          <a:lstStyle/>
          <a:p>
            <a:pPr algn="ctr">
              <a:lnSpc>
                <a:spcPct val="150000"/>
              </a:lnSpc>
            </a:pPr>
            <a:endParaRPr lang="zh-CN" sz="1400" b="1">
              <a:latin typeface="方正宋刻本秀楷_GBK"/>
              <a:ea typeface="方正宋刻本秀楷_GBK"/>
            </a:endParaRPr>
          </a:p>
        </p:txBody>
      </p:sp>
      <p:sp>
        <p:nvSpPr>
          <p:cNvPr id="54" name="矩形 53"/>
          <p:cNvSpPr/>
          <p:nvPr/>
        </p:nvSpPr>
        <p:spPr>
          <a:xfrm>
            <a:off x="624250" y="2690336"/>
            <a:ext cx="2637381" cy="738664"/>
          </a:xfrm>
          <a:prstGeom prst="rect">
            <a:avLst/>
          </a:prstGeom>
        </p:spPr>
        <p:txBody>
          <a:bodyPr wrap="square">
            <a:spAutoFit/>
          </a:bodyPr>
          <a:lstStyle/>
          <a:p>
            <a:pPr algn="ctr"/>
            <a:r>
              <a:rPr lang="zh-CN" sz="1400" b="1">
                <a:effectLst>
                  <a:outerShdw blurRad="38100" dist="38100" dir="2700000" algn="tl">
                    <a:srgbClr val="000000">
                      <a:alpha val="43137"/>
                    </a:srgbClr>
                  </a:outerShdw>
                </a:effectLst>
                <a:latin typeface="微软雅黑"/>
                <a:ea typeface="微软雅黑"/>
              </a:rPr>
              <a:t>北京大学外国语学院学生会</a:t>
            </a:r>
            <a:endParaRPr lang="en-US" sz="1400" b="1">
              <a:effectLst>
                <a:outerShdw blurRad="38100" dist="38100" dir="2700000" algn="tl">
                  <a:srgbClr val="000000">
                    <a:alpha val="43137"/>
                  </a:srgbClr>
                </a:outerShdw>
              </a:effectLst>
              <a:latin typeface="微软雅黑"/>
              <a:ea typeface="微软雅黑"/>
            </a:endParaRPr>
          </a:p>
          <a:p>
            <a:pPr algn="ctr"/>
            <a:r>
              <a:rPr lang="zh-CN" sz="1400" b="1">
                <a:effectLst>
                  <a:outerShdw blurRad="38100" dist="38100" dir="2700000" algn="tl">
                    <a:srgbClr val="000000">
                      <a:alpha val="43137"/>
                    </a:srgbClr>
                  </a:outerShdw>
                </a:effectLst>
                <a:latin typeface="微软雅黑"/>
                <a:ea typeface="微软雅黑"/>
              </a:rPr>
              <a:t>北大外院团委</a:t>
            </a:r>
            <a:endParaRPr lang="en-US" sz="1400" b="1">
              <a:effectLst>
                <a:outerShdw blurRad="38100" dist="38100" dir="2700000" algn="tl">
                  <a:srgbClr val="000000">
                    <a:alpha val="43137"/>
                  </a:srgbClr>
                </a:outerShdw>
              </a:effectLst>
              <a:latin typeface="微软雅黑"/>
              <a:ea typeface="微软雅黑"/>
            </a:endParaRPr>
          </a:p>
          <a:p>
            <a:pPr algn="ctr"/>
            <a:r>
              <a:rPr lang="zh-CN" sz="1400" b="1">
                <a:effectLst>
                  <a:outerShdw blurRad="38100" dist="38100" dir="2700000" algn="tl">
                    <a:srgbClr val="000000">
                      <a:alpha val="43137"/>
                    </a:srgbClr>
                  </a:outerShdw>
                </a:effectLst>
                <a:latin typeface="微软雅黑"/>
                <a:ea typeface="微软雅黑"/>
              </a:rPr>
              <a:t>北大外院研会</a:t>
            </a:r>
            <a:endParaRPr lang="en-US" sz="1400" b="1">
              <a:effectLst>
                <a:outerShdw blurRad="38100" dist="38100" dir="2700000" algn="tl">
                  <a:srgbClr val="000000">
                    <a:alpha val="43137"/>
                  </a:srgbClr>
                </a:outerShdw>
              </a:effectLst>
              <a:latin typeface="微软雅黑"/>
              <a:ea typeface="微软雅黑"/>
            </a:endParaRPr>
          </a:p>
        </p:txBody>
      </p:sp>
      <p:sp>
        <p:nvSpPr>
          <p:cNvPr id="55" name="右箭头 35"/>
          <p:cNvSpPr/>
          <p:nvPr/>
        </p:nvSpPr>
        <p:spPr>
          <a:xfrm>
            <a:off x="3115242" y="2983148"/>
            <a:ext cx="292777" cy="153040"/>
          </a:xfrm>
          <a:prstGeom prst="rightArrow">
            <a:avLst/>
          </a:prstGeom>
          <a:solidFill>
            <a:schemeClr val="tx2">
              <a:lumMod val="40000"/>
              <a:lumOff val="60000"/>
            </a:schemeClr>
          </a:solidFill>
          <a:ln>
            <a:noFill/>
          </a:ln>
        </p:spPr>
        <p:txBody>
          <a:bodyPr anchor="ctr"/>
          <a:lstStyle/>
          <a:p>
            <a:pPr algn="ctr"/>
            <a:endParaRPr lang="zh-CN">
              <a:solidFill>
                <a:schemeClr val="tx1"/>
              </a:solidFill>
            </a:endParaRPr>
          </a:p>
        </p:txBody>
      </p:sp>
      <p:sp>
        <p:nvSpPr>
          <p:cNvPr id="56" name="矩形 55"/>
          <p:cNvSpPr/>
          <p:nvPr/>
        </p:nvSpPr>
        <p:spPr>
          <a:xfrm>
            <a:off x="3115242" y="2885696"/>
            <a:ext cx="2279394" cy="400110"/>
          </a:xfrm>
          <a:prstGeom prst="rect">
            <a:avLst/>
          </a:prstGeom>
        </p:spPr>
        <p:txBody>
          <a:bodyPr wrap="square">
            <a:spAutoFit/>
          </a:bodyPr>
          <a:lstStyle/>
          <a:p>
            <a:pPr algn="ctr"/>
            <a:r>
              <a:rPr lang="zh-CN" sz="2000" b="1">
                <a:solidFill>
                  <a:srgbClr val="960000"/>
                </a:solidFill>
                <a:effectLst>
                  <a:outerShdw blurRad="38100" dist="38100" dir="2700000" algn="tl">
                    <a:srgbClr val="000000">
                      <a:alpha val="43137"/>
                    </a:srgbClr>
                  </a:outerShdw>
                </a:effectLst>
                <a:latin typeface="微软雅黑"/>
                <a:ea typeface="微软雅黑"/>
              </a:rPr>
              <a:t>北大外院人</a:t>
            </a:r>
            <a:endParaRPr lang="en-US" sz="2000" b="1">
              <a:solidFill>
                <a:srgbClr val="960000"/>
              </a:solidFill>
              <a:effectLst>
                <a:outerShdw blurRad="38100" dist="38100" dir="2700000" algn="tl">
                  <a:srgbClr val="000000">
                    <a:alpha val="43137"/>
                  </a:srgbClr>
                </a:outerShdw>
              </a:effectLst>
              <a:latin typeface="微软雅黑"/>
              <a:ea typeface="微软雅黑"/>
            </a:endParaRPr>
          </a:p>
        </p:txBody>
      </p:sp>
      <p:sp>
        <p:nvSpPr>
          <p:cNvPr id="58" name="矩形 57"/>
          <p:cNvSpPr/>
          <p:nvPr/>
        </p:nvSpPr>
        <p:spPr>
          <a:xfrm>
            <a:off x="803243" y="3680128"/>
            <a:ext cx="2279394" cy="707886"/>
          </a:xfrm>
          <a:prstGeom prst="rect">
            <a:avLst/>
          </a:prstGeom>
        </p:spPr>
        <p:txBody>
          <a:bodyPr wrap="square">
            <a:spAutoFit/>
          </a:bodyPr>
          <a:lstStyle/>
          <a:p>
            <a:pPr algn="ctr"/>
            <a:r>
              <a:rPr lang="zh-CN" sz="2000" b="1">
                <a:solidFill>
                  <a:srgbClr val="960000"/>
                </a:solidFill>
                <a:effectLst>
                  <a:outerShdw blurRad="38100" dist="38100" dir="2700000" algn="tl">
                    <a:srgbClr val="000000">
                      <a:alpha val="43137"/>
                    </a:srgbClr>
                  </a:outerShdw>
                </a:effectLst>
                <a:latin typeface="微软雅黑"/>
                <a:ea typeface="微软雅黑"/>
              </a:rPr>
              <a:t>外国语学院</a:t>
            </a:r>
            <a:endParaRPr lang="en-US" sz="2000" b="1">
              <a:solidFill>
                <a:srgbClr val="960000"/>
              </a:solidFill>
              <a:effectLst>
                <a:outerShdw blurRad="38100" dist="38100" dir="2700000" algn="tl">
                  <a:srgbClr val="000000">
                    <a:alpha val="43137"/>
                  </a:srgbClr>
                </a:outerShdw>
              </a:effectLst>
              <a:latin typeface="微软雅黑"/>
              <a:ea typeface="微软雅黑"/>
            </a:endParaRPr>
          </a:p>
          <a:p>
            <a:pPr algn="ctr"/>
            <a:r>
              <a:rPr lang="zh-CN" sz="2000" b="1">
                <a:solidFill>
                  <a:srgbClr val="960000"/>
                </a:solidFill>
                <a:effectLst>
                  <a:outerShdw blurRad="38100" dist="38100" dir="2700000" algn="tl">
                    <a:srgbClr val="000000">
                      <a:alpha val="43137"/>
                    </a:srgbClr>
                  </a:outerShdw>
                </a:effectLst>
                <a:latin typeface="微软雅黑"/>
                <a:ea typeface="微软雅黑"/>
              </a:rPr>
              <a:t>新媒体中心</a:t>
            </a:r>
            <a:endParaRPr lang="en-US" sz="2000" b="1">
              <a:solidFill>
                <a:srgbClr val="960000"/>
              </a:solidFill>
              <a:effectLst>
                <a:outerShdw blurRad="38100" dist="38100" dir="2700000" algn="tl">
                  <a:srgbClr val="000000">
                    <a:alpha val="43137"/>
                  </a:srgbClr>
                </a:outerShdw>
              </a:effectLst>
              <a:latin typeface="微软雅黑"/>
              <a:ea typeface="微软雅黑"/>
            </a:endParaRPr>
          </a:p>
        </p:txBody>
      </p:sp>
      <p:sp>
        <p:nvSpPr>
          <p:cNvPr id="59" name="矩形 58"/>
          <p:cNvSpPr/>
          <p:nvPr/>
        </p:nvSpPr>
        <p:spPr>
          <a:xfrm>
            <a:off x="3756765" y="3567704"/>
            <a:ext cx="2279394" cy="954107"/>
          </a:xfrm>
          <a:prstGeom prst="rect">
            <a:avLst/>
          </a:prstGeom>
        </p:spPr>
        <p:txBody>
          <a:bodyPr wrap="square">
            <a:spAutoFit/>
          </a:bodyPr>
          <a:lstStyle/>
          <a:p>
            <a:r>
              <a:rPr lang="zh-CN" sz="1400" b="1">
                <a:effectLst>
                  <a:outerShdw blurRad="38100" dist="38100" dir="2700000" algn="tl">
                    <a:srgbClr val="000000">
                      <a:alpha val="43137"/>
                    </a:srgbClr>
                  </a:outerShdw>
                </a:effectLst>
                <a:latin typeface="微软雅黑"/>
                <a:ea typeface="微软雅黑"/>
              </a:rPr>
              <a:t>化解宣传风险</a:t>
            </a:r>
            <a:endParaRPr lang="en-US" sz="1400" b="1">
              <a:effectLst>
                <a:outerShdw blurRad="38100" dist="38100" dir="2700000" algn="tl">
                  <a:srgbClr val="000000">
                    <a:alpha val="43137"/>
                  </a:srgbClr>
                </a:outerShdw>
              </a:effectLst>
              <a:latin typeface="微软雅黑"/>
              <a:ea typeface="微软雅黑"/>
            </a:endParaRPr>
          </a:p>
          <a:p>
            <a:r>
              <a:rPr lang="zh-CN" sz="1400" b="1">
                <a:effectLst>
                  <a:outerShdw blurRad="38100" dist="38100" dir="2700000" algn="tl">
                    <a:srgbClr val="000000">
                      <a:alpha val="43137"/>
                    </a:srgbClr>
                  </a:outerShdw>
                </a:effectLst>
                <a:latin typeface="微软雅黑"/>
                <a:ea typeface="微软雅黑"/>
              </a:rPr>
              <a:t>集中宣传流量</a:t>
            </a:r>
            <a:endParaRPr lang="en-US" sz="1400" b="1">
              <a:effectLst>
                <a:outerShdw blurRad="38100" dist="38100" dir="2700000" algn="tl">
                  <a:srgbClr val="000000">
                    <a:alpha val="43137"/>
                  </a:srgbClr>
                </a:outerShdw>
              </a:effectLst>
              <a:latin typeface="微软雅黑"/>
              <a:ea typeface="微软雅黑"/>
            </a:endParaRPr>
          </a:p>
          <a:p>
            <a:r>
              <a:rPr lang="zh-CN" sz="1400" b="1">
                <a:effectLst>
                  <a:outerShdw blurRad="38100" dist="38100" dir="2700000" algn="tl">
                    <a:srgbClr val="000000">
                      <a:alpha val="43137"/>
                    </a:srgbClr>
                  </a:outerShdw>
                </a:effectLst>
                <a:latin typeface="微软雅黑"/>
                <a:ea typeface="微软雅黑"/>
              </a:rPr>
              <a:t>提升宣传层次</a:t>
            </a:r>
            <a:endParaRPr lang="en-US" sz="1400" b="1">
              <a:effectLst>
                <a:outerShdw blurRad="38100" dist="38100" dir="2700000" algn="tl">
                  <a:srgbClr val="000000">
                    <a:alpha val="43137"/>
                  </a:srgbClr>
                </a:outerShdw>
              </a:effectLst>
              <a:latin typeface="微软雅黑"/>
              <a:ea typeface="微软雅黑"/>
            </a:endParaRPr>
          </a:p>
          <a:p>
            <a:r>
              <a:rPr lang="zh-CN" sz="1400" b="1">
                <a:effectLst>
                  <a:outerShdw blurRad="38100" dist="38100" dir="2700000" algn="tl">
                    <a:srgbClr val="000000">
                      <a:alpha val="43137"/>
                    </a:srgbClr>
                  </a:outerShdw>
                </a:effectLst>
                <a:latin typeface="微软雅黑"/>
                <a:ea typeface="微软雅黑"/>
              </a:rPr>
              <a:t>整合宣传资源</a:t>
            </a:r>
            <a:endParaRPr lang="en-US" sz="1400" b="1">
              <a:effectLst>
                <a:outerShdw blurRad="38100" dist="38100" dir="2700000" algn="tl">
                  <a:srgbClr val="000000">
                    <a:alpha val="43137"/>
                  </a:srgbClr>
                </a:outerShdw>
              </a:effectLst>
              <a:latin typeface="微软雅黑"/>
              <a:ea typeface="微软雅黑"/>
            </a:endParaRPr>
          </a:p>
        </p:txBody>
      </p:sp>
      <p:sp>
        <p:nvSpPr>
          <p:cNvPr id="60" name="右箭头 44"/>
          <p:cNvSpPr/>
          <p:nvPr/>
        </p:nvSpPr>
        <p:spPr>
          <a:xfrm>
            <a:off x="3115242" y="3911515"/>
            <a:ext cx="292777" cy="153040"/>
          </a:xfrm>
          <a:prstGeom prst="rightArrow">
            <a:avLst/>
          </a:prstGeom>
          <a:solidFill>
            <a:schemeClr val="tx2">
              <a:lumMod val="40000"/>
              <a:lumOff val="60000"/>
            </a:schemeClr>
          </a:solidFill>
          <a:ln>
            <a:noFill/>
          </a:ln>
        </p:spPr>
        <p:txBody>
          <a:bodyPr anchor="ctr"/>
          <a:lstStyle/>
          <a:p>
            <a:pPr algn="ctr"/>
            <a:endParaRPr lang="zh-CN">
              <a:solidFill>
                <a:schemeClr val="tx1"/>
              </a:solidFill>
            </a:endParaRPr>
          </a:p>
        </p:txBody>
      </p:sp>
      <p:grpSp>
        <p:nvGrpSpPr>
          <p:cNvPr id="61" name="图示 60"/>
          <p:cNvGrpSpPr/>
          <p:nvPr/>
        </p:nvGrpSpPr>
        <p:grpSpPr>
          <a:xfrm>
            <a:off x="4896462" y="2037751"/>
            <a:ext cx="6008639" cy="4449032"/>
            <a:chOff x="4896462" y="2037751"/>
            <a:chExt cx="6008639" cy="4449032"/>
          </a:xfrm>
        </p:grpSpPr>
        <p:sp>
          <p:nvSpPr>
            <p:cNvPr id="68" name="形状 1"/>
            <p:cNvSpPr/>
            <p:nvPr/>
          </p:nvSpPr>
          <p:spPr>
            <a:xfrm>
              <a:off x="8398690" y="2037751"/>
              <a:ext cx="746863" cy="4449032"/>
            </a:xfrm>
            <a:prstGeom prst="roundRect">
              <a:avLst>
                <a:gd name="adj" fmla="val 10000"/>
              </a:avLst>
            </a:prstGeom>
            <a:solidFill>
              <a:srgbClr val="8C0000">
                <a:alpha val="25000"/>
              </a:srgbClr>
            </a:solidFill>
            <a:ln>
              <a:noFill/>
            </a:ln>
          </p:spPr>
        </p:sp>
        <p:sp>
          <p:nvSpPr>
            <p:cNvPr id="2" name="文本框 2"/>
            <p:cNvSpPr/>
            <p:nvPr/>
          </p:nvSpPr>
          <p:spPr>
            <a:xfrm>
              <a:off x="8398690" y="2037751"/>
              <a:ext cx="746863" cy="1334709"/>
            </a:xfrm>
          </p:spPr>
          <p:txBody>
            <a:bodyPr vert="horz" wrap="square" lIns="0" tIns="78232" rIns="0" bIns="78232" numCol="1" spcCol="1270" anchor="ctr" anchorCtr="0"/>
            <a:lstStyle/>
            <a:p>
              <a:pPr marL="0" lvl="0" indent="0" algn="ctr" defTabSz="488950">
                <a:lnSpc>
                  <a:spcPct val="90000"/>
                </a:lnSpc>
                <a:spcBef>
                  <a:spcPct val="0"/>
                </a:spcBef>
                <a:spcAft>
                  <a:spcPct val="0"/>
                </a:spcAft>
                <a:buNone/>
              </a:pPr>
              <a:r>
                <a:rPr lang="zh-CN" sz="1100" kern="1200">
                  <a:solidFill>
                    <a:schemeClr val="bg1"/>
                  </a:solidFill>
                  <a:latin typeface="方正粗金陵简体"/>
                  <a:ea typeface="方正粗金陵简体"/>
                </a:rPr>
                <a:t>八个二级导航栏目突出了学院重点工作和活动</a:t>
              </a:r>
            </a:p>
          </p:txBody>
        </p:sp>
        <p:sp>
          <p:nvSpPr>
            <p:cNvPr id="3" name="形状 3"/>
            <p:cNvSpPr/>
            <p:nvPr/>
          </p:nvSpPr>
          <p:spPr>
            <a:xfrm>
              <a:off x="7527349" y="2037751"/>
              <a:ext cx="746863" cy="4449032"/>
            </a:xfrm>
            <a:prstGeom prst="roundRect">
              <a:avLst>
                <a:gd name="adj" fmla="val 10000"/>
              </a:avLst>
            </a:prstGeom>
            <a:solidFill>
              <a:srgbClr val="8C0000">
                <a:alpha val="25000"/>
              </a:srgbClr>
            </a:solidFill>
            <a:ln>
              <a:noFill/>
            </a:ln>
          </p:spPr>
        </p:sp>
        <p:sp>
          <p:nvSpPr>
            <p:cNvPr id="4" name="文本框 4"/>
            <p:cNvSpPr/>
            <p:nvPr/>
          </p:nvSpPr>
          <p:spPr>
            <a:xfrm>
              <a:off x="7527349" y="2037751"/>
              <a:ext cx="746863" cy="1334709"/>
            </a:xfrm>
          </p:spPr>
          <p:txBody>
            <a:bodyPr vert="horz" wrap="square" lIns="0" tIns="85344" rIns="0" bIns="85344" numCol="1" spcCol="1270" anchor="ctr" anchorCtr="0"/>
            <a:lstStyle/>
            <a:p>
              <a:pPr marL="0" lvl="0" indent="0" algn="ctr" defTabSz="533400">
                <a:lnSpc>
                  <a:spcPct val="90000"/>
                </a:lnSpc>
                <a:spcBef>
                  <a:spcPct val="0"/>
                </a:spcBef>
                <a:spcAft>
                  <a:spcPct val="0"/>
                </a:spcAft>
                <a:buNone/>
              </a:pPr>
              <a:r>
                <a:rPr lang="zh-CN" sz="1200" kern="1200">
                  <a:solidFill>
                    <a:schemeClr val="bg1"/>
                  </a:solidFill>
                  <a:latin typeface="方正粗金陵简体"/>
                  <a:ea typeface="方正粗金陵简体"/>
                </a:rPr>
                <a:t>三个一级导航栏目构建公众号结构</a:t>
              </a:r>
            </a:p>
          </p:txBody>
        </p:sp>
        <p:sp>
          <p:nvSpPr>
            <p:cNvPr id="5" name="形状 5"/>
            <p:cNvSpPr/>
            <p:nvPr/>
          </p:nvSpPr>
          <p:spPr>
            <a:xfrm>
              <a:off x="6656008" y="2037751"/>
              <a:ext cx="746863" cy="4449032"/>
            </a:xfrm>
            <a:prstGeom prst="roundRect">
              <a:avLst>
                <a:gd name="adj" fmla="val 10000"/>
              </a:avLst>
            </a:prstGeom>
            <a:solidFill>
              <a:srgbClr val="8C0000">
                <a:alpha val="25000"/>
              </a:srgbClr>
            </a:solidFill>
            <a:ln>
              <a:noFill/>
            </a:ln>
          </p:spPr>
        </p:sp>
        <p:sp>
          <p:nvSpPr>
            <p:cNvPr id="6" name="文本框 6"/>
            <p:cNvSpPr/>
            <p:nvPr/>
          </p:nvSpPr>
          <p:spPr>
            <a:xfrm>
              <a:off x="6656008" y="2037751"/>
              <a:ext cx="746863" cy="1334709"/>
            </a:xfrm>
          </p:spPr>
          <p:txBody>
            <a:bodyPr vert="horz" wrap="square" lIns="0" tIns="85344" rIns="0" bIns="85344" numCol="1" spcCol="1270" anchor="ctr" anchorCtr="0"/>
            <a:lstStyle/>
            <a:p>
              <a:pPr marL="0" lvl="0" indent="0" algn="ctr" defTabSz="533400">
                <a:lnSpc>
                  <a:spcPct val="90000"/>
                </a:lnSpc>
                <a:spcBef>
                  <a:spcPct val="0"/>
                </a:spcBef>
                <a:spcAft>
                  <a:spcPct val="0"/>
                </a:spcAft>
                <a:buNone/>
              </a:pPr>
              <a:r>
                <a:rPr lang="zh-CN" sz="1200" kern="1200">
                  <a:solidFill>
                    <a:schemeClr val="bg1"/>
                  </a:solidFill>
                  <a:latin typeface="方正粗金陵简体"/>
                  <a:ea typeface="方正粗金陵简体"/>
                </a:rPr>
                <a:t>学生组织官方公众号</a:t>
              </a:r>
            </a:p>
          </p:txBody>
        </p:sp>
        <p:sp>
          <p:nvSpPr>
            <p:cNvPr id="7" name="形状 7"/>
            <p:cNvSpPr/>
            <p:nvPr/>
          </p:nvSpPr>
          <p:spPr>
            <a:xfrm>
              <a:off x="6718247" y="4807889"/>
              <a:ext cx="622386" cy="475257"/>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8" name="文本框 8"/>
            <p:cNvSpPr/>
            <p:nvPr/>
          </p:nvSpPr>
          <p:spPr>
            <a:xfrm>
              <a:off x="6732167" y="4821809"/>
              <a:ext cx="594546" cy="447417"/>
            </a:xfrm>
          </p:spPr>
          <p:txBody>
            <a:bodyPr vert="horz" wrap="square" lIns="0" tIns="7620" rIns="0" bIns="7620" numCol="1" spcCol="1270" anchor="ctr" anchorCtr="0"/>
            <a:lstStyle/>
            <a:p>
              <a:pPr marL="0" lvl="0" indent="0" algn="ctr" defTabSz="533400">
                <a:lnSpc>
                  <a:spcPct val="90000"/>
                </a:lnSpc>
                <a:spcBef>
                  <a:spcPct val="0"/>
                </a:spcBef>
                <a:spcAft>
                  <a:spcPct val="0"/>
                </a:spcAft>
                <a:buNone/>
              </a:pPr>
              <a:r>
                <a:rPr lang="zh-CN" sz="1200" kern="1200">
                  <a:solidFill>
                    <a:schemeClr val="lt1"/>
                  </a:solidFill>
                  <a:latin typeface="方正粗金陵简体"/>
                  <a:ea typeface="方正粗金陵简体"/>
                </a:rPr>
                <a:t>北大外院人</a:t>
              </a:r>
            </a:p>
          </p:txBody>
        </p:sp>
        <p:sp>
          <p:nvSpPr>
            <p:cNvPr id="9" name="形状 9"/>
            <p:cNvSpPr/>
            <p:nvPr/>
          </p:nvSpPr>
          <p:spPr>
            <a:xfrm rot="17055904">
              <a:off x="6959943" y="4549632"/>
              <a:ext cx="1010334" cy="12590"/>
            </a:xfrm>
            <a:custGeom>
              <a:avLst/>
              <a:gdLst/>
              <a:ahLst/>
              <a:cxnLst/>
              <a:rect l="0" t="0" r="0" b="0"/>
              <a:pathLst>
                <a:path w="1010334" h="12590">
                  <a:moveTo>
                    <a:pt x="0" y="6295"/>
                  </a:moveTo>
                  <a:lnTo>
                    <a:pt x="1010334" y="6295"/>
                  </a:lnTo>
                </a:path>
              </a:pathLst>
            </a:custGeom>
            <a:noFill/>
            <a:ln w="6350" cap="flat" cmpd="sng">
              <a:solidFill>
                <a:schemeClr val="accent2">
                  <a:shade val="60000"/>
                  <a:lumOff val="0"/>
                </a:schemeClr>
              </a:solidFill>
              <a:prstDash val="solid"/>
              <a:miter/>
            </a:ln>
          </p:spPr>
        </p:sp>
        <p:sp>
          <p:nvSpPr>
            <p:cNvPr id="10" name="文本框 10"/>
            <p:cNvSpPr/>
            <p:nvPr/>
          </p:nvSpPr>
          <p:spPr>
            <a:xfrm>
              <a:off x="7439852" y="4530668"/>
              <a:ext cx="50516" cy="50516"/>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11" name="形状 11"/>
            <p:cNvSpPr/>
            <p:nvPr/>
          </p:nvSpPr>
          <p:spPr>
            <a:xfrm>
              <a:off x="7589588" y="3783685"/>
              <a:ext cx="622386" cy="565301"/>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12" name="文本框 12"/>
            <p:cNvSpPr/>
            <p:nvPr/>
          </p:nvSpPr>
          <p:spPr>
            <a:xfrm>
              <a:off x="7606145" y="3800242"/>
              <a:ext cx="589272" cy="532187"/>
            </a:xfrm>
          </p:spPr>
          <p:txBody>
            <a:bodyPr vert="horz" wrap="square" lIns="0" tIns="6985" rIns="0" bIns="6985" numCol="1" spcCol="1270" anchor="ctr" anchorCtr="0"/>
            <a:lstStyle/>
            <a:p>
              <a:pPr marL="0" lvl="0" indent="0" algn="ctr" defTabSz="488950">
                <a:lnSpc>
                  <a:spcPct val="90000"/>
                </a:lnSpc>
                <a:spcBef>
                  <a:spcPct val="0"/>
                </a:spcBef>
                <a:spcAft>
                  <a:spcPct val="35000"/>
                </a:spcAft>
                <a:buNone/>
              </a:pPr>
              <a:r>
                <a:rPr lang="en-US" sz="1100" kern="1200">
                  <a:solidFill>
                    <a:schemeClr val="lt1"/>
                  </a:solidFill>
                  <a:latin typeface="方正粗金陵简体"/>
                  <a:ea typeface="方正粗金陵简体"/>
                </a:rPr>
                <a:t>Special</a:t>
              </a:r>
            </a:p>
            <a:p>
              <a:pPr marL="0" lvl="0" indent="0" algn="ctr" defTabSz="488950">
                <a:lnSpc>
                  <a:spcPct val="90000"/>
                </a:lnSpc>
                <a:spcBef>
                  <a:spcPct val="0"/>
                </a:spcBef>
                <a:spcAft>
                  <a:spcPct val="35000"/>
                </a:spcAft>
                <a:buNone/>
              </a:pPr>
              <a:r>
                <a:rPr lang="zh-CN" sz="1100" kern="1200">
                  <a:solidFill>
                    <a:schemeClr val="lt1"/>
                  </a:solidFill>
                  <a:latin typeface="方正粗金陵简体"/>
                  <a:ea typeface="方正粗金陵简体"/>
                </a:rPr>
                <a:t>重大活动</a:t>
              </a:r>
            </a:p>
          </p:txBody>
        </p:sp>
        <p:sp>
          <p:nvSpPr>
            <p:cNvPr id="13" name="形状 13"/>
            <p:cNvSpPr/>
            <p:nvPr/>
          </p:nvSpPr>
          <p:spPr>
            <a:xfrm rot="17692822">
              <a:off x="8040588" y="3791636"/>
              <a:ext cx="591727" cy="12590"/>
            </a:xfrm>
            <a:custGeom>
              <a:avLst/>
              <a:gdLst/>
              <a:ahLst/>
              <a:cxnLst/>
              <a:rect l="0" t="0" r="0" b="0"/>
              <a:pathLst>
                <a:path w="591727" h="12590">
                  <a:moveTo>
                    <a:pt x="0" y="6295"/>
                  </a:moveTo>
                  <a:lnTo>
                    <a:pt x="591727" y="6295"/>
                  </a:lnTo>
                </a:path>
              </a:pathLst>
            </a:custGeom>
            <a:noFill/>
            <a:ln w="6350" cap="flat" cmpd="sng">
              <a:solidFill>
                <a:schemeClr val="accent2">
                  <a:shade val="80000"/>
                  <a:lumOff val="0"/>
                </a:schemeClr>
              </a:solidFill>
              <a:prstDash val="solid"/>
              <a:miter/>
            </a:ln>
          </p:spPr>
        </p:sp>
        <p:sp>
          <p:nvSpPr>
            <p:cNvPr id="14" name="文本框 14"/>
            <p:cNvSpPr/>
            <p:nvPr/>
          </p:nvSpPr>
          <p:spPr>
            <a:xfrm>
              <a:off x="8321658" y="3783138"/>
              <a:ext cx="29586" cy="29586"/>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15" name="形状 15"/>
            <p:cNvSpPr/>
            <p:nvPr/>
          </p:nvSpPr>
          <p:spPr>
            <a:xfrm>
              <a:off x="8460929" y="3373931"/>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16" name="文本框 16"/>
            <p:cNvSpPr/>
            <p:nvPr/>
          </p:nvSpPr>
          <p:spPr>
            <a:xfrm>
              <a:off x="8470044" y="3383046"/>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学院动态</a:t>
              </a:r>
            </a:p>
          </p:txBody>
        </p:sp>
        <p:sp>
          <p:nvSpPr>
            <p:cNvPr id="17" name="形状 17"/>
            <p:cNvSpPr/>
            <p:nvPr/>
          </p:nvSpPr>
          <p:spPr>
            <a:xfrm rot="19457599">
              <a:off x="8183157" y="3970573"/>
              <a:ext cx="306588" cy="12590"/>
            </a:xfrm>
            <a:custGeom>
              <a:avLst/>
              <a:gdLst/>
              <a:ahLst/>
              <a:cxnLst/>
              <a:rect l="0" t="0" r="0" b="0"/>
              <a:pathLst>
                <a:path w="306588" h="12590">
                  <a:moveTo>
                    <a:pt x="0" y="6295"/>
                  </a:moveTo>
                  <a:lnTo>
                    <a:pt x="306588" y="6295"/>
                  </a:lnTo>
                </a:path>
              </a:pathLst>
            </a:custGeom>
            <a:noFill/>
            <a:ln w="6350" cap="flat" cmpd="sng">
              <a:solidFill>
                <a:schemeClr val="accent2">
                  <a:shade val="80000"/>
                  <a:lumOff val="0"/>
                </a:schemeClr>
              </a:solidFill>
              <a:prstDash val="solid"/>
              <a:miter/>
            </a:ln>
          </p:spPr>
        </p:sp>
        <p:sp>
          <p:nvSpPr>
            <p:cNvPr id="18" name="文本框 18"/>
            <p:cNvSpPr/>
            <p:nvPr/>
          </p:nvSpPr>
          <p:spPr>
            <a:xfrm>
              <a:off x="8328787" y="3969203"/>
              <a:ext cx="15329" cy="15329"/>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19" name="形状 19"/>
            <p:cNvSpPr/>
            <p:nvPr/>
          </p:nvSpPr>
          <p:spPr>
            <a:xfrm>
              <a:off x="8460929" y="3731803"/>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20" name="文本框 20"/>
            <p:cNvSpPr/>
            <p:nvPr/>
          </p:nvSpPr>
          <p:spPr>
            <a:xfrm>
              <a:off x="8470044" y="3740918"/>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共同战疫</a:t>
              </a:r>
            </a:p>
          </p:txBody>
        </p:sp>
        <p:sp>
          <p:nvSpPr>
            <p:cNvPr id="21" name="形状 21"/>
            <p:cNvSpPr/>
            <p:nvPr/>
          </p:nvSpPr>
          <p:spPr>
            <a:xfrm rot="2142401">
              <a:off x="8183157" y="4149509"/>
              <a:ext cx="306588" cy="12590"/>
            </a:xfrm>
            <a:custGeom>
              <a:avLst/>
              <a:gdLst/>
              <a:ahLst/>
              <a:cxnLst/>
              <a:rect l="0" t="0" r="0" b="0"/>
              <a:pathLst>
                <a:path w="306588" h="12590">
                  <a:moveTo>
                    <a:pt x="0" y="6295"/>
                  </a:moveTo>
                  <a:lnTo>
                    <a:pt x="306588" y="6295"/>
                  </a:lnTo>
                </a:path>
              </a:pathLst>
            </a:custGeom>
            <a:noFill/>
            <a:ln w="6350" cap="flat" cmpd="sng">
              <a:solidFill>
                <a:schemeClr val="accent2">
                  <a:shade val="80000"/>
                  <a:lumOff val="0"/>
                </a:schemeClr>
              </a:solidFill>
              <a:prstDash val="solid"/>
              <a:miter/>
            </a:ln>
          </p:spPr>
        </p:sp>
        <p:sp>
          <p:nvSpPr>
            <p:cNvPr id="22" name="文本框 22"/>
            <p:cNvSpPr/>
            <p:nvPr/>
          </p:nvSpPr>
          <p:spPr>
            <a:xfrm>
              <a:off x="8328787" y="4148139"/>
              <a:ext cx="15329" cy="15329"/>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23" name="形状 23"/>
            <p:cNvSpPr/>
            <p:nvPr/>
          </p:nvSpPr>
          <p:spPr>
            <a:xfrm>
              <a:off x="8460929" y="4089675"/>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24" name="文本框 24"/>
            <p:cNvSpPr/>
            <p:nvPr/>
          </p:nvSpPr>
          <p:spPr>
            <a:xfrm>
              <a:off x="8470044" y="4098790"/>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廿载外院</a:t>
              </a:r>
            </a:p>
          </p:txBody>
        </p:sp>
        <p:sp>
          <p:nvSpPr>
            <p:cNvPr id="25" name="形状 25"/>
            <p:cNvSpPr/>
            <p:nvPr/>
          </p:nvSpPr>
          <p:spPr>
            <a:xfrm rot="3907178">
              <a:off x="8040588" y="4328445"/>
              <a:ext cx="591727" cy="12590"/>
            </a:xfrm>
            <a:custGeom>
              <a:avLst/>
              <a:gdLst/>
              <a:ahLst/>
              <a:cxnLst/>
              <a:rect l="0" t="0" r="0" b="0"/>
              <a:pathLst>
                <a:path w="591727" h="12590">
                  <a:moveTo>
                    <a:pt x="0" y="6295"/>
                  </a:moveTo>
                  <a:lnTo>
                    <a:pt x="591727" y="6295"/>
                  </a:lnTo>
                </a:path>
              </a:pathLst>
            </a:custGeom>
            <a:noFill/>
            <a:ln w="6350" cap="flat" cmpd="sng">
              <a:solidFill>
                <a:schemeClr val="accent2">
                  <a:shade val="80000"/>
                  <a:lumOff val="0"/>
                </a:schemeClr>
              </a:solidFill>
              <a:prstDash val="solid"/>
              <a:miter/>
            </a:ln>
          </p:spPr>
        </p:sp>
        <p:sp>
          <p:nvSpPr>
            <p:cNvPr id="26" name="文本框 26"/>
            <p:cNvSpPr/>
            <p:nvPr/>
          </p:nvSpPr>
          <p:spPr>
            <a:xfrm>
              <a:off x="8321658" y="4319947"/>
              <a:ext cx="29586" cy="29586"/>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27" name="形状 27"/>
            <p:cNvSpPr/>
            <p:nvPr/>
          </p:nvSpPr>
          <p:spPr>
            <a:xfrm>
              <a:off x="8460929" y="4447548"/>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28" name="文本框 28"/>
            <p:cNvSpPr/>
            <p:nvPr/>
          </p:nvSpPr>
          <p:spPr>
            <a:xfrm>
              <a:off x="8470044" y="4456663"/>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en-US" sz="1100" kern="1200">
                  <a:solidFill>
                    <a:schemeClr val="lt1"/>
                  </a:solidFill>
                  <a:latin typeface="方正粗金陵简体"/>
                  <a:ea typeface="方正粗金陵简体"/>
                </a:rPr>
                <a:t>129</a:t>
              </a:r>
              <a:r>
                <a:rPr lang="zh-CN" sz="1100" kern="1200">
                  <a:solidFill>
                    <a:schemeClr val="lt1"/>
                  </a:solidFill>
                  <a:latin typeface="方正粗金陵简体"/>
                  <a:ea typeface="方正粗金陵简体"/>
                </a:rPr>
                <a:t>化    外音</a:t>
              </a:r>
            </a:p>
          </p:txBody>
        </p:sp>
        <p:sp>
          <p:nvSpPr>
            <p:cNvPr id="29" name="形状 29"/>
            <p:cNvSpPr/>
            <p:nvPr/>
          </p:nvSpPr>
          <p:spPr>
            <a:xfrm rot="2860581">
              <a:off x="7280239" y="5175908"/>
              <a:ext cx="369743" cy="12590"/>
            </a:xfrm>
            <a:custGeom>
              <a:avLst/>
              <a:gdLst/>
              <a:ahLst/>
              <a:cxnLst/>
              <a:rect l="0" t="0" r="0" b="0"/>
              <a:pathLst>
                <a:path w="369743" h="12590">
                  <a:moveTo>
                    <a:pt x="0" y="6295"/>
                  </a:moveTo>
                  <a:lnTo>
                    <a:pt x="369743" y="6295"/>
                  </a:lnTo>
                </a:path>
              </a:pathLst>
            </a:custGeom>
            <a:noFill/>
            <a:ln w="6350" cap="flat" cmpd="sng">
              <a:solidFill>
                <a:schemeClr val="accent2">
                  <a:shade val="60000"/>
                  <a:lumOff val="0"/>
                </a:schemeClr>
              </a:solidFill>
              <a:prstDash val="solid"/>
              <a:miter/>
            </a:ln>
          </p:spPr>
        </p:sp>
        <p:sp>
          <p:nvSpPr>
            <p:cNvPr id="30" name="文本框 30"/>
            <p:cNvSpPr/>
            <p:nvPr/>
          </p:nvSpPr>
          <p:spPr>
            <a:xfrm>
              <a:off x="7455867" y="5172960"/>
              <a:ext cx="18487" cy="18487"/>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69" name="形状 31"/>
            <p:cNvSpPr/>
            <p:nvPr/>
          </p:nvSpPr>
          <p:spPr>
            <a:xfrm>
              <a:off x="7589588" y="4965026"/>
              <a:ext cx="622386" cy="707725"/>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32" name="文本框 32"/>
            <p:cNvSpPr/>
            <p:nvPr/>
          </p:nvSpPr>
          <p:spPr>
            <a:xfrm>
              <a:off x="7607817" y="4983255"/>
              <a:ext cx="585928" cy="671267"/>
            </a:xfrm>
          </p:spPr>
          <p:txBody>
            <a:bodyPr vert="horz" wrap="square" lIns="0" tIns="6985" rIns="0" bIns="6985" numCol="1" spcCol="1270" anchor="ctr" anchorCtr="0"/>
            <a:lstStyle/>
            <a:p>
              <a:pPr marL="0" lvl="0" indent="0" algn="ctr" defTabSz="488950">
                <a:lnSpc>
                  <a:spcPct val="90000"/>
                </a:lnSpc>
                <a:spcBef>
                  <a:spcPct val="0"/>
                </a:spcBef>
                <a:spcAft>
                  <a:spcPct val="35000"/>
                </a:spcAft>
                <a:buNone/>
              </a:pPr>
              <a:r>
                <a:rPr lang="en-US" sz="1100" kern="1200">
                  <a:solidFill>
                    <a:schemeClr val="lt1"/>
                  </a:solidFill>
                  <a:latin typeface="方正粗金陵简体"/>
                  <a:ea typeface="方正粗金陵简体"/>
                </a:rPr>
                <a:t>Focus</a:t>
              </a:r>
            </a:p>
            <a:p>
              <a:pPr marL="0" lvl="0" indent="0" algn="ctr" defTabSz="488950">
                <a:lnSpc>
                  <a:spcPct val="90000"/>
                </a:lnSpc>
                <a:spcBef>
                  <a:spcPct val="0"/>
                </a:spcBef>
                <a:spcAft>
                  <a:spcPct val="35000"/>
                </a:spcAft>
                <a:buNone/>
              </a:pPr>
              <a:r>
                <a:rPr lang="zh-CN" sz="1100" kern="1200">
                  <a:solidFill>
                    <a:schemeClr val="lt1"/>
                  </a:solidFill>
                  <a:latin typeface="方正粗金陵简体"/>
                  <a:ea typeface="方正粗金陵简体"/>
                </a:rPr>
                <a:t>聚焦外院人</a:t>
              </a:r>
            </a:p>
          </p:txBody>
        </p:sp>
        <p:sp>
          <p:nvSpPr>
            <p:cNvPr id="33" name="形状 33"/>
            <p:cNvSpPr/>
            <p:nvPr/>
          </p:nvSpPr>
          <p:spPr>
            <a:xfrm rot="18289469">
              <a:off x="8118477" y="5133657"/>
              <a:ext cx="435948" cy="12590"/>
            </a:xfrm>
            <a:custGeom>
              <a:avLst/>
              <a:gdLst/>
              <a:ahLst/>
              <a:cxnLst/>
              <a:rect l="0" t="0" r="0" b="0"/>
              <a:pathLst>
                <a:path w="435948" h="12590">
                  <a:moveTo>
                    <a:pt x="0" y="6295"/>
                  </a:moveTo>
                  <a:lnTo>
                    <a:pt x="435948" y="6295"/>
                  </a:lnTo>
                </a:path>
              </a:pathLst>
            </a:custGeom>
            <a:noFill/>
            <a:ln w="6350" cap="flat" cmpd="sng">
              <a:solidFill>
                <a:schemeClr val="accent2">
                  <a:shade val="80000"/>
                  <a:lumOff val="0"/>
                </a:schemeClr>
              </a:solidFill>
              <a:prstDash val="solid"/>
              <a:miter/>
            </a:ln>
          </p:spPr>
        </p:sp>
        <p:sp>
          <p:nvSpPr>
            <p:cNvPr id="70" name="文本框 34"/>
            <p:cNvSpPr/>
            <p:nvPr/>
          </p:nvSpPr>
          <p:spPr>
            <a:xfrm>
              <a:off x="8325553" y="5129054"/>
              <a:ext cx="21797" cy="21797"/>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71" name="形状 35"/>
            <p:cNvSpPr/>
            <p:nvPr/>
          </p:nvSpPr>
          <p:spPr>
            <a:xfrm>
              <a:off x="8460929" y="4805420"/>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72" name="文本框 36"/>
            <p:cNvSpPr/>
            <p:nvPr/>
          </p:nvSpPr>
          <p:spPr>
            <a:xfrm>
              <a:off x="8470044" y="4814535"/>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外院人物</a:t>
              </a:r>
            </a:p>
          </p:txBody>
        </p:sp>
        <p:sp>
          <p:nvSpPr>
            <p:cNvPr id="73" name="形状 37"/>
            <p:cNvSpPr/>
            <p:nvPr/>
          </p:nvSpPr>
          <p:spPr>
            <a:xfrm>
              <a:off x="8211974" y="5312594"/>
              <a:ext cx="248954" cy="12590"/>
            </a:xfrm>
            <a:custGeom>
              <a:avLst/>
              <a:gdLst/>
              <a:ahLst/>
              <a:cxnLst/>
              <a:rect l="0" t="0" r="0" b="0"/>
              <a:pathLst>
                <a:path w="248954" h="12590">
                  <a:moveTo>
                    <a:pt x="0" y="6295"/>
                  </a:moveTo>
                  <a:lnTo>
                    <a:pt x="248954" y="6295"/>
                  </a:lnTo>
                </a:path>
              </a:pathLst>
            </a:custGeom>
            <a:noFill/>
            <a:ln w="6350" cap="flat" cmpd="sng">
              <a:solidFill>
                <a:schemeClr val="accent2">
                  <a:shade val="80000"/>
                  <a:lumOff val="0"/>
                </a:schemeClr>
              </a:solidFill>
              <a:prstDash val="solid"/>
              <a:miter/>
            </a:ln>
          </p:spPr>
        </p:sp>
        <p:sp>
          <p:nvSpPr>
            <p:cNvPr id="38" name="文本框 38"/>
            <p:cNvSpPr/>
            <p:nvPr/>
          </p:nvSpPr>
          <p:spPr>
            <a:xfrm>
              <a:off x="8330228" y="5312665"/>
              <a:ext cx="12447" cy="12447"/>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39" name="形状 39"/>
            <p:cNvSpPr/>
            <p:nvPr/>
          </p:nvSpPr>
          <p:spPr>
            <a:xfrm>
              <a:off x="8460929" y="5163292"/>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40" name="文本框 40"/>
            <p:cNvSpPr/>
            <p:nvPr/>
          </p:nvSpPr>
          <p:spPr>
            <a:xfrm>
              <a:off x="8470044" y="5172407"/>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活动事件</a:t>
              </a:r>
            </a:p>
          </p:txBody>
        </p:sp>
        <p:sp>
          <p:nvSpPr>
            <p:cNvPr id="41" name="形状 41"/>
            <p:cNvSpPr/>
            <p:nvPr/>
          </p:nvSpPr>
          <p:spPr>
            <a:xfrm rot="3310531">
              <a:off x="8118477" y="5491530"/>
              <a:ext cx="435948" cy="12590"/>
            </a:xfrm>
            <a:custGeom>
              <a:avLst/>
              <a:gdLst/>
              <a:ahLst/>
              <a:cxnLst/>
              <a:rect l="0" t="0" r="0" b="0"/>
              <a:pathLst>
                <a:path w="435948" h="12590">
                  <a:moveTo>
                    <a:pt x="0" y="6295"/>
                  </a:moveTo>
                  <a:lnTo>
                    <a:pt x="435948" y="6295"/>
                  </a:lnTo>
                </a:path>
              </a:pathLst>
            </a:custGeom>
            <a:noFill/>
            <a:ln w="6350" cap="flat" cmpd="sng">
              <a:solidFill>
                <a:schemeClr val="accent2">
                  <a:shade val="80000"/>
                  <a:lumOff val="0"/>
                </a:schemeClr>
              </a:solidFill>
              <a:prstDash val="solid"/>
              <a:miter/>
            </a:ln>
          </p:spPr>
        </p:sp>
        <p:sp>
          <p:nvSpPr>
            <p:cNvPr id="74" name="文本框 42"/>
            <p:cNvSpPr/>
            <p:nvPr/>
          </p:nvSpPr>
          <p:spPr>
            <a:xfrm>
              <a:off x="8325553" y="5486926"/>
              <a:ext cx="21797" cy="21797"/>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43" name="形状 43"/>
            <p:cNvSpPr/>
            <p:nvPr/>
          </p:nvSpPr>
          <p:spPr>
            <a:xfrm>
              <a:off x="8460929" y="5521164"/>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44" name="文本框 44"/>
            <p:cNvSpPr/>
            <p:nvPr/>
          </p:nvSpPr>
          <p:spPr>
            <a:xfrm>
              <a:off x="8470044" y="5530279"/>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就业发展</a:t>
              </a:r>
            </a:p>
          </p:txBody>
        </p:sp>
        <p:sp>
          <p:nvSpPr>
            <p:cNvPr id="45" name="形状 45"/>
            <p:cNvSpPr/>
            <p:nvPr/>
          </p:nvSpPr>
          <p:spPr>
            <a:xfrm rot="4552346">
              <a:off x="6955128" y="5533780"/>
              <a:ext cx="1019964" cy="12590"/>
            </a:xfrm>
            <a:custGeom>
              <a:avLst/>
              <a:gdLst/>
              <a:ahLst/>
              <a:cxnLst/>
              <a:rect l="0" t="0" r="0" b="0"/>
              <a:pathLst>
                <a:path w="1019964" h="12590">
                  <a:moveTo>
                    <a:pt x="0" y="6295"/>
                  </a:moveTo>
                  <a:lnTo>
                    <a:pt x="1019964" y="6295"/>
                  </a:lnTo>
                </a:path>
              </a:pathLst>
            </a:custGeom>
            <a:noFill/>
            <a:ln w="6350" cap="flat" cmpd="sng">
              <a:solidFill>
                <a:schemeClr val="accent2">
                  <a:shade val="60000"/>
                  <a:lumOff val="0"/>
                </a:schemeClr>
              </a:solidFill>
              <a:prstDash val="solid"/>
              <a:miter/>
            </a:ln>
          </p:spPr>
        </p:sp>
        <p:sp>
          <p:nvSpPr>
            <p:cNvPr id="75" name="文本框 46"/>
            <p:cNvSpPr/>
            <p:nvPr/>
          </p:nvSpPr>
          <p:spPr>
            <a:xfrm>
              <a:off x="7439611" y="5514576"/>
              <a:ext cx="50998" cy="50998"/>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76" name="形状 47"/>
            <p:cNvSpPr/>
            <p:nvPr/>
          </p:nvSpPr>
          <p:spPr>
            <a:xfrm>
              <a:off x="7589588" y="5761916"/>
              <a:ext cx="622386" cy="545434"/>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48" name="文本框 48"/>
            <p:cNvSpPr/>
            <p:nvPr/>
          </p:nvSpPr>
          <p:spPr>
            <a:xfrm>
              <a:off x="7605563" y="5777891"/>
              <a:ext cx="590436" cy="513484"/>
            </a:xfrm>
          </p:spPr>
          <p:txBody>
            <a:bodyPr vert="horz" wrap="square" lIns="0" tIns="6985" rIns="0" bIns="6985" numCol="1" spcCol="1270" anchor="ctr" anchorCtr="0"/>
            <a:lstStyle/>
            <a:p>
              <a:pPr marL="0" lvl="0" indent="0" algn="ctr" defTabSz="488950">
                <a:lnSpc>
                  <a:spcPct val="90000"/>
                </a:lnSpc>
                <a:spcBef>
                  <a:spcPct val="0"/>
                </a:spcBef>
                <a:spcAft>
                  <a:spcPct val="35000"/>
                </a:spcAft>
                <a:buNone/>
              </a:pPr>
              <a:r>
                <a:rPr lang="en-US" sz="1100" kern="1200">
                  <a:solidFill>
                    <a:schemeClr val="lt1"/>
                  </a:solidFill>
                  <a:latin typeface="方正粗金陵简体"/>
                  <a:ea typeface="方正粗金陵简体"/>
                </a:rPr>
                <a:t>Library</a:t>
              </a:r>
            </a:p>
            <a:p>
              <a:pPr marL="0" lvl="0" indent="0" algn="ctr" defTabSz="488950">
                <a:lnSpc>
                  <a:spcPct val="90000"/>
                </a:lnSpc>
                <a:spcBef>
                  <a:spcPct val="0"/>
                </a:spcBef>
                <a:spcAft>
                  <a:spcPct val="35000"/>
                </a:spcAft>
                <a:buNone/>
              </a:pPr>
              <a:r>
                <a:rPr lang="zh-CN" sz="1100" kern="1200">
                  <a:solidFill>
                    <a:schemeClr val="lt1"/>
                  </a:solidFill>
                  <a:latin typeface="方正粗金陵简体"/>
                  <a:ea typeface="方正粗金陵简体"/>
                </a:rPr>
                <a:t>通知动态</a:t>
              </a:r>
            </a:p>
          </p:txBody>
        </p:sp>
        <p:sp>
          <p:nvSpPr>
            <p:cNvPr id="49" name="形状 49"/>
            <p:cNvSpPr/>
            <p:nvPr/>
          </p:nvSpPr>
          <p:spPr>
            <a:xfrm>
              <a:off x="8211974" y="6028338"/>
              <a:ext cx="248954" cy="12590"/>
            </a:xfrm>
            <a:custGeom>
              <a:avLst/>
              <a:gdLst/>
              <a:ahLst/>
              <a:cxnLst/>
              <a:rect l="0" t="0" r="0" b="0"/>
              <a:pathLst>
                <a:path w="248954" h="12590">
                  <a:moveTo>
                    <a:pt x="0" y="6295"/>
                  </a:moveTo>
                  <a:lnTo>
                    <a:pt x="248954" y="6295"/>
                  </a:lnTo>
                </a:path>
              </a:pathLst>
            </a:custGeom>
            <a:noFill/>
            <a:ln w="6350" cap="flat" cmpd="sng">
              <a:solidFill>
                <a:schemeClr val="accent2">
                  <a:shade val="80000"/>
                  <a:lumOff val="0"/>
                </a:schemeClr>
              </a:solidFill>
              <a:prstDash val="solid"/>
              <a:miter/>
            </a:ln>
          </p:spPr>
        </p:sp>
        <p:sp>
          <p:nvSpPr>
            <p:cNvPr id="50" name="文本框 50"/>
            <p:cNvSpPr/>
            <p:nvPr/>
          </p:nvSpPr>
          <p:spPr>
            <a:xfrm>
              <a:off x="8330228" y="6028409"/>
              <a:ext cx="12447" cy="12447"/>
            </a:xfrm>
          </p:spPr>
          <p:txBody>
            <a:bodyPr vert="horz" wrap="square" lIns="0" tIns="0" rIns="0" bIns="0" numCol="1" spcCol="1270" anchor="ctr" anchorCtr="0"/>
            <a:lstStyle/>
            <a:p>
              <a:pPr marL="0" lvl="0" indent="0" algn="ctr" defTabSz="222250">
                <a:lnSpc>
                  <a:spcPct val="90000"/>
                </a:lnSpc>
                <a:spcBef>
                  <a:spcPct val="0"/>
                </a:spcBef>
                <a:spcAft>
                  <a:spcPct val="0"/>
                </a:spcAft>
                <a:buNone/>
              </a:pPr>
              <a:endParaRPr lang="zh-CN" sz="500" kern="1200">
                <a:latin typeface="方正粗金陵简体"/>
                <a:ea typeface="方正粗金陵简体"/>
              </a:endParaRPr>
            </a:p>
          </p:txBody>
        </p:sp>
        <p:sp>
          <p:nvSpPr>
            <p:cNvPr id="77" name="形状 51"/>
            <p:cNvSpPr/>
            <p:nvPr/>
          </p:nvSpPr>
          <p:spPr>
            <a:xfrm>
              <a:off x="8460929" y="5879037"/>
              <a:ext cx="622386" cy="311193"/>
            </a:xfrm>
            <a:prstGeom prst="roundRect">
              <a:avLst>
                <a:gd name="adj" fmla="val 10000"/>
              </a:avLst>
            </a:prstGeom>
            <a:gradFill rotWithShape="0">
              <a:gsLst>
                <a:gs pos="0">
                  <a:srgbClr val="8C0000"/>
                </a:gs>
                <a:gs pos="50000">
                  <a:srgbClr val="C00000"/>
                </a:gs>
                <a:gs pos="100000">
                  <a:srgbClr val="8C0000"/>
                </a:gs>
              </a:gsLst>
              <a:lin ang="5400000" scaled="0"/>
            </a:gradFill>
            <a:ln>
              <a:noFill/>
            </a:ln>
          </p:spPr>
        </p:sp>
        <p:sp>
          <p:nvSpPr>
            <p:cNvPr id="78" name="文本框 52"/>
            <p:cNvSpPr/>
            <p:nvPr/>
          </p:nvSpPr>
          <p:spPr>
            <a:xfrm>
              <a:off x="8470044" y="5888152"/>
              <a:ext cx="604156" cy="292963"/>
            </a:xfrm>
          </p:spPr>
          <p:txBody>
            <a:bodyPr vert="horz" wrap="square" lIns="0" tIns="6985" rIns="0" bIns="6985" numCol="1" spcCol="1270" anchor="ctr" anchorCtr="0"/>
            <a:lstStyle/>
            <a:p>
              <a:pPr marL="0" lvl="0" indent="0" algn="ctr" defTabSz="488950">
                <a:lnSpc>
                  <a:spcPct val="90000"/>
                </a:lnSpc>
                <a:spcBef>
                  <a:spcPct val="0"/>
                </a:spcBef>
                <a:spcAft>
                  <a:spcPct val="0"/>
                </a:spcAft>
                <a:buNone/>
              </a:pPr>
              <a:r>
                <a:rPr lang="zh-CN" sz="1100" kern="1200">
                  <a:solidFill>
                    <a:schemeClr val="lt1"/>
                  </a:solidFill>
                  <a:latin typeface="方正粗金陵简体"/>
                  <a:ea typeface="方正粗金陵简体"/>
                </a:rPr>
                <a:t>重要通知</a:t>
              </a:r>
            </a:p>
          </p:txBody>
        </p:sp>
      </p:grpSp>
      <p:sp>
        <p:nvSpPr>
          <p:cNvPr id="62" name="文本框 61"/>
          <p:cNvSpPr txBox="1"/>
          <p:nvPr/>
        </p:nvSpPr>
        <p:spPr>
          <a:xfrm>
            <a:off x="10098524" y="2103968"/>
            <a:ext cx="1102508" cy="4154984"/>
          </a:xfrm>
          <a:prstGeom prst="rect">
            <a:avLst/>
          </a:prstGeom>
          <a:noFill/>
          <a:ln w="19050">
            <a:solidFill>
              <a:srgbClr val="8C0000"/>
            </a:solidFill>
            <a:prstDash val="sysDash"/>
          </a:ln>
        </p:spPr>
        <p:txBody>
          <a:bodyPr wrap="square">
            <a:spAutoFit/>
          </a:bodyPr>
          <a:lstStyle/>
          <a:p>
            <a:pPr algn="ctr"/>
            <a:r>
              <a:rPr lang="zh-CN" sz="1200" b="1">
                <a:effectLst>
                  <a:outerShdw blurRad="38100" dist="38100" dir="2700000" algn="tl">
                    <a:srgbClr val="000000">
                      <a:alpha val="43137"/>
                    </a:srgbClr>
                  </a:outerShdw>
                </a:effectLst>
                <a:latin typeface="微软雅黑"/>
                <a:ea typeface="微软雅黑"/>
              </a:rPr>
              <a:t>部分三级栏目</a:t>
            </a:r>
            <a:endParaRPr lang="en-US" sz="1200" b="1">
              <a:effectLst>
                <a:outerShdw blurRad="38100" dist="38100" dir="2700000" algn="tl">
                  <a:srgbClr val="000000">
                    <a:alpha val="43137"/>
                  </a:srgbClr>
                </a:outerShdw>
              </a:effectLst>
              <a:latin typeface="微软雅黑"/>
              <a:ea typeface="微软雅黑"/>
            </a:endParaRPr>
          </a:p>
          <a:p>
            <a:pPr algn="ct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党团班建</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学院新闻</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社会实践</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迎新季</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毕业季</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外院战疫</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防疫指南</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战疫支持</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战疫生活</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院庆报道</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廿载语声</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春风化雨</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外院青年</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院友访谈</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班级档案</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体育风采</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活动记录</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志愿青春</a:t>
            </a:r>
            <a:endParaRPr lang="en-US" sz="1200">
              <a:effectLst>
                <a:outerShdw blurRad="38100" dist="38100" dir="2700000" algn="tl">
                  <a:srgbClr val="000000">
                    <a:alpha val="43137"/>
                  </a:srgbClr>
                </a:outerShdw>
              </a:effectLst>
              <a:latin typeface="微软雅黑"/>
              <a:ea typeface="微软雅黑"/>
            </a:endParaRPr>
          </a:p>
          <a:p>
            <a:pPr algn="ctr"/>
            <a:r>
              <a:rPr lang="zh-CN" sz="1200">
                <a:effectLst>
                  <a:outerShdw blurRad="38100" dist="38100" dir="2700000" algn="tl">
                    <a:srgbClr val="000000">
                      <a:alpha val="43137"/>
                    </a:srgbClr>
                  </a:outerShdw>
                </a:effectLst>
                <a:latin typeface="微软雅黑"/>
                <a:ea typeface="微软雅黑"/>
              </a:rPr>
              <a:t>赛场速递</a:t>
            </a:r>
            <a:endParaRPr lang="en-US" sz="1200">
              <a:effectLst>
                <a:outerShdw blurRad="38100" dist="38100" dir="2700000" algn="tl">
                  <a:srgbClr val="000000">
                    <a:alpha val="43137"/>
                  </a:srgbClr>
                </a:outerShdw>
              </a:effectLst>
              <a:latin typeface="微软雅黑"/>
              <a:ea typeface="微软雅黑"/>
            </a:endParaRPr>
          </a:p>
          <a:p>
            <a:pPr algn="ctr"/>
            <a:r>
              <a:rPr lang="en-US" sz="1200">
                <a:effectLst>
                  <a:outerShdw blurRad="38100" dist="38100" dir="2700000" algn="tl">
                    <a:srgbClr val="000000">
                      <a:alpha val="43137"/>
                    </a:srgbClr>
                  </a:outerShdw>
                </a:effectLst>
                <a:latin typeface="微软雅黑"/>
                <a:ea typeface="微软雅黑"/>
              </a:rPr>
              <a:t>……</a:t>
            </a:r>
            <a:endParaRPr lang="zh-CN" sz="1200">
              <a:effectLst>
                <a:outerShdw blurRad="38100" dist="38100" dir="2700000" algn="tl">
                  <a:srgbClr val="000000">
                    <a:alpha val="43137"/>
                  </a:srgbClr>
                </a:outerShdw>
              </a:effectLst>
              <a:latin typeface="微软雅黑"/>
              <a:ea typeface="微软雅黑"/>
            </a:endParaRPr>
          </a:p>
        </p:txBody>
      </p:sp>
      <p:sp>
        <p:nvSpPr>
          <p:cNvPr id="63" name="矩形 62"/>
          <p:cNvSpPr/>
          <p:nvPr/>
        </p:nvSpPr>
        <p:spPr>
          <a:xfrm>
            <a:off x="451162" y="5002556"/>
            <a:ext cx="5262950" cy="1200329"/>
          </a:xfrm>
          <a:prstGeom prst="rect">
            <a:avLst/>
          </a:prstGeom>
        </p:spPr>
        <p:txBody>
          <a:bodyPr wrap="square">
            <a:spAutoFit/>
          </a:bodyPr>
          <a:lstStyle/>
          <a:p>
            <a:r>
              <a:rPr lang="zh-CN" sz="1600" b="1">
                <a:effectLst>
                  <a:outerShdw blurRad="38100" dist="38100" dir="2700000" algn="tl">
                    <a:srgbClr val="000000">
                      <a:alpha val="43137"/>
                    </a:srgbClr>
                  </a:outerShdw>
                </a:effectLst>
                <a:latin typeface="微软雅黑"/>
                <a:ea typeface="微软雅黑"/>
              </a:rPr>
              <a:t>截至目前，共推出</a:t>
            </a:r>
            <a:r>
              <a:rPr lang="en-US" sz="2000" b="1">
                <a:solidFill>
                  <a:srgbClr val="960000"/>
                </a:solidFill>
                <a:effectLst>
                  <a:outerShdw blurRad="38100" dist="38100" dir="2700000" algn="tl">
                    <a:srgbClr val="000000">
                      <a:alpha val="43137"/>
                    </a:srgbClr>
                  </a:outerShdw>
                </a:effectLst>
                <a:latin typeface="微软雅黑"/>
                <a:ea typeface="微软雅黑"/>
              </a:rPr>
              <a:t>393</a:t>
            </a:r>
            <a:r>
              <a:rPr lang="zh-CN" sz="2000" b="1">
                <a:solidFill>
                  <a:srgbClr val="960000"/>
                </a:solidFill>
                <a:effectLst>
                  <a:outerShdw blurRad="38100" dist="38100" dir="2700000" algn="tl">
                    <a:srgbClr val="000000">
                      <a:alpha val="43137"/>
                    </a:srgbClr>
                  </a:outerShdw>
                </a:effectLst>
                <a:latin typeface="微软雅黑"/>
                <a:ea typeface="微软雅黑"/>
              </a:rPr>
              <a:t>篇</a:t>
            </a:r>
            <a:r>
              <a:rPr lang="zh-CN" sz="1600" b="1">
                <a:effectLst>
                  <a:outerShdw blurRad="38100" dist="38100" dir="2700000" algn="tl">
                    <a:srgbClr val="000000">
                      <a:alpha val="43137"/>
                    </a:srgbClr>
                  </a:outerShdw>
                </a:effectLst>
                <a:latin typeface="微软雅黑"/>
                <a:ea typeface="微软雅黑"/>
              </a:rPr>
              <a:t>推送，阅读量突破</a:t>
            </a:r>
            <a:r>
              <a:rPr lang="en-US" sz="2000" b="1">
                <a:solidFill>
                  <a:srgbClr val="960000"/>
                </a:solidFill>
                <a:effectLst>
                  <a:outerShdw blurRad="38100" dist="38100" dir="2700000" algn="tl">
                    <a:srgbClr val="000000">
                      <a:alpha val="43137"/>
                    </a:srgbClr>
                  </a:outerShdw>
                </a:effectLst>
                <a:latin typeface="微软雅黑"/>
                <a:ea typeface="微软雅黑"/>
              </a:rPr>
              <a:t>100</a:t>
            </a:r>
            <a:r>
              <a:rPr lang="zh-CN" sz="2000" b="1">
                <a:solidFill>
                  <a:srgbClr val="960000"/>
                </a:solidFill>
                <a:effectLst>
                  <a:outerShdw blurRad="38100" dist="38100" dir="2700000" algn="tl">
                    <a:srgbClr val="000000">
                      <a:alpha val="43137"/>
                    </a:srgbClr>
                  </a:outerShdw>
                </a:effectLst>
                <a:latin typeface="微软雅黑"/>
                <a:ea typeface="微软雅黑"/>
              </a:rPr>
              <a:t>万</a:t>
            </a:r>
            <a:r>
              <a:rPr lang="zh-CN" sz="1600" b="1">
                <a:effectLst>
                  <a:outerShdw blurRad="38100" dist="38100" dir="2700000" algn="tl">
                    <a:srgbClr val="000000">
                      <a:alpha val="43137"/>
                    </a:srgbClr>
                  </a:outerShdw>
                </a:effectLst>
                <a:latin typeface="微软雅黑"/>
                <a:ea typeface="微软雅黑"/>
              </a:rPr>
              <a:t>，其中疫情期间推送数达</a:t>
            </a:r>
            <a:r>
              <a:rPr lang="en-US" sz="2000" b="1">
                <a:solidFill>
                  <a:srgbClr val="960000"/>
                </a:solidFill>
                <a:effectLst>
                  <a:outerShdw blurRad="38100" dist="38100" dir="2700000" algn="tl">
                    <a:srgbClr val="000000">
                      <a:alpha val="43137"/>
                    </a:srgbClr>
                  </a:outerShdw>
                </a:effectLst>
                <a:latin typeface="微软雅黑"/>
                <a:ea typeface="微软雅黑"/>
              </a:rPr>
              <a:t>200</a:t>
            </a:r>
            <a:r>
              <a:rPr lang="zh-CN" sz="2000" b="1">
                <a:solidFill>
                  <a:srgbClr val="960000"/>
                </a:solidFill>
                <a:effectLst>
                  <a:outerShdw blurRad="38100" dist="38100" dir="2700000" algn="tl">
                    <a:srgbClr val="000000">
                      <a:alpha val="43137"/>
                    </a:srgbClr>
                  </a:outerShdw>
                </a:effectLst>
                <a:latin typeface="微软雅黑"/>
                <a:ea typeface="微软雅黑"/>
              </a:rPr>
              <a:t>篇</a:t>
            </a:r>
            <a:r>
              <a:rPr lang="zh-CN" sz="1600" b="1">
                <a:effectLst>
                  <a:outerShdw blurRad="38100" dist="38100" dir="2700000" algn="tl">
                    <a:srgbClr val="000000">
                      <a:alpha val="43137"/>
                    </a:srgbClr>
                  </a:outerShdw>
                </a:effectLst>
                <a:latin typeface="微软雅黑"/>
                <a:ea typeface="微软雅黑"/>
              </a:rPr>
              <a:t>，阅读量超过</a:t>
            </a:r>
            <a:r>
              <a:rPr lang="en-US" sz="2000" b="1">
                <a:solidFill>
                  <a:srgbClr val="960000"/>
                </a:solidFill>
                <a:effectLst>
                  <a:outerShdw blurRad="38100" dist="38100" dir="2700000" algn="tl">
                    <a:srgbClr val="000000">
                      <a:alpha val="43137"/>
                    </a:srgbClr>
                  </a:outerShdw>
                </a:effectLst>
                <a:latin typeface="微软雅黑"/>
                <a:ea typeface="微软雅黑"/>
              </a:rPr>
              <a:t>50</a:t>
            </a:r>
            <a:r>
              <a:rPr lang="zh-CN" sz="2000" b="1">
                <a:solidFill>
                  <a:srgbClr val="960000"/>
                </a:solidFill>
                <a:effectLst>
                  <a:outerShdw blurRad="38100" dist="38100" dir="2700000" algn="tl">
                    <a:srgbClr val="000000">
                      <a:alpha val="43137"/>
                    </a:srgbClr>
                  </a:outerShdw>
                </a:effectLst>
                <a:latin typeface="微软雅黑"/>
                <a:ea typeface="微软雅黑"/>
              </a:rPr>
              <a:t>万</a:t>
            </a:r>
            <a:r>
              <a:rPr lang="zh-CN" sz="1600" b="1">
                <a:effectLst>
                  <a:outerShdw blurRad="38100" dist="38100" dir="2700000" algn="tl">
                    <a:srgbClr val="000000">
                      <a:alpha val="43137"/>
                    </a:srgbClr>
                  </a:outerShdw>
                </a:effectLst>
                <a:latin typeface="微软雅黑"/>
                <a:ea typeface="微软雅黑"/>
              </a:rPr>
              <a:t>。新媒体中心团队扁平化运营，通过专稿、图集、视频等方式，多种形式全方位展现北大外院人、外语人的形象。</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l="24256"/>
          <a:stretch/>
        </p:blipFill>
        <p:spPr>
          <a:xfrm rot="16200000">
            <a:off x="5062767" y="-263981"/>
            <a:ext cx="6865264" cy="7393211"/>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07</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特色工作探索</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4" name="矩形 3"/>
          <p:cNvSpPr/>
          <p:nvPr/>
        </p:nvSpPr>
        <p:spPr>
          <a:xfrm>
            <a:off x="1" y="1210204"/>
            <a:ext cx="3535319" cy="70374"/>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98" name="矩形 97"/>
          <p:cNvSpPr/>
          <p:nvPr/>
        </p:nvSpPr>
        <p:spPr>
          <a:xfrm flipH="1" flipV="1">
            <a:off x="8819166" y="1210203"/>
            <a:ext cx="3376754" cy="7037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7" name="矩形 26"/>
          <p:cNvSpPr/>
          <p:nvPr/>
        </p:nvSpPr>
        <p:spPr>
          <a:xfrm>
            <a:off x="3563895" y="984214"/>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服务国家“一带一路”建设</a:t>
            </a:r>
          </a:p>
        </p:txBody>
      </p:sp>
      <p:pic>
        <p:nvPicPr>
          <p:cNvPr id="42" name="Picture 5"/>
          <p:cNvPicPr>
            <a:picLocks noChangeAspect="1" noChangeArrowheads="1"/>
          </p:cNvPicPr>
          <p:nvPr/>
        </p:nvPicPr>
        <p:blipFill>
          <a:blip r:embed="rId3"/>
          <a:stretch/>
        </p:blipFill>
        <p:spPr>
          <a:xfrm>
            <a:off x="7593058" y="2080731"/>
            <a:ext cx="3969308" cy="2649513"/>
          </a:xfrm>
          <a:prstGeom prst="rect">
            <a:avLst/>
          </a:prstGeom>
          <a:ln>
            <a:noFill/>
          </a:ln>
          <a:effectLst>
            <a:outerShdw blurRad="190500" algn="tl" rotWithShape="0">
              <a:srgbClr val="000000">
                <a:alpha val="70000"/>
              </a:srgbClr>
            </a:outerShdw>
          </a:effectLst>
        </p:spPr>
      </p:pic>
      <p:sp>
        <p:nvSpPr>
          <p:cNvPr id="43" name="TextBox 14"/>
          <p:cNvSpPr txBox="1">
            <a:spLocks noChangeArrowheads="1"/>
          </p:cNvSpPr>
          <p:nvPr/>
        </p:nvSpPr>
        <p:spPr>
          <a:xfrm>
            <a:off x="7584118" y="4274396"/>
            <a:ext cx="3978248" cy="262216"/>
          </a:xfrm>
          <a:prstGeom prst="rect">
            <a:avLst/>
          </a:prstGeom>
          <a:solidFill>
            <a:srgbClr val="8A0000">
              <a:alpha val="67451"/>
            </a:srgbClr>
          </a:solidFill>
          <a:ln>
            <a:noFill/>
          </a:ln>
        </p:spPr>
        <p:txBody>
          <a:bodyPr wrap="square" lIns="76800" tIns="38400" rIns="76800" bIns="38400">
            <a:spAutoFit/>
          </a:bodyPr>
          <a:lstStyle>
            <a:lvl1pPr lvl="0">
              <a:defRPr>
                <a:solidFill>
                  <a:schemeClr val="tx1"/>
                </a:solidFill>
                <a:latin typeface="Arial"/>
                <a:ea typeface="宋体"/>
              </a:defRPr>
            </a:lvl1pPr>
            <a:lvl2pPr marL="742950" lvl="1" indent="-285750">
              <a:defRPr>
                <a:solidFill>
                  <a:schemeClr val="tx1"/>
                </a:solidFill>
                <a:latin typeface="Arial"/>
                <a:ea typeface="宋体"/>
              </a:defRPr>
            </a:lvl2pPr>
            <a:lvl3pPr marL="1143000" lvl="2" indent="-228600">
              <a:defRPr>
                <a:solidFill>
                  <a:schemeClr val="tx1"/>
                </a:solidFill>
                <a:latin typeface="Arial"/>
                <a:ea typeface="宋体"/>
              </a:defRPr>
            </a:lvl3pPr>
            <a:lvl4pPr marL="1600200" lvl="3" indent="-228600">
              <a:defRPr>
                <a:solidFill>
                  <a:schemeClr val="tx1"/>
                </a:solidFill>
                <a:latin typeface="Arial"/>
                <a:ea typeface="宋体"/>
              </a:defRPr>
            </a:lvl4pPr>
            <a:lvl5pPr marL="2057400" lvl="4" indent="-228600">
              <a:defRPr>
                <a:solidFill>
                  <a:schemeClr val="tx1"/>
                </a:solidFill>
                <a:latin typeface="Arial"/>
                <a:ea typeface="宋体"/>
              </a:defRPr>
            </a:lvl5pPr>
            <a:lvl6pPr marL="2514600" lvl="5" indent="-228600">
              <a:spcBef>
                <a:spcPct val="0"/>
              </a:spcBef>
              <a:spcAft>
                <a:spcPct val="0"/>
              </a:spcAft>
              <a:defRPr>
                <a:solidFill>
                  <a:schemeClr val="tx1"/>
                </a:solidFill>
                <a:latin typeface="Arial"/>
                <a:ea typeface="宋体"/>
              </a:defRPr>
            </a:lvl6pPr>
            <a:lvl7pPr marL="2971800" lvl="6" indent="-228600">
              <a:spcBef>
                <a:spcPct val="0"/>
              </a:spcBef>
              <a:spcAft>
                <a:spcPct val="0"/>
              </a:spcAft>
              <a:defRPr>
                <a:solidFill>
                  <a:schemeClr val="tx1"/>
                </a:solidFill>
                <a:latin typeface="Arial"/>
                <a:ea typeface="宋体"/>
              </a:defRPr>
            </a:lvl7pPr>
            <a:lvl8pPr marL="3429000" lvl="7" indent="-228600">
              <a:spcBef>
                <a:spcPct val="0"/>
              </a:spcBef>
              <a:spcAft>
                <a:spcPct val="0"/>
              </a:spcAft>
              <a:defRPr>
                <a:solidFill>
                  <a:schemeClr val="tx1"/>
                </a:solidFill>
                <a:latin typeface="Arial"/>
                <a:ea typeface="宋体"/>
              </a:defRPr>
            </a:lvl8pPr>
            <a:lvl9pPr marL="3886200" lvl="8" indent="-228600">
              <a:spcBef>
                <a:spcPct val="0"/>
              </a:spcBef>
              <a:spcAft>
                <a:spcPct val="0"/>
              </a:spcAft>
              <a:defRPr>
                <a:solidFill>
                  <a:schemeClr val="tx1"/>
                </a:solidFill>
                <a:latin typeface="Arial"/>
                <a:ea typeface="宋体"/>
              </a:defRPr>
            </a:lvl9pPr>
          </a:lstStyle>
          <a:p>
            <a:pPr algn="ctr"/>
            <a:r>
              <a:rPr lang="zh-CN" sz="1200" b="1">
                <a:solidFill>
                  <a:schemeClr val="bg1"/>
                </a:solidFill>
                <a:latin typeface="Arial Black"/>
                <a:ea typeface="微软雅黑"/>
              </a:rPr>
              <a:t>区域与国别战略合作论坛</a:t>
            </a:r>
          </a:p>
        </p:txBody>
      </p:sp>
      <p:sp>
        <p:nvSpPr>
          <p:cNvPr id="44" name="矩形 43"/>
          <p:cNvSpPr/>
          <p:nvPr/>
        </p:nvSpPr>
        <p:spPr>
          <a:xfrm>
            <a:off x="160517" y="4682435"/>
            <a:ext cx="8812787" cy="1744922"/>
          </a:xfrm>
          <a:prstGeom prst="rect">
            <a:avLst/>
          </a:prstGeom>
        </p:spPr>
        <p:txBody>
          <a:bodyPr wrap="square">
            <a:spAutoFit/>
          </a:bodyPr>
          <a:lstStyle/>
          <a:p>
            <a:pPr marL="285750" indent="-285750" algn="just">
              <a:lnSpc>
                <a:spcPts val="2600"/>
              </a:lnSpc>
              <a:buFont typeface="Wingdings" charset="2"/>
              <a:buChar char="u"/>
            </a:pPr>
            <a:r>
              <a:rPr lang="zh-CN" sz="1400" b="1">
                <a:solidFill>
                  <a:schemeClr val="tx2">
                    <a:lumMod val="50000"/>
                  </a:schemeClr>
                </a:solidFill>
                <a:latin typeface="Arial Black"/>
                <a:ea typeface="微软雅黑"/>
              </a:rPr>
              <a:t>自主设立“国别和区域研究”二级学科，培养研究生以上层次的相关领域人才；</a:t>
            </a:r>
            <a:endParaRPr lang="en-US" sz="1400" b="1">
              <a:solidFill>
                <a:schemeClr val="tx2">
                  <a:lumMod val="50000"/>
                </a:schemeClr>
              </a:solidFill>
              <a:latin typeface="Arial Black"/>
              <a:ea typeface="微软雅黑"/>
            </a:endParaRPr>
          </a:p>
          <a:p>
            <a:pPr marL="285750" indent="-285750" algn="just">
              <a:lnSpc>
                <a:spcPts val="2600"/>
              </a:lnSpc>
              <a:buFont typeface="Wingdings" charset="2"/>
              <a:buChar char="u"/>
            </a:pPr>
            <a:r>
              <a:rPr lang="zh-CN" sz="1400" b="1">
                <a:solidFill>
                  <a:schemeClr val="tx2">
                    <a:lumMod val="50000"/>
                  </a:schemeClr>
                </a:solidFill>
                <a:latin typeface="Arial Black"/>
                <a:ea typeface="微软雅黑"/>
              </a:rPr>
              <a:t>与人文学部合作主办</a:t>
            </a:r>
            <a:r>
              <a:rPr lang="zh-CN" sz="1400" b="1">
                <a:solidFill>
                  <a:srgbClr val="8A0000"/>
                </a:solidFill>
                <a:latin typeface="Arial Black"/>
                <a:ea typeface="微软雅黑"/>
              </a:rPr>
              <a:t>“北京大学人文讲座”</a:t>
            </a:r>
            <a:r>
              <a:rPr lang="en-US" sz="1400" b="1">
                <a:solidFill>
                  <a:srgbClr val="8A0000"/>
                </a:solidFill>
                <a:latin typeface="Arial Black"/>
                <a:ea typeface="微软雅黑"/>
              </a:rPr>
              <a:t>35</a:t>
            </a:r>
            <a:r>
              <a:rPr lang="zh-CN" sz="1400" b="1">
                <a:solidFill>
                  <a:srgbClr val="8A0000"/>
                </a:solidFill>
                <a:latin typeface="Arial Black"/>
                <a:ea typeface="微软雅黑"/>
              </a:rPr>
              <a:t>场</a:t>
            </a:r>
            <a:r>
              <a:rPr lang="zh-CN" sz="1400" b="1">
                <a:solidFill>
                  <a:schemeClr val="tx2">
                    <a:lumMod val="50000"/>
                  </a:schemeClr>
                </a:solidFill>
                <a:latin typeface="Arial Black"/>
                <a:ea typeface="微软雅黑"/>
              </a:rPr>
              <a:t>（占比</a:t>
            </a:r>
            <a:r>
              <a:rPr lang="en-US" sz="1400" b="1">
                <a:solidFill>
                  <a:schemeClr val="tx2">
                    <a:lumMod val="50000"/>
                  </a:schemeClr>
                </a:solidFill>
                <a:latin typeface="Arial Black"/>
                <a:ea typeface="微软雅黑"/>
              </a:rPr>
              <a:t>39%</a:t>
            </a:r>
            <a:r>
              <a:rPr lang="zh-CN" sz="1400" b="1">
                <a:solidFill>
                  <a:schemeClr val="tx2">
                    <a:lumMod val="50000"/>
                  </a:schemeClr>
                </a:solidFill>
                <a:latin typeface="Arial Black"/>
                <a:ea typeface="微软雅黑"/>
              </a:rPr>
              <a:t>）</a:t>
            </a:r>
            <a:r>
              <a:rPr lang="zh-CN" sz="1400" b="1">
                <a:solidFill>
                  <a:srgbClr val="8A0000"/>
                </a:solidFill>
                <a:latin typeface="Arial Black"/>
                <a:ea typeface="微软雅黑"/>
              </a:rPr>
              <a:t>，涉“区域与国别”系列</a:t>
            </a:r>
            <a:r>
              <a:rPr lang="en-US" sz="1400" b="1">
                <a:solidFill>
                  <a:srgbClr val="8A0000"/>
                </a:solidFill>
                <a:latin typeface="Arial Black"/>
                <a:ea typeface="微软雅黑"/>
              </a:rPr>
              <a:t>16</a:t>
            </a:r>
            <a:r>
              <a:rPr lang="zh-CN" sz="1400" b="1">
                <a:solidFill>
                  <a:schemeClr val="tx2">
                    <a:lumMod val="50000"/>
                  </a:schemeClr>
                </a:solidFill>
                <a:latin typeface="Arial Black"/>
                <a:ea typeface="微软雅黑"/>
              </a:rPr>
              <a:t>场；</a:t>
            </a:r>
            <a:endParaRPr lang="en-US" sz="1400" b="1">
              <a:solidFill>
                <a:schemeClr val="tx2">
                  <a:lumMod val="50000"/>
                </a:schemeClr>
              </a:solidFill>
              <a:latin typeface="Arial Black"/>
              <a:ea typeface="微软雅黑"/>
            </a:endParaRPr>
          </a:p>
          <a:p>
            <a:pPr marL="285750" indent="-285750" algn="just">
              <a:lnSpc>
                <a:spcPts val="2600"/>
              </a:lnSpc>
              <a:buFont typeface="Wingdings" charset="2"/>
              <a:buChar char="u"/>
            </a:pPr>
            <a:r>
              <a:rPr lang="zh-CN" sz="1400" b="1">
                <a:solidFill>
                  <a:schemeClr val="tx2">
                    <a:lumMod val="50000"/>
                  </a:schemeClr>
                </a:solidFill>
                <a:latin typeface="Arial Black"/>
                <a:ea typeface="微软雅黑"/>
              </a:rPr>
              <a:t>成功主办首届</a:t>
            </a:r>
            <a:r>
              <a:rPr lang="zh-CN" sz="1400" b="1">
                <a:solidFill>
                  <a:srgbClr val="8A0000"/>
                </a:solidFill>
                <a:latin typeface="Arial Black"/>
                <a:ea typeface="微软雅黑"/>
              </a:rPr>
              <a:t>“北京大学中东地区发展论坛”</a:t>
            </a:r>
            <a:r>
              <a:rPr lang="zh-CN" sz="1400" b="1">
                <a:solidFill>
                  <a:schemeClr val="tx2">
                    <a:lumMod val="50000"/>
                  </a:schemeClr>
                </a:solidFill>
                <a:latin typeface="Arial Black"/>
                <a:ea typeface="微软雅黑"/>
              </a:rPr>
              <a:t>，来自几十个国家的专家学者代表参会；</a:t>
            </a:r>
            <a:endParaRPr lang="en-US" sz="1400" b="1">
              <a:solidFill>
                <a:schemeClr val="tx2">
                  <a:lumMod val="50000"/>
                </a:schemeClr>
              </a:solidFill>
              <a:latin typeface="Arial Black"/>
              <a:ea typeface="微软雅黑"/>
            </a:endParaRPr>
          </a:p>
          <a:p>
            <a:pPr marL="285750" indent="-285750" algn="just">
              <a:lnSpc>
                <a:spcPts val="2600"/>
              </a:lnSpc>
              <a:buFont typeface="Wingdings" charset="2"/>
              <a:buChar char="u"/>
            </a:pPr>
            <a:r>
              <a:rPr lang="zh-CN" sz="1400" b="1">
                <a:latin typeface="微软雅黑"/>
                <a:ea typeface="微软雅黑"/>
              </a:rPr>
              <a:t>与考古文博学院共同承办北京论坛（</a:t>
            </a:r>
            <a:r>
              <a:rPr lang="en-US" sz="1400" b="1">
                <a:latin typeface="微软雅黑"/>
                <a:ea typeface="微软雅黑"/>
              </a:rPr>
              <a:t>2017</a:t>
            </a:r>
            <a:r>
              <a:rPr lang="zh-CN" sz="1400" b="1">
                <a:latin typeface="微软雅黑"/>
                <a:ea typeface="微软雅黑"/>
              </a:rPr>
              <a:t>）分论坛</a:t>
            </a:r>
            <a:r>
              <a:rPr lang="en-US" sz="1400" b="1">
                <a:latin typeface="微软雅黑"/>
                <a:ea typeface="微软雅黑"/>
              </a:rPr>
              <a:t>II</a:t>
            </a:r>
            <a:r>
              <a:rPr lang="zh-CN" sz="1400" b="1">
                <a:latin typeface="微软雅黑"/>
                <a:ea typeface="微软雅黑"/>
              </a:rPr>
              <a:t>：文明传承与互动视角下的“一带一路”</a:t>
            </a:r>
            <a:r>
              <a:rPr lang="zh-CN" sz="1400" b="1">
                <a:solidFill>
                  <a:schemeClr val="tx2">
                    <a:lumMod val="50000"/>
                  </a:schemeClr>
                </a:solidFill>
                <a:latin typeface="微软雅黑"/>
                <a:ea typeface="微软雅黑"/>
              </a:rPr>
              <a:t>；</a:t>
            </a:r>
            <a:endParaRPr lang="en-US" sz="1400" b="1">
              <a:solidFill>
                <a:schemeClr val="tx2">
                  <a:lumMod val="50000"/>
                </a:schemeClr>
              </a:solidFill>
              <a:latin typeface="微软雅黑"/>
              <a:ea typeface="微软雅黑"/>
            </a:endParaRPr>
          </a:p>
          <a:p>
            <a:pPr marL="285750" indent="-285750" algn="just">
              <a:lnSpc>
                <a:spcPts val="2600"/>
              </a:lnSpc>
              <a:buFont typeface="Wingdings" charset="2"/>
              <a:buChar char="u"/>
            </a:pPr>
            <a:r>
              <a:rPr lang="zh-CN" sz="1400" b="1">
                <a:solidFill>
                  <a:schemeClr val="tx2">
                    <a:lumMod val="50000"/>
                  </a:schemeClr>
                </a:solidFill>
                <a:latin typeface="Arial Black"/>
                <a:ea typeface="微软雅黑"/>
              </a:rPr>
              <a:t>协助北京大学区域与国别研究委员会开展区域和国别研究院的筹建工作</a:t>
            </a:r>
            <a:r>
              <a:rPr lang="en-US" sz="1400" b="1">
                <a:solidFill>
                  <a:schemeClr val="tx2">
                    <a:lumMod val="50000"/>
                  </a:schemeClr>
                </a:solidFill>
                <a:latin typeface="Arial Black"/>
                <a:ea typeface="微软雅黑"/>
              </a:rPr>
              <a:t> ……</a:t>
            </a:r>
            <a:endParaRPr lang="zh-CN" sz="1400" b="1">
              <a:solidFill>
                <a:schemeClr val="tx2">
                  <a:lumMod val="50000"/>
                </a:schemeClr>
              </a:solidFill>
              <a:latin typeface="Arial Black"/>
              <a:ea typeface="微软雅黑"/>
            </a:endParaRPr>
          </a:p>
        </p:txBody>
      </p:sp>
      <p:sp>
        <p:nvSpPr>
          <p:cNvPr id="45" name="Rectangle 13"/>
          <p:cNvSpPr>
            <a:spLocks noChangeArrowheads="1"/>
          </p:cNvSpPr>
          <p:nvPr/>
        </p:nvSpPr>
        <p:spPr>
          <a:xfrm>
            <a:off x="385361" y="2069491"/>
            <a:ext cx="5405838" cy="382669"/>
          </a:xfrm>
          <a:prstGeom prst="rect">
            <a:avLst/>
          </a:prstGeom>
          <a:solidFill>
            <a:schemeClr val="bg1">
              <a:lumMod val="50000"/>
            </a:schemeClr>
          </a:solidFill>
          <a:ln>
            <a:noFill/>
          </a:ln>
        </p:spPr>
        <p:txBody>
          <a:bodyPr wrap="square" anchor="ctr">
            <a:spAutoFit/>
          </a:bodyPr>
          <a:lstStyle/>
          <a:p>
            <a:pPr marL="179388" indent="3175">
              <a:lnSpc>
                <a:spcPts val="2400"/>
              </a:lnSpc>
            </a:pPr>
            <a:r>
              <a:rPr lang="zh-CN" b="1">
                <a:solidFill>
                  <a:schemeClr val="lt1"/>
                </a:solidFill>
                <a:effectLst>
                  <a:outerShdw blurRad="38100" dist="38100" dir="2700000" algn="tl">
                    <a:srgbClr val="000000">
                      <a:alpha val="43137"/>
                    </a:srgbClr>
                  </a:outerShdw>
                </a:effectLst>
                <a:latin typeface="Arial Black"/>
                <a:ea typeface="微软雅黑"/>
              </a:rPr>
              <a:t> 积极服务国家</a:t>
            </a:r>
            <a:r>
              <a:rPr lang="zh-CN" b="1">
                <a:solidFill>
                  <a:schemeClr val="bg1"/>
                </a:solidFill>
                <a:effectLst>
                  <a:outerShdw blurRad="38100" dist="38100" dir="2700000" algn="tl">
                    <a:srgbClr val="000000">
                      <a:alpha val="43137"/>
                    </a:srgbClr>
                  </a:outerShdw>
                </a:effectLst>
                <a:latin typeface="Arial Black"/>
                <a:ea typeface="微软雅黑"/>
              </a:rPr>
              <a:t>“一带一路”</a:t>
            </a:r>
            <a:r>
              <a:rPr lang="zh-CN" b="1">
                <a:solidFill>
                  <a:schemeClr val="lt1"/>
                </a:solidFill>
                <a:effectLst>
                  <a:outerShdw blurRad="38100" dist="38100" dir="2700000" algn="tl">
                    <a:srgbClr val="000000">
                      <a:alpha val="43137"/>
                    </a:srgbClr>
                  </a:outerShdw>
                </a:effectLst>
                <a:latin typeface="Arial Black"/>
                <a:ea typeface="微软雅黑"/>
              </a:rPr>
              <a:t>建设</a:t>
            </a:r>
          </a:p>
        </p:txBody>
      </p:sp>
      <p:sp>
        <p:nvSpPr>
          <p:cNvPr id="47" name="Rectangle 1"/>
          <p:cNvSpPr>
            <a:spLocks noChangeArrowheads="1"/>
          </p:cNvSpPr>
          <p:nvPr/>
        </p:nvSpPr>
        <p:spPr>
          <a:xfrm>
            <a:off x="160517" y="2572854"/>
            <a:ext cx="6879162" cy="1092607"/>
          </a:xfrm>
          <a:prstGeom prst="rect">
            <a:avLst/>
          </a:prstGeom>
          <a:noFill/>
          <a:ln>
            <a:noFill/>
          </a:ln>
        </p:spPr>
        <p:txBody>
          <a:bodyPr vert="horz" wrap="square" lIns="91440" tIns="45720" rIns="91440" bIns="45720" numCol="1" anchor="ctr" anchorCtr="0">
            <a:spAutoFit/>
          </a:bodyPr>
          <a:lstStyle/>
          <a:p>
            <a:pPr marL="285750" lvl="0" indent="-285750" algn="just">
              <a:lnSpc>
                <a:spcPts val="2600"/>
              </a:lnSpc>
              <a:buFont typeface="Wingdings" charset="2"/>
              <a:buChar char="u"/>
            </a:pPr>
            <a:r>
              <a:rPr lang="zh-CN" sz="1400" b="1">
                <a:solidFill>
                  <a:schemeClr val="tx2">
                    <a:lumMod val="50000"/>
                  </a:schemeClr>
                </a:solidFill>
                <a:latin typeface="Arial Black"/>
                <a:ea typeface="微软雅黑"/>
              </a:rPr>
              <a:t>继续开设</a:t>
            </a:r>
            <a:r>
              <a:rPr lang="zh-CN" sz="1400" b="1">
                <a:solidFill>
                  <a:srgbClr val="8A0000"/>
                </a:solidFill>
                <a:latin typeface="Arial Black"/>
                <a:ea typeface="微软雅黑"/>
              </a:rPr>
              <a:t>“一带一路”外国语言与文化系列公共课程</a:t>
            </a:r>
            <a:r>
              <a:rPr lang="zh-CN" sz="1400" b="1">
                <a:solidFill>
                  <a:schemeClr val="tx2">
                    <a:lumMod val="50000"/>
                  </a:schemeClr>
                </a:solidFill>
                <a:latin typeface="Arial Black"/>
                <a:ea typeface="微软雅黑"/>
              </a:rPr>
              <a:t>；</a:t>
            </a:r>
            <a:endParaRPr lang="en-US" sz="1400" b="1">
              <a:solidFill>
                <a:schemeClr val="tx2">
                  <a:lumMod val="50000"/>
                </a:schemeClr>
              </a:solidFill>
              <a:latin typeface="Arial Black"/>
              <a:ea typeface="微软雅黑"/>
            </a:endParaRPr>
          </a:p>
          <a:p>
            <a:pPr marL="285750" lvl="0" indent="-285750" algn="just">
              <a:lnSpc>
                <a:spcPts val="2600"/>
              </a:lnSpc>
              <a:buFont typeface="Wingdings" charset="2"/>
              <a:buChar char="u"/>
            </a:pPr>
            <a:r>
              <a:rPr lang="zh-CN" sz="1400" b="1">
                <a:solidFill>
                  <a:schemeClr val="tx2">
                    <a:lumMod val="50000"/>
                  </a:schemeClr>
                </a:solidFill>
                <a:latin typeface="Arial Black"/>
                <a:ea typeface="微软雅黑"/>
              </a:rPr>
              <a:t>组织5</a:t>
            </a:r>
            <a:r>
              <a:rPr lang="en-US" sz="1400" b="1">
                <a:solidFill>
                  <a:schemeClr val="tx2">
                    <a:lumMod val="50000"/>
                  </a:schemeClr>
                </a:solidFill>
                <a:latin typeface="Arial Black"/>
                <a:ea typeface="微软雅黑"/>
              </a:rPr>
              <a:t>0</a:t>
            </a:r>
            <a:r>
              <a:rPr lang="zh-CN" sz="1400" b="1">
                <a:solidFill>
                  <a:schemeClr val="tx2">
                    <a:lumMod val="50000"/>
                  </a:schemeClr>
                </a:solidFill>
                <a:latin typeface="Arial Black"/>
                <a:ea typeface="微软雅黑"/>
              </a:rPr>
              <a:t>卷本</a:t>
            </a:r>
            <a:r>
              <a:rPr lang="zh-CN" sz="1400" b="1">
                <a:solidFill>
                  <a:srgbClr val="8A0000"/>
                </a:solidFill>
                <a:latin typeface="Arial Black"/>
                <a:ea typeface="微软雅黑"/>
              </a:rPr>
              <a:t>“一带一路”沿线国家经典诗歌文库</a:t>
            </a:r>
            <a:r>
              <a:rPr lang="zh-CN" sz="1400" b="1">
                <a:solidFill>
                  <a:schemeClr val="tx2">
                    <a:lumMod val="50000"/>
                  </a:schemeClr>
                </a:solidFill>
                <a:latin typeface="Arial Black"/>
                <a:ea typeface="微软雅黑"/>
              </a:rPr>
              <a:t>项目，献礼北大</a:t>
            </a:r>
            <a:r>
              <a:rPr lang="en-US" sz="1400" b="1">
                <a:solidFill>
                  <a:schemeClr val="tx2">
                    <a:lumMod val="50000"/>
                  </a:schemeClr>
                </a:solidFill>
                <a:latin typeface="Arial Black"/>
                <a:ea typeface="微软雅黑"/>
              </a:rPr>
              <a:t>120</a:t>
            </a:r>
            <a:r>
              <a:rPr lang="zh-CN" sz="1400" b="1">
                <a:solidFill>
                  <a:schemeClr val="tx2">
                    <a:lumMod val="50000"/>
                  </a:schemeClr>
                </a:solidFill>
                <a:latin typeface="Arial Black"/>
                <a:ea typeface="微软雅黑"/>
              </a:rPr>
              <a:t>周年校庆；</a:t>
            </a:r>
            <a:endParaRPr lang="en-US" sz="1400" b="1">
              <a:solidFill>
                <a:schemeClr val="tx2">
                  <a:lumMod val="50000"/>
                </a:schemeClr>
              </a:solidFill>
              <a:latin typeface="Arial Black"/>
              <a:ea typeface="微软雅黑"/>
            </a:endParaRPr>
          </a:p>
          <a:p>
            <a:pPr marL="285750" lvl="0" indent="-285750" algn="just">
              <a:lnSpc>
                <a:spcPts val="2600"/>
              </a:lnSpc>
              <a:buFont typeface="Wingdings" charset="2"/>
              <a:buChar char="u"/>
            </a:pPr>
            <a:r>
              <a:rPr lang="zh-CN" sz="1400" b="1">
                <a:solidFill>
                  <a:schemeClr val="tx2">
                    <a:lumMod val="50000"/>
                  </a:schemeClr>
                </a:solidFill>
                <a:latin typeface="Arial Black"/>
                <a:ea typeface="微软雅黑"/>
              </a:rPr>
              <a:t>卡塔尔国中东研究讲席项目正式启动，建设中东研究团队，支持北大中东研究</a:t>
            </a:r>
            <a:r>
              <a:rPr lang="en-US" sz="1400" b="1">
                <a:solidFill>
                  <a:schemeClr val="tx2">
                    <a:lumMod val="50000"/>
                  </a:schemeClr>
                </a:solidFill>
                <a:latin typeface="Arial Black"/>
                <a:ea typeface="微软雅黑"/>
              </a:rPr>
              <a:t>……</a:t>
            </a:r>
          </a:p>
        </p:txBody>
      </p:sp>
      <p:sp>
        <p:nvSpPr>
          <p:cNvPr id="52" name="Rectangle 13"/>
          <p:cNvSpPr>
            <a:spLocks noChangeArrowheads="1"/>
          </p:cNvSpPr>
          <p:nvPr/>
        </p:nvSpPr>
        <p:spPr>
          <a:xfrm>
            <a:off x="385361" y="3982613"/>
            <a:ext cx="5405838" cy="382669"/>
          </a:xfrm>
          <a:prstGeom prst="rect">
            <a:avLst/>
          </a:prstGeom>
          <a:solidFill>
            <a:schemeClr val="bg1">
              <a:lumMod val="50000"/>
            </a:schemeClr>
          </a:solidFill>
          <a:ln>
            <a:noFill/>
          </a:ln>
        </p:spPr>
        <p:txBody>
          <a:bodyPr wrap="square" anchor="ctr">
            <a:spAutoFit/>
          </a:bodyPr>
          <a:lstStyle/>
          <a:p>
            <a:pPr marL="179388" indent="3175">
              <a:lnSpc>
                <a:spcPts val="2400"/>
              </a:lnSpc>
            </a:pPr>
            <a:r>
              <a:rPr lang="zh-CN" b="1">
                <a:solidFill>
                  <a:schemeClr val="lt1"/>
                </a:solidFill>
                <a:effectLst>
                  <a:outerShdw blurRad="38100" dist="38100" dir="2700000" algn="tl">
                    <a:srgbClr val="000000">
                      <a:alpha val="43137"/>
                    </a:srgbClr>
                  </a:outerShdw>
                </a:effectLst>
                <a:latin typeface="Arial Black"/>
                <a:ea typeface="微软雅黑"/>
              </a:rPr>
              <a:t>着力推进国别和区域研究工作</a:t>
            </a:r>
          </a:p>
        </p:txBody>
      </p:sp>
      <p:sp>
        <p:nvSpPr>
          <p:cNvPr id="54" name="TextBox 3"/>
          <p:cNvSpPr txBox="1"/>
          <p:nvPr/>
        </p:nvSpPr>
        <p:spPr>
          <a:xfrm>
            <a:off x="0" y="1490871"/>
            <a:ext cx="12192000" cy="400110"/>
          </a:xfrm>
          <a:prstGeom prst="rect">
            <a:avLst/>
          </a:prstGeom>
          <a:gradFill flip="none" rotWithShape="1">
            <a:gsLst>
              <a:gs pos="65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服务国家战略，建设特色课程，推动国别和区域研究</a:t>
            </a:r>
          </a:p>
        </p:txBody>
      </p:sp>
      <p:pic>
        <p:nvPicPr>
          <p:cNvPr id="55" name="图片 54"/>
          <p:cNvPicPr>
            <a:picLocks noChangeAspect="1"/>
          </p:cNvPicPr>
          <p:nvPr/>
        </p:nvPicPr>
        <p:blipFill rotWithShape="1">
          <a:blip r:embed="rId4"/>
          <a:srcRect l="6223" t="12451" r="30611" b="63912"/>
          <a:stretch/>
        </p:blipFill>
        <p:spPr>
          <a:xfrm>
            <a:off x="9591674" y="392435"/>
            <a:ext cx="2124611" cy="512121"/>
          </a:xfrm>
          <a:prstGeom prst="rect">
            <a:avLst/>
          </a:prstGeom>
        </p:spPr>
      </p:pic>
      <p:grpSp>
        <p:nvGrpSpPr>
          <p:cNvPr id="80" name="组合 79"/>
          <p:cNvGrpSpPr/>
          <p:nvPr/>
        </p:nvGrpSpPr>
        <p:grpSpPr>
          <a:xfrm>
            <a:off x="1" y="0"/>
            <a:ext cx="1388224" cy="1046128"/>
            <a:chOff x="0" y="0"/>
            <a:chExt cx="6897954" cy="4536440"/>
          </a:xfrm>
        </p:grpSpPr>
        <p:sp>
          <p:nvSpPr>
            <p:cNvPr id="81" name="直角三角形 80"/>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2" name="直角三角形 8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3" name="直角三角形 8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99" name="矩形 98"/>
          <p:cNvSpPr/>
          <p:nvPr/>
        </p:nvSpPr>
        <p:spPr>
          <a:xfrm>
            <a:off x="694113" y="160821"/>
            <a:ext cx="472561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七、特色工作探索</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组合 19"/>
          <p:cNvGrpSpPr/>
          <p:nvPr/>
        </p:nvGrpSpPr>
        <p:grpSpPr>
          <a:xfrm>
            <a:off x="0" y="6705904"/>
            <a:ext cx="12192000" cy="150435"/>
            <a:chOff x="0" y="2714172"/>
            <a:chExt cx="3686629" cy="1429658"/>
          </a:xfrm>
        </p:grpSpPr>
        <p:sp>
          <p:nvSpPr>
            <p:cNvPr id="24" name="矩形 23"/>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5" name="矩形 24"/>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6" name="图片 25"/>
          <p:cNvPicPr>
            <a:picLocks noChangeAspect="1"/>
          </p:cNvPicPr>
          <p:nvPr/>
        </p:nvPicPr>
        <p:blipFill rotWithShape="1">
          <a:blip r:embed="rId3"/>
          <a:srcRect l="6223" t="12451" r="30611" b="63912"/>
          <a:stretch/>
        </p:blipFill>
        <p:spPr>
          <a:xfrm>
            <a:off x="9591674" y="392435"/>
            <a:ext cx="2124611" cy="512121"/>
          </a:xfrm>
          <a:prstGeom prst="rect">
            <a:avLst/>
          </a:prstGeom>
        </p:spPr>
      </p:pic>
      <p:sp>
        <p:nvSpPr>
          <p:cNvPr id="28" name="矩形 27"/>
          <p:cNvSpPr/>
          <p:nvPr/>
        </p:nvSpPr>
        <p:spPr>
          <a:xfrm>
            <a:off x="1" y="1210204"/>
            <a:ext cx="3535319" cy="70374"/>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9" name="矩形 28"/>
          <p:cNvSpPr/>
          <p:nvPr/>
        </p:nvSpPr>
        <p:spPr>
          <a:xfrm flipH="1" flipV="1">
            <a:off x="8819166" y="1210203"/>
            <a:ext cx="3376754" cy="70373"/>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30" name="矩形 29"/>
          <p:cNvSpPr/>
          <p:nvPr/>
        </p:nvSpPr>
        <p:spPr>
          <a:xfrm>
            <a:off x="3563895" y="984214"/>
            <a:ext cx="5109091"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服务国家“一带一路”建设</a:t>
            </a:r>
          </a:p>
        </p:txBody>
      </p:sp>
      <p:sp>
        <p:nvSpPr>
          <p:cNvPr id="38"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整合优势资源，加快作为国家战略资源的语言资源储备</a:t>
            </a:r>
          </a:p>
        </p:txBody>
      </p:sp>
      <p:sp>
        <p:nvSpPr>
          <p:cNvPr id="39" name="矩形 38"/>
          <p:cNvSpPr/>
          <p:nvPr/>
        </p:nvSpPr>
        <p:spPr>
          <a:xfrm>
            <a:off x="2600325" y="2053438"/>
            <a:ext cx="9115960" cy="2052870"/>
          </a:xfrm>
          <a:prstGeom prst="rect">
            <a:avLst/>
          </a:prstGeom>
          <a:noFill/>
        </p:spPr>
        <p:txBody>
          <a:bodyPr wrap="square">
            <a:spAutoFit/>
          </a:bodyPr>
          <a:lstStyle/>
          <a:p>
            <a:pPr marL="342900" indent="-342900">
              <a:lnSpc>
                <a:spcPct val="130000"/>
              </a:lnSpc>
              <a:buFont typeface="Wingdings" charset="2"/>
              <a:buChar char="l"/>
            </a:pPr>
            <a:r>
              <a:rPr lang="zh-CN" sz="1400" b="1">
                <a:solidFill>
                  <a:srgbClr val="8A0000"/>
                </a:solidFill>
                <a:latin typeface="Impact"/>
                <a:ea typeface="微软雅黑"/>
              </a:rPr>
              <a:t>教育部人文社会科学重点研究基地</a:t>
            </a:r>
            <a:r>
              <a:rPr lang="zh-CN" sz="1400" b="1">
                <a:solidFill>
                  <a:schemeClr val="tx2">
                    <a:lumMod val="50000"/>
                  </a:schemeClr>
                </a:solidFill>
                <a:latin typeface="Impact"/>
                <a:ea typeface="微软雅黑"/>
              </a:rPr>
              <a:t>：北京大学东方学研究中心</a:t>
            </a:r>
            <a:endParaRPr lang="en-US" sz="1400" b="1">
              <a:solidFill>
                <a:schemeClr val="tx2">
                  <a:lumMod val="50000"/>
                </a:schemeClr>
              </a:solidFill>
              <a:latin typeface="Impact"/>
              <a:ea typeface="微软雅黑"/>
            </a:endParaRPr>
          </a:p>
          <a:p>
            <a:pPr marL="342900" indent="-342900">
              <a:lnSpc>
                <a:spcPct val="130000"/>
              </a:lnSpc>
              <a:buFont typeface="Wingdings" charset="2"/>
              <a:buChar char="l"/>
            </a:pPr>
            <a:r>
              <a:rPr lang="zh-CN" sz="1400" b="1">
                <a:solidFill>
                  <a:srgbClr val="8A0000"/>
                </a:solidFill>
                <a:latin typeface="Impact"/>
                <a:ea typeface="微软雅黑"/>
              </a:rPr>
              <a:t>国家外语非通用语种本科人才培养基地</a:t>
            </a:r>
            <a:endParaRPr lang="en-US" sz="1400" b="1">
              <a:solidFill>
                <a:srgbClr val="8A0000"/>
              </a:solidFill>
              <a:latin typeface="Impact"/>
              <a:ea typeface="微软雅黑"/>
            </a:endParaRPr>
          </a:p>
          <a:p>
            <a:pPr marL="342900" lvl="1" indent="-342900">
              <a:lnSpc>
                <a:spcPct val="130000"/>
              </a:lnSpc>
              <a:buFont typeface="Wingdings" charset="2"/>
              <a:buChar char="l"/>
            </a:pPr>
            <a:r>
              <a:rPr lang="zh-CN" sz="1400" b="1">
                <a:solidFill>
                  <a:srgbClr val="8A0000"/>
                </a:solidFill>
                <a:latin typeface="Impact"/>
                <a:ea typeface="微软雅黑"/>
              </a:rPr>
              <a:t>教育部区域和国别研究培育基地及备案中心</a:t>
            </a:r>
            <a:r>
              <a:rPr lang="en-US" sz="1400" b="1">
                <a:solidFill>
                  <a:srgbClr val="8A0000"/>
                </a:solidFill>
                <a:latin typeface="Impact"/>
                <a:ea typeface="微软雅黑"/>
              </a:rPr>
              <a:t>11</a:t>
            </a:r>
            <a:r>
              <a:rPr lang="zh-CN" sz="1400" b="1">
                <a:solidFill>
                  <a:srgbClr val="8A0000"/>
                </a:solidFill>
                <a:latin typeface="Impact"/>
                <a:ea typeface="微软雅黑"/>
              </a:rPr>
              <a:t>个（</a:t>
            </a:r>
            <a:r>
              <a:rPr lang="en-US" sz="1400" b="1">
                <a:solidFill>
                  <a:srgbClr val="8A0000"/>
                </a:solidFill>
                <a:latin typeface="Impact"/>
                <a:ea typeface="微软雅黑"/>
              </a:rPr>
              <a:t>2017</a:t>
            </a:r>
            <a:r>
              <a:rPr lang="zh-CN" sz="1400" b="1">
                <a:solidFill>
                  <a:srgbClr val="8A0000"/>
                </a:solidFill>
                <a:latin typeface="Impact"/>
                <a:ea typeface="微软雅黑"/>
              </a:rPr>
              <a:t>年新增</a:t>
            </a:r>
            <a:r>
              <a:rPr lang="en-US" sz="1400" b="1">
                <a:solidFill>
                  <a:srgbClr val="8A0000"/>
                </a:solidFill>
                <a:latin typeface="Impact"/>
                <a:ea typeface="微软雅黑"/>
              </a:rPr>
              <a:t>9</a:t>
            </a:r>
            <a:r>
              <a:rPr lang="zh-CN" sz="1400" b="1">
                <a:solidFill>
                  <a:srgbClr val="8A0000"/>
                </a:solidFill>
                <a:latin typeface="Impact"/>
                <a:ea typeface="微软雅黑"/>
              </a:rPr>
              <a:t>个备案中心）</a:t>
            </a:r>
            <a:endParaRPr lang="en-US" sz="1400" b="1">
              <a:solidFill>
                <a:srgbClr val="8A0000"/>
              </a:solidFill>
              <a:latin typeface="Impact"/>
              <a:ea typeface="微软雅黑"/>
            </a:endParaRPr>
          </a:p>
          <a:p>
            <a:pPr marL="800100" lvl="2" indent="-342900">
              <a:lnSpc>
                <a:spcPct val="130000"/>
              </a:lnSpc>
              <a:buFont typeface="Wingdings" charset="2"/>
              <a:buChar char="l"/>
            </a:pPr>
            <a:r>
              <a:rPr lang="zh-CN" sz="1400" b="1">
                <a:solidFill>
                  <a:schemeClr val="tx2">
                    <a:lumMod val="50000"/>
                  </a:schemeClr>
                </a:solidFill>
                <a:latin typeface="Impact"/>
                <a:ea typeface="微软雅黑"/>
              </a:rPr>
              <a:t>南亚研究、大洋洲研究、东南亚研究、中东研究、以色列研究、印度研究等</a:t>
            </a:r>
            <a:endParaRPr lang="en-US" sz="1400" b="1">
              <a:solidFill>
                <a:schemeClr val="tx2">
                  <a:lumMod val="50000"/>
                </a:schemeClr>
              </a:solidFill>
              <a:latin typeface="Impact"/>
              <a:ea typeface="微软雅黑"/>
            </a:endParaRPr>
          </a:p>
          <a:p>
            <a:pPr marL="342900" lvl="1" indent="-342900">
              <a:lnSpc>
                <a:spcPct val="130000"/>
              </a:lnSpc>
              <a:buFont typeface="Wingdings" charset="2"/>
              <a:buChar char="l"/>
            </a:pPr>
            <a:r>
              <a:rPr lang="zh-CN" sz="1400" b="1">
                <a:solidFill>
                  <a:srgbClr val="8A0000"/>
                </a:solidFill>
                <a:latin typeface="Impact"/>
                <a:ea typeface="微软雅黑"/>
              </a:rPr>
              <a:t>部属高校国家大学生校外实践教育基地：</a:t>
            </a:r>
            <a:endParaRPr lang="en-US" sz="1400" b="1">
              <a:solidFill>
                <a:srgbClr val="8A0000"/>
              </a:solidFill>
              <a:latin typeface="Impact"/>
              <a:ea typeface="微软雅黑"/>
            </a:endParaRPr>
          </a:p>
          <a:p>
            <a:pPr marL="800100" lvl="2" indent="-342900">
              <a:lnSpc>
                <a:spcPct val="130000"/>
              </a:lnSpc>
              <a:buFont typeface="Wingdings" charset="2"/>
              <a:buChar char="l"/>
            </a:pPr>
            <a:r>
              <a:rPr lang="zh-CN" sz="1400" b="1">
                <a:solidFill>
                  <a:schemeClr val="tx2">
                    <a:lumMod val="50000"/>
                  </a:schemeClr>
                </a:solidFill>
                <a:latin typeface="Impact"/>
                <a:ea typeface="微软雅黑"/>
              </a:rPr>
              <a:t>北京大学</a:t>
            </a:r>
            <a:r>
              <a:rPr lang="en-US" sz="1400" b="1">
                <a:solidFill>
                  <a:schemeClr val="tx2">
                    <a:lumMod val="50000"/>
                  </a:schemeClr>
                </a:solidFill>
                <a:latin typeface="Impact"/>
                <a:ea typeface="微软雅黑"/>
              </a:rPr>
              <a:t>—</a:t>
            </a:r>
            <a:r>
              <a:rPr lang="zh-CN" sz="1400" b="1">
                <a:solidFill>
                  <a:schemeClr val="tx2">
                    <a:lumMod val="50000"/>
                  </a:schemeClr>
                </a:solidFill>
                <a:latin typeface="Impact"/>
                <a:ea typeface="微软雅黑"/>
              </a:rPr>
              <a:t>广西国际博览事务局非通用语种类文科实践教育基地</a:t>
            </a:r>
          </a:p>
          <a:p>
            <a:pPr marL="342900" lvl="1" indent="-342900">
              <a:lnSpc>
                <a:spcPct val="130000"/>
              </a:lnSpc>
              <a:buFont typeface="Wingdings" charset="2"/>
              <a:buChar char="l"/>
            </a:pPr>
            <a:r>
              <a:rPr lang="zh-CN" sz="1400" b="1">
                <a:solidFill>
                  <a:srgbClr val="8D0010"/>
                </a:solidFill>
                <a:effectLst>
                  <a:outerShdw blurRad="38100" dist="19050" dir="2700000" algn="tl" rotWithShape="0">
                    <a:schemeClr val="dk1">
                      <a:alpha val="40000"/>
                    </a:schemeClr>
                  </a:outerShdw>
                </a:effectLst>
                <a:latin typeface="Impact"/>
                <a:ea typeface="微软雅黑"/>
              </a:rPr>
              <a:t>北京市</a:t>
            </a:r>
            <a:r>
              <a:rPr lang="en-US" sz="1400" b="1">
                <a:solidFill>
                  <a:srgbClr val="8D0010"/>
                </a:solidFill>
                <a:effectLst>
                  <a:outerShdw blurRad="38100" dist="19050" dir="2700000" algn="tl" rotWithShape="0">
                    <a:schemeClr val="dk1">
                      <a:alpha val="40000"/>
                    </a:schemeClr>
                  </a:outerShdw>
                </a:effectLst>
                <a:latin typeface="Impact"/>
                <a:ea typeface="微软雅黑"/>
              </a:rPr>
              <a:t>“</a:t>
            </a:r>
            <a:r>
              <a:rPr lang="zh-CN" sz="1400" b="1">
                <a:solidFill>
                  <a:srgbClr val="8D0010"/>
                </a:solidFill>
                <a:effectLst>
                  <a:outerShdw blurRad="38100" dist="19050" dir="2700000" algn="tl" rotWithShape="0">
                    <a:schemeClr val="dk1">
                      <a:alpha val="40000"/>
                    </a:schemeClr>
                  </a:outerShdw>
                </a:effectLst>
                <a:latin typeface="Impact"/>
                <a:ea typeface="微软雅黑"/>
              </a:rPr>
              <a:t>一带一路</a:t>
            </a:r>
            <a:r>
              <a:rPr lang="en-US" sz="1400" b="1">
                <a:solidFill>
                  <a:srgbClr val="8D0010"/>
                </a:solidFill>
                <a:effectLst>
                  <a:outerShdw blurRad="38100" dist="19050" dir="2700000" algn="tl" rotWithShape="0">
                    <a:schemeClr val="dk1">
                      <a:alpha val="40000"/>
                    </a:schemeClr>
                  </a:outerShdw>
                </a:effectLst>
                <a:latin typeface="Impact"/>
                <a:ea typeface="微软雅黑"/>
              </a:rPr>
              <a:t>”</a:t>
            </a:r>
            <a:r>
              <a:rPr lang="zh-CN" sz="1400" b="1">
                <a:solidFill>
                  <a:srgbClr val="8D0010"/>
                </a:solidFill>
                <a:effectLst>
                  <a:outerShdw blurRad="38100" dist="19050" dir="2700000" algn="tl" rotWithShape="0">
                    <a:schemeClr val="dk1">
                      <a:alpha val="40000"/>
                    </a:schemeClr>
                  </a:outerShdw>
                </a:effectLst>
                <a:latin typeface="Impact"/>
                <a:ea typeface="微软雅黑"/>
              </a:rPr>
              <a:t>国家人才培养基地</a:t>
            </a:r>
            <a:r>
              <a:rPr lang="zh-CN" sz="1400" b="1">
                <a:solidFill>
                  <a:schemeClr val="tx2">
                    <a:lumMod val="50000"/>
                  </a:schemeClr>
                </a:solidFill>
                <a:latin typeface="Impact"/>
                <a:ea typeface="微软雅黑"/>
              </a:rPr>
              <a:t>（与国际合作部协同建设，</a:t>
            </a:r>
            <a:r>
              <a:rPr lang="en-US" sz="1400" b="1">
                <a:solidFill>
                  <a:schemeClr val="tx2">
                    <a:lumMod val="50000"/>
                  </a:schemeClr>
                </a:solidFill>
                <a:latin typeface="Impact"/>
                <a:ea typeface="微软雅黑"/>
              </a:rPr>
              <a:t>2017</a:t>
            </a:r>
            <a:r>
              <a:rPr lang="zh-CN" sz="1400" b="1">
                <a:solidFill>
                  <a:schemeClr val="tx2">
                    <a:lumMod val="50000"/>
                  </a:schemeClr>
                </a:solidFill>
                <a:latin typeface="Impact"/>
                <a:ea typeface="微软雅黑"/>
              </a:rPr>
              <a:t>）</a:t>
            </a:r>
          </a:p>
        </p:txBody>
      </p:sp>
      <p:cxnSp>
        <p:nvCxnSpPr>
          <p:cNvPr id="40" name="直接连接符 39"/>
          <p:cNvCxnSpPr/>
          <p:nvPr/>
        </p:nvCxnSpPr>
        <p:spPr>
          <a:xfrm flipV="1">
            <a:off x="473396" y="4434649"/>
            <a:ext cx="8415627" cy="862"/>
          </a:xfrm>
          <a:prstGeom prst="line">
            <a:avLst/>
          </a:prstGeom>
          <a:noFill/>
          <a:ln w="19050" cap="flat" cmpd="sng">
            <a:solidFill>
              <a:schemeClr val="accent2"/>
            </a:solidFill>
            <a:prstDash val="dash"/>
          </a:ln>
        </p:spPr>
      </p:cxnSp>
      <p:sp>
        <p:nvSpPr>
          <p:cNvPr id="41" name="TextBox 60"/>
          <p:cNvSpPr txBox="1"/>
          <p:nvPr/>
        </p:nvSpPr>
        <p:spPr>
          <a:xfrm>
            <a:off x="320911" y="5140197"/>
            <a:ext cx="2045067" cy="776110"/>
          </a:xfrm>
          <a:prstGeom prst="rect">
            <a:avLst/>
          </a:prstGeom>
          <a:solidFill>
            <a:srgbClr val="8A0000"/>
          </a:solidFill>
          <a:ln>
            <a:noFill/>
          </a:ln>
        </p:spPr>
        <p:txBody>
          <a:bodyPr wrap="square">
            <a:spAutoFit/>
          </a:bodyPr>
          <a:lstStyle/>
          <a:p>
            <a:pPr algn="ctr">
              <a:lnSpc>
                <a:spcPct val="130000"/>
              </a:lnSpc>
            </a:pPr>
            <a:r>
              <a:rPr lang="zh-CN" b="1">
                <a:solidFill>
                  <a:schemeClr val="bg1"/>
                </a:solidFill>
                <a:effectLst>
                  <a:outerShdw blurRad="38100" dist="38100" dir="2700000" algn="tl">
                    <a:srgbClr val="000000">
                      <a:alpha val="43137"/>
                    </a:srgbClr>
                  </a:outerShdw>
                </a:effectLst>
                <a:latin typeface="Impact"/>
                <a:ea typeface="微软雅黑"/>
              </a:rPr>
              <a:t>教学语言</a:t>
            </a:r>
            <a:endParaRPr lang="en-US" b="1">
              <a:solidFill>
                <a:schemeClr val="bg1"/>
              </a:solidFill>
              <a:effectLst>
                <a:outerShdw blurRad="38100" dist="38100" dir="2700000" algn="tl">
                  <a:srgbClr val="000000">
                    <a:alpha val="43137"/>
                  </a:srgbClr>
                </a:outerShdw>
              </a:effectLst>
              <a:latin typeface="Impact"/>
              <a:ea typeface="微软雅黑"/>
            </a:endParaRPr>
          </a:p>
          <a:p>
            <a:pPr algn="ctr">
              <a:lnSpc>
                <a:spcPct val="130000"/>
              </a:lnSpc>
            </a:pPr>
            <a:r>
              <a:rPr lang="zh-CN" b="1">
                <a:solidFill>
                  <a:schemeClr val="bg1"/>
                </a:solidFill>
                <a:effectLst>
                  <a:outerShdw blurRad="38100" dist="38100" dir="2700000" algn="tl">
                    <a:srgbClr val="000000">
                      <a:alpha val="43137"/>
                    </a:srgbClr>
                  </a:outerShdw>
                </a:effectLst>
                <a:latin typeface="Impact"/>
                <a:ea typeface="微软雅黑"/>
              </a:rPr>
              <a:t>研究语言 </a:t>
            </a:r>
            <a:r>
              <a:rPr lang="en-US" b="1">
                <a:solidFill>
                  <a:schemeClr val="bg1"/>
                </a:solidFill>
                <a:effectLst>
                  <a:outerShdw blurRad="38100" dist="38100" dir="2700000" algn="tl">
                    <a:srgbClr val="000000">
                      <a:alpha val="43137"/>
                    </a:srgbClr>
                  </a:outerShdw>
                </a:effectLst>
                <a:latin typeface="Impact"/>
                <a:ea typeface="微软雅黑"/>
              </a:rPr>
              <a:t>60  </a:t>
            </a:r>
            <a:r>
              <a:rPr lang="zh-CN" b="1">
                <a:solidFill>
                  <a:schemeClr val="bg1"/>
                </a:solidFill>
                <a:effectLst>
                  <a:outerShdw blurRad="38100" dist="38100" dir="2700000" algn="tl">
                    <a:srgbClr val="000000">
                      <a:alpha val="43137"/>
                    </a:srgbClr>
                  </a:outerShdw>
                </a:effectLst>
                <a:latin typeface="Impact"/>
                <a:ea typeface="微软雅黑"/>
              </a:rPr>
              <a:t>种</a:t>
            </a:r>
            <a:endParaRPr lang="en-US" b="1">
              <a:solidFill>
                <a:schemeClr val="bg1"/>
              </a:solidFill>
              <a:effectLst>
                <a:outerShdw blurRad="38100" dist="38100" dir="2700000" algn="tl">
                  <a:srgbClr val="000000">
                    <a:alpha val="43137"/>
                  </a:srgbClr>
                </a:outerShdw>
              </a:effectLst>
              <a:latin typeface="Impact"/>
              <a:ea typeface="微软雅黑"/>
            </a:endParaRPr>
          </a:p>
        </p:txBody>
      </p:sp>
      <p:sp>
        <p:nvSpPr>
          <p:cNvPr id="42" name="矩形 41"/>
          <p:cNvSpPr/>
          <p:nvPr/>
        </p:nvSpPr>
        <p:spPr>
          <a:xfrm>
            <a:off x="2600325" y="4583122"/>
            <a:ext cx="9020175" cy="1926681"/>
          </a:xfrm>
          <a:prstGeom prst="rect">
            <a:avLst/>
          </a:prstGeom>
        </p:spPr>
        <p:txBody>
          <a:bodyPr wrap="square">
            <a:spAutoFit/>
          </a:bodyPr>
          <a:lstStyle/>
          <a:p>
            <a:pPr marL="342900" indent="-342900">
              <a:lnSpc>
                <a:spcPct val="130000"/>
              </a:lnSpc>
              <a:spcAft>
                <a:spcPts val="600"/>
              </a:spcAft>
              <a:buFont typeface="Wingdings" charset="2"/>
              <a:buChar char="l"/>
            </a:pPr>
            <a:r>
              <a:rPr lang="zh-CN" sz="1400" b="1">
                <a:solidFill>
                  <a:srgbClr val="8A0000"/>
                </a:solidFill>
                <a:latin typeface="微软雅黑"/>
                <a:ea typeface="微软雅黑"/>
              </a:rPr>
              <a:t>现代语言</a:t>
            </a:r>
            <a:r>
              <a:rPr lang="zh-CN" sz="1400" b="1">
                <a:solidFill>
                  <a:schemeClr val="tx2">
                    <a:lumMod val="50000"/>
                  </a:schemeClr>
                </a:solidFill>
                <a:latin typeface="微软雅黑"/>
                <a:ea typeface="微软雅黑"/>
              </a:rPr>
              <a:t>如马来语、柬埔寨语、老挝语、爪哇语、孟加拉语、土耳其语、豪萨语、斯瓦西里语、伊博语、阿姆哈拉语、约鲁巴语、乌克兰语、亚美尼亚语、格鲁吉亚语、阿塞拜疆语、库尔德语等</a:t>
            </a:r>
            <a:endParaRPr lang="en-US" sz="1400" b="1">
              <a:solidFill>
                <a:srgbClr val="8A0000"/>
              </a:solidFill>
              <a:latin typeface="微软雅黑"/>
              <a:ea typeface="微软雅黑"/>
            </a:endParaRPr>
          </a:p>
          <a:p>
            <a:pPr marL="342900" indent="-342900">
              <a:lnSpc>
                <a:spcPct val="130000"/>
              </a:lnSpc>
              <a:spcAft>
                <a:spcPts val="600"/>
              </a:spcAft>
              <a:buFont typeface="Wingdings" charset="2"/>
              <a:buChar char="l"/>
            </a:pPr>
            <a:r>
              <a:rPr lang="zh-CN" sz="1400" b="1">
                <a:solidFill>
                  <a:srgbClr val="8A0000"/>
                </a:solidFill>
                <a:latin typeface="微软雅黑"/>
                <a:ea typeface="微软雅黑"/>
              </a:rPr>
              <a:t>古代语言</a:t>
            </a:r>
            <a:r>
              <a:rPr lang="zh-CN" sz="1400" b="1">
                <a:solidFill>
                  <a:schemeClr val="tx2">
                    <a:lumMod val="50000"/>
                  </a:schemeClr>
                </a:solidFill>
                <a:latin typeface="微软雅黑"/>
                <a:ea typeface="微软雅黑"/>
              </a:rPr>
              <a:t>如拉丁语、古希腊语、古冰岛语、阿卡德语、阿拉米语、古叙利亚语、中古波斯语（巴列维语）、苏美尔语、赫梯语、乌伽里特语、吕西亚语、楔形文字、象形文字鲁维语、古埃及象形文字、吐火罗语、于阗语、古俄语等</a:t>
            </a:r>
            <a:endParaRPr lang="en-US" sz="1400" b="1">
              <a:solidFill>
                <a:srgbClr val="8A0000"/>
              </a:solidFill>
              <a:latin typeface="微软雅黑"/>
              <a:ea typeface="微软雅黑"/>
            </a:endParaRPr>
          </a:p>
          <a:p>
            <a:pPr marL="342900" indent="-342900">
              <a:lnSpc>
                <a:spcPct val="130000"/>
              </a:lnSpc>
              <a:spcAft>
                <a:spcPts val="600"/>
              </a:spcAft>
              <a:buFont typeface="Wingdings" charset="2"/>
              <a:buChar char="l"/>
            </a:pPr>
            <a:r>
              <a:rPr lang="zh-CN" sz="1400" b="1">
                <a:solidFill>
                  <a:srgbClr val="8A0000"/>
                </a:solidFill>
                <a:latin typeface="微软雅黑"/>
                <a:ea typeface="微软雅黑"/>
              </a:rPr>
              <a:t>少数民族及跨境语言资源</a:t>
            </a:r>
            <a:r>
              <a:rPr lang="zh-CN" sz="1400" b="1">
                <a:solidFill>
                  <a:schemeClr val="tx2">
                    <a:lumMod val="50000"/>
                  </a:schemeClr>
                </a:solidFill>
                <a:latin typeface="微软雅黑"/>
                <a:ea typeface="微软雅黑"/>
              </a:rPr>
              <a:t>如藏语、蒙语、满语等</a:t>
            </a:r>
            <a:r>
              <a:rPr lang="zh-CN" sz="1400" b="1">
                <a:solidFill>
                  <a:srgbClr val="8A0000"/>
                </a:solidFill>
                <a:latin typeface="微软雅黑"/>
                <a:ea typeface="微软雅黑"/>
              </a:rPr>
              <a:t>用于教学和科研</a:t>
            </a:r>
          </a:p>
        </p:txBody>
      </p:sp>
      <p:sp>
        <p:nvSpPr>
          <p:cNvPr id="43" name="TextBox 60"/>
          <p:cNvSpPr txBox="1"/>
          <p:nvPr/>
        </p:nvSpPr>
        <p:spPr>
          <a:xfrm>
            <a:off x="320911" y="2763607"/>
            <a:ext cx="2045067" cy="700128"/>
          </a:xfrm>
          <a:prstGeom prst="rect">
            <a:avLst/>
          </a:prstGeom>
          <a:solidFill>
            <a:srgbClr val="8A0000"/>
          </a:solidFill>
          <a:ln>
            <a:noFill/>
          </a:ln>
        </p:spPr>
        <p:txBody>
          <a:bodyPr wrap="square">
            <a:spAutoFit/>
          </a:bodyPr>
          <a:lstStyle/>
          <a:p>
            <a:pPr algn="ctr">
              <a:lnSpc>
                <a:spcPct val="130000"/>
              </a:lnSpc>
            </a:pPr>
            <a:r>
              <a:rPr lang="en-US" sz="1600" b="1">
                <a:solidFill>
                  <a:schemeClr val="bg1"/>
                </a:solidFill>
                <a:effectLst>
                  <a:outerShdw blurRad="38100" dist="38100" dir="2700000" algn="tl">
                    <a:srgbClr val="000000">
                      <a:alpha val="43137"/>
                    </a:srgbClr>
                  </a:outerShdw>
                </a:effectLst>
                <a:latin typeface="Impact"/>
                <a:ea typeface="微软雅黑"/>
              </a:rPr>
              <a:t>5 </a:t>
            </a:r>
            <a:r>
              <a:rPr lang="zh-CN" sz="1600" b="1">
                <a:solidFill>
                  <a:schemeClr val="bg1"/>
                </a:solidFill>
                <a:effectLst>
                  <a:outerShdw blurRad="38100" dist="38100" dir="2700000" algn="tl">
                    <a:srgbClr val="000000">
                      <a:alpha val="43137"/>
                    </a:srgbClr>
                  </a:outerShdw>
                </a:effectLst>
                <a:latin typeface="Impact"/>
                <a:ea typeface="微软雅黑"/>
              </a:rPr>
              <a:t>个系列</a:t>
            </a:r>
            <a:endParaRPr lang="en-US" sz="1600" b="1">
              <a:solidFill>
                <a:schemeClr val="bg1"/>
              </a:solidFill>
              <a:effectLst>
                <a:outerShdw blurRad="38100" dist="38100" dir="2700000" algn="tl">
                  <a:srgbClr val="000000">
                    <a:alpha val="43137"/>
                  </a:srgbClr>
                </a:outerShdw>
              </a:effectLst>
              <a:latin typeface="Impact"/>
              <a:ea typeface="微软雅黑"/>
            </a:endParaRPr>
          </a:p>
          <a:p>
            <a:pPr algn="ctr">
              <a:lnSpc>
                <a:spcPct val="130000"/>
              </a:lnSpc>
            </a:pPr>
            <a:r>
              <a:rPr lang="zh-CN" sz="1600" b="1">
                <a:solidFill>
                  <a:schemeClr val="bg1"/>
                </a:solidFill>
                <a:effectLst>
                  <a:outerShdw blurRad="38100" dist="38100" dir="2700000" algn="tl">
                    <a:srgbClr val="000000">
                      <a:alpha val="43137"/>
                    </a:srgbClr>
                  </a:outerShdw>
                </a:effectLst>
                <a:latin typeface="Impact"/>
                <a:ea typeface="微软雅黑"/>
              </a:rPr>
              <a:t>省部级基地</a:t>
            </a:r>
          </a:p>
        </p:txBody>
      </p:sp>
      <p:grpSp>
        <p:nvGrpSpPr>
          <p:cNvPr id="44" name="组合 43"/>
          <p:cNvGrpSpPr/>
          <p:nvPr/>
        </p:nvGrpSpPr>
        <p:grpSpPr>
          <a:xfrm>
            <a:off x="1" y="0"/>
            <a:ext cx="1388224" cy="1046128"/>
            <a:chOff x="0" y="0"/>
            <a:chExt cx="6897954" cy="4536440"/>
          </a:xfrm>
        </p:grpSpPr>
        <p:sp>
          <p:nvSpPr>
            <p:cNvPr id="45" name="直角三角形 44"/>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46" name="直角三角形 45"/>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47" name="直角三角形 46"/>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8" name="矩形 47"/>
          <p:cNvSpPr/>
          <p:nvPr/>
        </p:nvSpPr>
        <p:spPr>
          <a:xfrm>
            <a:off x="694113" y="160821"/>
            <a:ext cx="472561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七、特色工作探索</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6705904"/>
            <a:ext cx="12192000" cy="150435"/>
            <a:chOff x="0" y="2714172"/>
            <a:chExt cx="3686629" cy="1429658"/>
          </a:xfrm>
        </p:grpSpPr>
        <p:sp>
          <p:nvSpPr>
            <p:cNvPr id="18" name="矩形 17"/>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19" name="矩形 18"/>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20" name="矩形 19"/>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4" name="矩形 23"/>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25" name="矩形 24"/>
          <p:cNvSpPr/>
          <p:nvPr/>
        </p:nvSpPr>
        <p:spPr>
          <a:xfrm>
            <a:off x="4977744" y="936830"/>
            <a:ext cx="2236510" cy="535531"/>
          </a:xfrm>
          <a:prstGeom prst="rect">
            <a:avLst/>
          </a:prstGeom>
        </p:spPr>
        <p:txBody>
          <a:bodyPr wrap="none">
            <a:spAutoFit/>
          </a:bodyPr>
          <a:lstStyle/>
          <a:p>
            <a:pPr marL="0" lvl="1" defTabSz="889000">
              <a:lnSpc>
                <a:spcPct val="90000"/>
              </a:lnSpc>
              <a:spcAft>
                <a:spcPct val="15000"/>
              </a:spcAft>
            </a:pPr>
            <a:r>
              <a:rPr lang="zh-CN" sz="3200" b="1" dirty="0">
                <a:solidFill>
                  <a:srgbClr val="8A0000"/>
                </a:solidFill>
                <a:latin typeface="微软雅黑"/>
                <a:ea typeface="微软雅黑"/>
              </a:rPr>
              <a:t>国际化建设</a:t>
            </a:r>
          </a:p>
        </p:txBody>
      </p:sp>
      <p:sp>
        <p:nvSpPr>
          <p:cNvPr id="26"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a:spcBef>
                <a:spcPts val="0"/>
              </a:spcBef>
              <a:spcAft>
                <a:spcPts val="0"/>
              </a:spcAft>
            </a:pPr>
            <a:r>
              <a:rPr lang="zh-CN" sz="2000" b="1">
                <a:solidFill>
                  <a:schemeClr val="bg1"/>
                </a:solidFill>
                <a:ea typeface="微软雅黑"/>
              </a:rPr>
              <a:t>        教师队伍国际化</a:t>
            </a:r>
          </a:p>
        </p:txBody>
      </p:sp>
      <p:pic>
        <p:nvPicPr>
          <p:cNvPr id="28" name="图片 27"/>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29" name="组合 28"/>
          <p:cNvGrpSpPr/>
          <p:nvPr/>
        </p:nvGrpSpPr>
        <p:grpSpPr>
          <a:xfrm>
            <a:off x="1" y="0"/>
            <a:ext cx="1388224" cy="1046128"/>
            <a:chOff x="0" y="0"/>
            <a:chExt cx="6897954" cy="4536440"/>
          </a:xfrm>
        </p:grpSpPr>
        <p:sp>
          <p:nvSpPr>
            <p:cNvPr id="30" name="直角三角形 29"/>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32" name="直角三角形 31"/>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33" name="直角三角形 32"/>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34" name="矩形 33"/>
          <p:cNvSpPr/>
          <p:nvPr/>
        </p:nvSpPr>
        <p:spPr>
          <a:xfrm>
            <a:off x="694113" y="160821"/>
            <a:ext cx="472561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七、特色工作探索</a:t>
            </a:r>
          </a:p>
        </p:txBody>
      </p:sp>
      <p:sp>
        <p:nvSpPr>
          <p:cNvPr id="35" name="TextBox 60"/>
          <p:cNvSpPr txBox="1"/>
          <p:nvPr/>
        </p:nvSpPr>
        <p:spPr>
          <a:xfrm>
            <a:off x="431275" y="2114534"/>
            <a:ext cx="11329448" cy="3884525"/>
          </a:xfrm>
          <a:prstGeom prst="rect">
            <a:avLst/>
          </a:prstGeom>
          <a:noFill/>
          <a:ln>
            <a:noFill/>
          </a:ln>
        </p:spPr>
        <p:txBody>
          <a:bodyPr wrap="square">
            <a:spAutoFit/>
          </a:bodyPr>
          <a:lstStyle/>
          <a:p>
            <a:pPr marL="285750" lvl="0" indent="-285750">
              <a:lnSpc>
                <a:spcPct val="130000"/>
              </a:lnSpc>
              <a:spcAft>
                <a:spcPts val="600"/>
              </a:spcAft>
              <a:buFont typeface="Wingdings" panose="05000000000000000000" pitchFamily="2" charset="2"/>
              <a:buChar char="l"/>
            </a:pPr>
            <a:r>
              <a:rPr lang="zh-CN" altLang="en-US" b="1" dirty="0">
                <a:solidFill>
                  <a:schemeClr val="bg2">
                    <a:lumMod val="25000"/>
                  </a:schemeClr>
                </a:solidFill>
                <a:latin typeface="微软雅黑" panose="020B0503020204020204" charset="-122"/>
                <a:ea typeface="微软雅黑" panose="020B0503020204020204" charset="-122"/>
              </a:rPr>
              <a:t>拥有</a:t>
            </a:r>
            <a:r>
              <a:rPr lang="zh-CN" altLang="en-US" b="1" dirty="0">
                <a:solidFill>
                  <a:srgbClr val="8A0000"/>
                </a:solidFill>
                <a:latin typeface="微软雅黑" panose="020B0503020204020204" charset="-122"/>
                <a:ea typeface="微软雅黑" panose="020B0503020204020204" charset="-122"/>
              </a:rPr>
              <a:t>博士学位的在职教师</a:t>
            </a:r>
            <a:r>
              <a:rPr lang="en-US" altLang="zh-CN" b="1" dirty="0">
                <a:solidFill>
                  <a:srgbClr val="8A0000"/>
                </a:solidFill>
                <a:latin typeface="微软雅黑" panose="020B0503020204020204" charset="-122"/>
                <a:ea typeface="微软雅黑" panose="020B0503020204020204" charset="-122"/>
              </a:rPr>
              <a:t>182</a:t>
            </a:r>
            <a:r>
              <a:rPr lang="zh-CN" altLang="en-US" b="1" dirty="0">
                <a:solidFill>
                  <a:srgbClr val="8A0000"/>
                </a:solidFill>
                <a:latin typeface="微软雅黑" panose="020B0503020204020204" charset="-122"/>
                <a:ea typeface="微软雅黑" panose="020B0503020204020204" charset="-122"/>
              </a:rPr>
              <a:t>名</a:t>
            </a:r>
            <a:r>
              <a:rPr lang="zh-CN" altLang="en-US" b="1" dirty="0">
                <a:solidFill>
                  <a:schemeClr val="bg2">
                    <a:lumMod val="25000"/>
                  </a:schemeClr>
                </a:solidFill>
                <a:latin typeface="微软雅黑" panose="020B0503020204020204" charset="-122"/>
                <a:ea typeface="微软雅黑" panose="020B0503020204020204" charset="-122"/>
              </a:rPr>
              <a:t>，其中获得北大博士学位</a:t>
            </a:r>
            <a:r>
              <a:rPr lang="en-US" altLang="zh-CN" b="1" dirty="0">
                <a:solidFill>
                  <a:srgbClr val="8A0000"/>
                </a:solidFill>
                <a:latin typeface="微软雅黑" panose="020B0503020204020204" charset="-122"/>
                <a:ea typeface="微软雅黑" panose="020B0503020204020204" charset="-122"/>
              </a:rPr>
              <a:t>98</a:t>
            </a:r>
            <a:r>
              <a:rPr lang="zh-CN" altLang="en-US" b="1" dirty="0">
                <a:solidFill>
                  <a:srgbClr val="8A0000"/>
                </a:solidFill>
                <a:latin typeface="微软雅黑" panose="020B0503020204020204" charset="-122"/>
                <a:ea typeface="微软雅黑" panose="020B0503020204020204" charset="-122"/>
              </a:rPr>
              <a:t>人</a:t>
            </a:r>
            <a:r>
              <a:rPr lang="zh-CN" altLang="en-US" b="1" dirty="0">
                <a:solidFill>
                  <a:schemeClr val="bg2">
                    <a:lumMod val="25000"/>
                  </a:schemeClr>
                </a:solidFill>
                <a:latin typeface="微软雅黑" panose="020B0503020204020204" charset="-122"/>
                <a:ea typeface="微软雅黑" panose="020B0503020204020204" charset="-122"/>
              </a:rPr>
              <a:t>，获得其他高校博士学位 </a:t>
            </a:r>
            <a:r>
              <a:rPr lang="en-US" altLang="zh-CN" b="1" dirty="0">
                <a:solidFill>
                  <a:srgbClr val="8A0000"/>
                </a:solidFill>
                <a:latin typeface="微软雅黑" panose="020B0503020204020204" charset="-122"/>
                <a:ea typeface="微软雅黑" panose="020B0503020204020204" charset="-122"/>
              </a:rPr>
              <a:t>84</a:t>
            </a:r>
            <a:r>
              <a:rPr lang="zh-CN" altLang="en-US" b="1" dirty="0">
                <a:solidFill>
                  <a:srgbClr val="8A0000"/>
                </a:solidFill>
                <a:latin typeface="微软雅黑" panose="020B0503020204020204" charset="-122"/>
                <a:ea typeface="微软雅黑" panose="020B0503020204020204" charset="-122"/>
              </a:rPr>
              <a:t>人</a:t>
            </a:r>
            <a:r>
              <a:rPr lang="zh-CN" altLang="en-US" b="1" dirty="0">
                <a:solidFill>
                  <a:schemeClr val="bg2">
                    <a:lumMod val="25000"/>
                  </a:schemeClr>
                </a:solidFill>
                <a:latin typeface="微软雅黑" panose="020B0503020204020204" charset="-122"/>
                <a:ea typeface="微软雅黑" panose="020B0503020204020204" charset="-122"/>
              </a:rPr>
              <a:t>（其中绝大多数在海外著名高校取得博士学位），</a:t>
            </a:r>
            <a:r>
              <a:rPr lang="en-US" altLang="zh-CN" b="1" dirty="0">
                <a:solidFill>
                  <a:srgbClr val="8A0000"/>
                </a:solidFill>
                <a:latin typeface="微软雅黑" panose="020B0503020204020204" charset="-122"/>
                <a:ea typeface="微软雅黑" panose="020B0503020204020204" charset="-122"/>
              </a:rPr>
              <a:t>189</a:t>
            </a:r>
            <a:r>
              <a:rPr lang="zh-CN" altLang="zh-CN" b="1" dirty="0">
                <a:solidFill>
                  <a:srgbClr val="8A0000"/>
                </a:solidFill>
                <a:latin typeface="微软雅黑" panose="020B0503020204020204" charset="-122"/>
                <a:ea typeface="微软雅黑" panose="020B0503020204020204" charset="-122"/>
              </a:rPr>
              <a:t>人</a:t>
            </a:r>
            <a:r>
              <a:rPr lang="zh-CN" altLang="zh-CN" b="1" dirty="0">
                <a:solidFill>
                  <a:schemeClr val="bg2">
                    <a:lumMod val="25000"/>
                  </a:schemeClr>
                </a:solidFill>
                <a:latin typeface="微软雅黑" panose="020B0503020204020204" charset="-122"/>
                <a:ea typeface="微软雅黑" panose="020B0503020204020204" charset="-122"/>
                <a:cs typeface="微软雅黑" panose="020B0503020204020204" charset="-122"/>
              </a:rPr>
              <a:t>具有长期的海外生活学习经历 </a:t>
            </a:r>
            <a:r>
              <a:rPr lang="zh-CN" altLang="en-US" dirty="0">
                <a:solidFill>
                  <a:schemeClr val="bg2">
                    <a:lumMod val="25000"/>
                  </a:schemeClr>
                </a:solidFill>
                <a:latin typeface="微软雅黑" panose="020B0503020204020204" charset="-122"/>
                <a:ea typeface="微软雅黑" panose="020B0503020204020204" charset="-122"/>
                <a:cs typeface="微软雅黑" panose="020B0503020204020204" charset="-122"/>
              </a:rPr>
              <a:t>。</a:t>
            </a:r>
            <a:endParaRPr lang="en-US" altLang="zh-CN" sz="1400" b="1" dirty="0">
              <a:solidFill>
                <a:schemeClr val="bg2">
                  <a:lumMod val="25000"/>
                </a:schemeClr>
              </a:solidFill>
              <a:latin typeface="微软雅黑" panose="020B0503020204020204" charset="-122"/>
              <a:ea typeface="微软雅黑" panose="020B0503020204020204" charset="-122"/>
            </a:endParaRPr>
          </a:p>
          <a:p>
            <a:pPr marL="285750" lvl="0" indent="-285750">
              <a:lnSpc>
                <a:spcPct val="130000"/>
              </a:lnSpc>
              <a:spcAft>
                <a:spcPts val="600"/>
              </a:spcAft>
              <a:buFont typeface="Wingdings" panose="05000000000000000000" pitchFamily="2" charset="2"/>
              <a:buChar char="l"/>
            </a:pPr>
            <a:r>
              <a:rPr lang="zh-CN" altLang="en-US" b="1" dirty="0">
                <a:solidFill>
                  <a:schemeClr val="bg2">
                    <a:lumMod val="25000"/>
                  </a:schemeClr>
                </a:solidFill>
                <a:latin typeface="微软雅黑" panose="020B0503020204020204" pitchFamily="34" charset="-122"/>
                <a:ea typeface="微软雅黑" panose="020B0503020204020204" pitchFamily="34" charset="-122"/>
              </a:rPr>
              <a:t>外籍教师与中国籍教师同等条件聘任，</a:t>
            </a:r>
            <a:r>
              <a:rPr lang="zh-CN" altLang="en-US" b="1" dirty="0">
                <a:solidFill>
                  <a:srgbClr val="8A0000"/>
                </a:solidFill>
                <a:latin typeface="微软雅黑" panose="020B0503020204020204" pitchFamily="34" charset="-122"/>
                <a:ea typeface="微软雅黑" panose="020B0503020204020204" pitchFamily="34" charset="-122"/>
              </a:rPr>
              <a:t>外籍事业编制教学科研系列</a:t>
            </a:r>
            <a:r>
              <a:rPr lang="en-US" altLang="zh-CN" b="1" dirty="0">
                <a:solidFill>
                  <a:srgbClr val="8A0000"/>
                </a:solidFill>
                <a:latin typeface="微软雅黑" panose="020B0503020204020204" pitchFamily="34" charset="-122"/>
                <a:ea typeface="微软雅黑" panose="020B0503020204020204" pitchFamily="34" charset="-122"/>
              </a:rPr>
              <a:t>2</a:t>
            </a:r>
            <a:r>
              <a:rPr lang="zh-CN" altLang="en-US" b="1" dirty="0">
                <a:solidFill>
                  <a:srgbClr val="8A0000"/>
                </a:solidFill>
                <a:latin typeface="微软雅黑" panose="020B0503020204020204" pitchFamily="34" charset="-122"/>
                <a:ea typeface="微软雅黑" panose="020B0503020204020204" pitchFamily="34" charset="-122"/>
              </a:rPr>
              <a:t>人</a:t>
            </a:r>
            <a:r>
              <a:rPr lang="zh-CN" altLang="en-US" b="1" dirty="0">
                <a:solidFill>
                  <a:schemeClr val="bg2">
                    <a:lumMod val="25000"/>
                  </a:schemeClr>
                </a:solidFill>
                <a:latin typeface="微软雅黑" panose="020B0503020204020204" pitchFamily="34" charset="-122"/>
                <a:ea typeface="微软雅黑" panose="020B0503020204020204" pitchFamily="34" charset="-122"/>
              </a:rPr>
              <a:t>，今后将进一步加大力度。</a:t>
            </a:r>
            <a:endParaRPr lang="en-US" altLang="zh-CN" b="1" dirty="0">
              <a:solidFill>
                <a:schemeClr val="bg2">
                  <a:lumMod val="25000"/>
                </a:schemeClr>
              </a:solidFill>
              <a:latin typeface="微软雅黑" panose="020B0503020204020204" pitchFamily="34" charset="-122"/>
              <a:ea typeface="微软雅黑" panose="020B0503020204020204" pitchFamily="34" charset="-122"/>
            </a:endParaRPr>
          </a:p>
          <a:p>
            <a:pPr marL="285750" indent="-285750">
              <a:lnSpc>
                <a:spcPct val="130000"/>
              </a:lnSpc>
              <a:buFont typeface="Wingdings" charset="2"/>
              <a:buChar char="l"/>
            </a:pPr>
            <a:r>
              <a:rPr lang="zh-CN" altLang="en-US" b="1" dirty="0">
                <a:solidFill>
                  <a:schemeClr val="bg2">
                    <a:lumMod val="25000"/>
                  </a:schemeClr>
                </a:solidFill>
                <a:latin typeface="微软雅黑"/>
                <a:ea typeface="微软雅黑"/>
              </a:rPr>
              <a:t>通过多元引智项目平台，引入外籍优秀智识人才，开展交流及教研工作：</a:t>
            </a:r>
            <a:r>
              <a:rPr lang="zh-CN" b="1" dirty="0">
                <a:solidFill>
                  <a:schemeClr val="bg2">
                    <a:lumMod val="25000"/>
                  </a:schemeClr>
                </a:solidFill>
                <a:latin typeface="微软雅黑"/>
                <a:ea typeface="微软雅黑"/>
              </a:rPr>
              <a:t>：</a:t>
            </a:r>
            <a:endParaRPr lang="en-US" b="1" dirty="0">
              <a:solidFill>
                <a:schemeClr val="bg2">
                  <a:lumMod val="25000"/>
                </a:schemeClr>
              </a:solidFill>
              <a:latin typeface="微软雅黑"/>
              <a:ea typeface="微软雅黑"/>
            </a:endParaRPr>
          </a:p>
          <a:p>
            <a:pPr marL="538163" lvl="0" indent="-265113">
              <a:lnSpc>
                <a:spcPct val="130000"/>
              </a:lnSpc>
              <a:spcAft>
                <a:spcPts val="600"/>
              </a:spcAft>
              <a:buFont typeface="Wingdings" charset="2"/>
              <a:buChar char="Ø"/>
            </a:pPr>
            <a:r>
              <a:rPr lang="zh-CN" b="1" dirty="0">
                <a:solidFill>
                  <a:srgbClr val="8A0000"/>
                </a:solidFill>
                <a:latin typeface="微软雅黑"/>
                <a:ea typeface="微软雅黑"/>
              </a:rPr>
              <a:t>引智外专项目</a:t>
            </a:r>
            <a:endParaRPr lang="en-US" b="1" dirty="0">
              <a:solidFill>
                <a:srgbClr val="8A0000"/>
              </a:solidFill>
              <a:latin typeface="微软雅黑"/>
              <a:ea typeface="微软雅黑"/>
            </a:endParaRPr>
          </a:p>
          <a:p>
            <a:pPr marL="995363" lvl="1" indent="-265113">
              <a:lnSpc>
                <a:spcPct val="130000"/>
              </a:lnSpc>
              <a:spcAft>
                <a:spcPts val="600"/>
              </a:spcAft>
              <a:buFont typeface="Wingdings" charset="2"/>
              <a:buChar char="Ø"/>
            </a:pPr>
            <a:r>
              <a:rPr lang="zh-CN" sz="1400" b="1" dirty="0">
                <a:solidFill>
                  <a:schemeClr val="bg2">
                    <a:lumMod val="25000"/>
                  </a:schemeClr>
                </a:solidFill>
                <a:latin typeface="微软雅黑"/>
                <a:ea typeface="微软雅黑"/>
              </a:rPr>
              <a:t>国家重点项目：“‘一带一路’ 教科文卫引智计划项目” </a:t>
            </a:r>
            <a:r>
              <a:rPr lang="zh-CN" sz="1100" b="1" dirty="0">
                <a:solidFill>
                  <a:schemeClr val="bg2">
                    <a:lumMod val="25000"/>
                  </a:schemeClr>
                </a:solidFill>
                <a:latin typeface="微软雅黑"/>
                <a:ea typeface="微软雅黑"/>
              </a:rPr>
              <a:t>（“中国经典文献、现当代作品蒙译及其研究 ” ）</a:t>
            </a:r>
            <a:endParaRPr lang="en-US" sz="1400" b="1" dirty="0">
              <a:solidFill>
                <a:schemeClr val="bg2">
                  <a:lumMod val="25000"/>
                </a:schemeClr>
              </a:solidFill>
              <a:latin typeface="微软雅黑"/>
              <a:ea typeface="微软雅黑"/>
            </a:endParaRPr>
          </a:p>
          <a:p>
            <a:pPr marL="995363" lvl="1" indent="-265113">
              <a:lnSpc>
                <a:spcPct val="130000"/>
              </a:lnSpc>
              <a:spcAft>
                <a:spcPts val="600"/>
              </a:spcAft>
              <a:buFont typeface="Wingdings" charset="2"/>
              <a:buChar char="Ø"/>
            </a:pPr>
            <a:r>
              <a:rPr lang="zh-CN" sz="1400" b="1" dirty="0">
                <a:solidFill>
                  <a:schemeClr val="bg2">
                    <a:lumMod val="25000"/>
                  </a:schemeClr>
                </a:solidFill>
                <a:latin typeface="微软雅黑"/>
                <a:ea typeface="微软雅黑"/>
              </a:rPr>
              <a:t>北大重点与特色项目：每年依托“北京大学海外名家讲学计划”邀请本领域权威的国际学者来访主办讲座、开展交流</a:t>
            </a:r>
            <a:endParaRPr lang="en-US" sz="1400" b="1" dirty="0">
              <a:solidFill>
                <a:schemeClr val="bg2">
                  <a:lumMod val="25000"/>
                </a:schemeClr>
              </a:solidFill>
              <a:latin typeface="微软雅黑"/>
              <a:ea typeface="微软雅黑"/>
            </a:endParaRPr>
          </a:p>
          <a:p>
            <a:pPr marL="995363" lvl="1" indent="-265113">
              <a:lnSpc>
                <a:spcPct val="130000"/>
              </a:lnSpc>
              <a:spcAft>
                <a:spcPts val="600"/>
              </a:spcAft>
              <a:buFont typeface="Wingdings" charset="2"/>
              <a:buChar char="Ø"/>
            </a:pPr>
            <a:r>
              <a:rPr lang="zh-CN" sz="1400" b="1" dirty="0">
                <a:solidFill>
                  <a:schemeClr val="bg2">
                    <a:lumMod val="25000"/>
                  </a:schemeClr>
                </a:solidFill>
                <a:latin typeface="微软雅黑"/>
                <a:ea typeface="微软雅黑"/>
              </a:rPr>
              <a:t>北大常规引智项目：每年依托“北京大学海外学者讲学计划”</a:t>
            </a:r>
            <a:r>
              <a:rPr lang="en-US" sz="1400" b="1" dirty="0">
                <a:solidFill>
                  <a:schemeClr val="bg2">
                    <a:lumMod val="25000"/>
                  </a:schemeClr>
                </a:solidFill>
                <a:latin typeface="微软雅黑"/>
                <a:ea typeface="微软雅黑"/>
              </a:rPr>
              <a:t>&amp;</a:t>
            </a:r>
            <a:r>
              <a:rPr lang="zh-CN" sz="1400" b="1" dirty="0">
                <a:solidFill>
                  <a:schemeClr val="bg2">
                    <a:lumMod val="25000"/>
                  </a:schemeClr>
                </a:solidFill>
                <a:latin typeface="微软雅黑"/>
                <a:ea typeface="微软雅黑"/>
              </a:rPr>
              <a:t>“北京大学海外学者访问研究计划”支持多位优秀外专访学项目</a:t>
            </a:r>
            <a:endParaRPr lang="en-US" sz="1400" b="1" dirty="0">
              <a:solidFill>
                <a:schemeClr val="bg2">
                  <a:lumMod val="25000"/>
                </a:schemeClr>
              </a:solidFill>
              <a:latin typeface="微软雅黑"/>
              <a:ea typeface="微软雅黑"/>
            </a:endParaRPr>
          </a:p>
          <a:p>
            <a:pPr marL="538163" lvl="0" indent="-265113">
              <a:lnSpc>
                <a:spcPct val="130000"/>
              </a:lnSpc>
              <a:spcAft>
                <a:spcPts val="600"/>
              </a:spcAft>
              <a:buFont typeface="Wingdings" charset="2"/>
              <a:buChar char="Ø"/>
            </a:pPr>
            <a:r>
              <a:rPr lang="zh-CN" b="1" dirty="0">
                <a:solidFill>
                  <a:srgbClr val="8A0000"/>
                </a:solidFill>
                <a:latin typeface="微软雅黑"/>
                <a:ea typeface="微软雅黑"/>
              </a:rPr>
              <a:t>学院自设北京大学外国语言文学文化讲席项目</a:t>
            </a:r>
            <a:endParaRPr lang="en-US" b="1" dirty="0">
              <a:solidFill>
                <a:srgbClr val="8A0000"/>
              </a:solidFill>
              <a:latin typeface="微软雅黑"/>
              <a:ea typeface="微软雅黑"/>
            </a:endParaRPr>
          </a:p>
          <a:p>
            <a:pPr marL="995363" lvl="1" indent="-265113">
              <a:lnSpc>
                <a:spcPct val="130000"/>
              </a:lnSpc>
              <a:spcAft>
                <a:spcPts val="600"/>
              </a:spcAft>
              <a:buFont typeface="Wingdings" charset="2"/>
              <a:buChar char="Ø"/>
            </a:pPr>
            <a:r>
              <a:rPr lang="zh-CN" altLang="en-US" sz="1400" b="1" dirty="0">
                <a:solidFill>
                  <a:schemeClr val="bg2">
                    <a:lumMod val="25000"/>
                  </a:schemeClr>
                </a:solidFill>
                <a:latin typeface="微软雅黑"/>
                <a:ea typeface="微软雅黑"/>
              </a:rPr>
              <a:t>至</a:t>
            </a:r>
            <a:r>
              <a:rPr lang="en-US" altLang="zh-CN" sz="1400" b="1" dirty="0">
                <a:solidFill>
                  <a:schemeClr val="bg2">
                    <a:lumMod val="25000"/>
                  </a:schemeClr>
                </a:solidFill>
                <a:latin typeface="微软雅黑"/>
                <a:ea typeface="微软雅黑"/>
              </a:rPr>
              <a:t>2022</a:t>
            </a:r>
            <a:r>
              <a:rPr lang="zh-CN" altLang="en-US" sz="1400" b="1" dirty="0">
                <a:solidFill>
                  <a:schemeClr val="bg2">
                    <a:lumMod val="25000"/>
                  </a:schemeClr>
                </a:solidFill>
                <a:latin typeface="微软雅黑"/>
                <a:ea typeface="微软雅黑"/>
              </a:rPr>
              <a:t>年，共计从</a:t>
            </a:r>
            <a:r>
              <a:rPr lang="en-US" altLang="zh-CN" sz="1400" b="1" dirty="0">
                <a:solidFill>
                  <a:schemeClr val="bg2">
                    <a:lumMod val="25000"/>
                  </a:schemeClr>
                </a:solidFill>
                <a:latin typeface="微软雅黑"/>
                <a:ea typeface="微软雅黑"/>
              </a:rPr>
              <a:t>20</a:t>
            </a:r>
            <a:r>
              <a:rPr lang="zh-CN" altLang="en-US" sz="1400" b="1" dirty="0">
                <a:solidFill>
                  <a:schemeClr val="bg2">
                    <a:lumMod val="25000"/>
                  </a:schemeClr>
                </a:solidFill>
                <a:latin typeface="微软雅黑"/>
                <a:ea typeface="微软雅黑"/>
              </a:rPr>
              <a:t>多个国家聘请语言教师及专业教授百余人次，共同组成一支实力雄厚的外国语言文学教学和科研团队。</a:t>
            </a:r>
            <a:endParaRPr lang="en-US" sz="1400" b="1" dirty="0">
              <a:solidFill>
                <a:schemeClr val="bg2">
                  <a:lumMod val="25000"/>
                </a:schemeClr>
              </a:solidFill>
              <a:latin typeface="微软雅黑"/>
              <a:ea typeface="微软雅黑"/>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1"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北京大学语言中心建设——服务北京大学的国际化</a:t>
            </a:r>
          </a:p>
        </p:txBody>
      </p:sp>
      <p:sp>
        <p:nvSpPr>
          <p:cNvPr id="26" name="矩形 25"/>
          <p:cNvSpPr/>
          <p:nvPr/>
        </p:nvSpPr>
        <p:spPr>
          <a:xfrm>
            <a:off x="1210387" y="2911060"/>
            <a:ext cx="3993456" cy="3223040"/>
          </a:xfrm>
          <a:prstGeom prst="rect">
            <a:avLst/>
          </a:prstGeom>
          <a:noFill/>
          <a:ln w="28575">
            <a:solidFill>
              <a:srgbClr val="8A0000"/>
            </a:solidFill>
            <a:prstDash val="solid"/>
            <a:miter/>
          </a:ln>
        </p:spPr>
        <p:txBody>
          <a:bodyPr anchor="ctr"/>
          <a:lstStyle/>
          <a:p>
            <a:pPr marL="285750" lvl="0" indent="-285750" algn="l" defTabSz="914400">
              <a:lnSpc>
                <a:spcPct val="200000"/>
              </a:lnSpc>
              <a:spcBef>
                <a:spcPts val="0"/>
              </a:spcBef>
              <a:spcAft>
                <a:spcPts val="600"/>
              </a:spcAft>
              <a:buClrTx/>
              <a:buSzTx/>
              <a:buFont typeface="Wingdings" charset="2"/>
              <a:buChar char="l"/>
            </a:pPr>
            <a:r>
              <a:rPr lang="zh-CN" b="1" i="0" u="none" strike="noStrike" kern="1200" spc="0" baseline="0">
                <a:ln>
                  <a:noFill/>
                </a:ln>
                <a:solidFill>
                  <a:schemeClr val="tx2">
                    <a:lumMod val="75000"/>
                  </a:schemeClr>
                </a:solidFill>
                <a:latin typeface="微软雅黑"/>
                <a:ea typeface="微软雅黑"/>
              </a:rPr>
              <a:t>各系（所）提供优质科研和科研含量高的课程；</a:t>
            </a:r>
            <a:endParaRPr lang="en-US" b="1" i="0" u="none" strike="noStrike" kern="1200" spc="0" baseline="0">
              <a:ln>
                <a:noFill/>
              </a:ln>
              <a:solidFill>
                <a:schemeClr val="tx2">
                  <a:lumMod val="75000"/>
                </a:schemeClr>
              </a:solidFill>
              <a:latin typeface="微软雅黑"/>
              <a:ea typeface="微软雅黑"/>
            </a:endParaRPr>
          </a:p>
          <a:p>
            <a:pPr marL="285750" lvl="0" indent="-285750" algn="l" defTabSz="914400">
              <a:lnSpc>
                <a:spcPct val="200000"/>
              </a:lnSpc>
              <a:spcBef>
                <a:spcPts val="0"/>
              </a:spcBef>
              <a:spcAft>
                <a:spcPts val="600"/>
              </a:spcAft>
              <a:buClrTx/>
              <a:buSzTx/>
              <a:buFont typeface="Wingdings" charset="2"/>
              <a:buChar char="l"/>
            </a:pPr>
            <a:r>
              <a:rPr lang="zh-CN" b="1" i="0" u="none" strike="noStrike" kern="1200" spc="0" baseline="0">
                <a:ln>
                  <a:noFill/>
                </a:ln>
                <a:solidFill>
                  <a:schemeClr val="tx2">
                    <a:lumMod val="75000"/>
                  </a:schemeClr>
                </a:solidFill>
                <a:latin typeface="微软雅黑"/>
                <a:ea typeface="微软雅黑"/>
              </a:rPr>
              <a:t>语言中心面向全校提供高质量的语言课程和国际化服务。</a:t>
            </a:r>
            <a:endParaRPr lang="en-US" sz="1200" b="0" i="0" u="none" strike="noStrike" kern="0" spc="0" baseline="0">
              <a:ln>
                <a:noFill/>
              </a:ln>
              <a:solidFill>
                <a:schemeClr val="tx2">
                  <a:lumMod val="75000"/>
                </a:schemeClr>
              </a:solidFill>
              <a:latin typeface="微软雅黑"/>
              <a:ea typeface="微软雅黑"/>
            </a:endParaRPr>
          </a:p>
        </p:txBody>
      </p:sp>
      <p:sp>
        <p:nvSpPr>
          <p:cNvPr id="28" name="椭圆 27"/>
          <p:cNvSpPr/>
          <p:nvPr/>
        </p:nvSpPr>
        <p:spPr>
          <a:xfrm>
            <a:off x="2514600" y="2406556"/>
            <a:ext cx="1492578" cy="965294"/>
          </a:xfrm>
          <a:prstGeom prst="ellipse">
            <a:avLst/>
          </a:prstGeom>
          <a:solidFill>
            <a:srgbClr val="8A0000"/>
          </a:solidFill>
          <a:ln>
            <a:noFill/>
          </a:ln>
        </p:spPr>
        <p:txBody>
          <a:bodyPr lIns="0" tIns="0" rIns="0" bIns="0" anchor="ctr"/>
          <a:lstStyle/>
          <a:p>
            <a:pPr marL="0" lvl="0" indent="0" algn="ctr" defTabSz="914400">
              <a:lnSpc>
                <a:spcPct val="120000"/>
              </a:lnSpc>
              <a:spcBef>
                <a:spcPts val="0"/>
              </a:spcBef>
              <a:spcAft>
                <a:spcPts val="0"/>
              </a:spcAft>
              <a:buClrTx/>
              <a:buSzTx/>
              <a:buFontTx/>
              <a:buNone/>
            </a:pPr>
            <a:r>
              <a:rPr lang="zh-CN" sz="3200" b="1" i="0" u="none" strike="noStrike" kern="0" spc="0" baseline="0">
                <a:ln>
                  <a:noFill/>
                </a:ln>
                <a:solidFill>
                  <a:schemeClr val="bg1"/>
                </a:solidFill>
                <a:latin typeface="微软雅黑"/>
                <a:ea typeface="微软雅黑"/>
              </a:rPr>
              <a:t>理 念</a:t>
            </a:r>
          </a:p>
        </p:txBody>
      </p:sp>
      <p:sp>
        <p:nvSpPr>
          <p:cNvPr id="29" name="矩形 28"/>
          <p:cNvSpPr/>
          <p:nvPr/>
        </p:nvSpPr>
        <p:spPr>
          <a:xfrm>
            <a:off x="5942160" y="2911060"/>
            <a:ext cx="5278289" cy="3223040"/>
          </a:xfrm>
          <a:prstGeom prst="rect">
            <a:avLst/>
          </a:prstGeom>
          <a:solidFill>
            <a:schemeClr val="lt1"/>
          </a:solidFill>
          <a:ln w="28575">
            <a:solidFill>
              <a:srgbClr val="002060"/>
            </a:solidFill>
            <a:prstDash val="solid"/>
            <a:miter/>
          </a:ln>
        </p:spPr>
        <p:txBody>
          <a:bodyPr anchor="ctr"/>
          <a:lstStyle/>
          <a:p>
            <a:pPr marL="0" lvl="0" indent="0" algn="l" defTabSz="914400">
              <a:lnSpc>
                <a:spcPct val="130000"/>
              </a:lnSpc>
              <a:spcBef>
                <a:spcPts val="0"/>
              </a:spcBef>
              <a:spcAft>
                <a:spcPct val="0"/>
              </a:spcAft>
              <a:buClrTx/>
              <a:buSzTx/>
              <a:buFontTx/>
              <a:buNone/>
            </a:pPr>
            <a:endParaRPr lang="en-US" sz="1600" b="1" i="0" u="none" strike="noStrike" kern="1200" spc="0" baseline="0" dirty="0">
              <a:ln>
                <a:noFill/>
              </a:ln>
              <a:solidFill>
                <a:srgbClr val="1F497D">
                  <a:lumMod val="50000"/>
                </a:srgbClr>
              </a:solidFill>
              <a:latin typeface="微软雅黑"/>
              <a:ea typeface="微软雅黑"/>
            </a:endParaRPr>
          </a:p>
          <a:p>
            <a:pPr marL="285750" indent="-285750">
              <a:spcBef>
                <a:spcPts val="600"/>
              </a:spcBef>
              <a:buFont typeface="Wingdings" charset="2"/>
              <a:buChar char="l"/>
            </a:pPr>
            <a:r>
              <a:rPr lang="zh-CN" b="1" dirty="0">
                <a:solidFill>
                  <a:schemeClr val="tx2">
                    <a:lumMod val="75000"/>
                  </a:schemeClr>
                </a:solidFill>
                <a:latin typeface="微软雅黑"/>
                <a:ea typeface="微软雅黑"/>
              </a:rPr>
              <a:t>承担了近</a:t>
            </a:r>
            <a:r>
              <a:rPr lang="en-US" b="1" dirty="0">
                <a:solidFill>
                  <a:srgbClr val="8A0000"/>
                </a:solidFill>
                <a:latin typeface="微软雅黑"/>
                <a:ea typeface="微软雅黑"/>
              </a:rPr>
              <a:t>200</a:t>
            </a:r>
            <a:r>
              <a:rPr lang="zh-CN" b="1" dirty="0">
                <a:solidFill>
                  <a:srgbClr val="8A0000"/>
                </a:solidFill>
                <a:latin typeface="微软雅黑"/>
                <a:ea typeface="微软雅黑"/>
              </a:rPr>
              <a:t>门</a:t>
            </a:r>
            <a:r>
              <a:rPr lang="zh-CN" b="1" dirty="0">
                <a:solidFill>
                  <a:schemeClr val="tx2">
                    <a:lumMod val="75000"/>
                  </a:schemeClr>
                </a:solidFill>
                <a:latin typeface="微软雅黑"/>
                <a:ea typeface="微软雅黑"/>
              </a:rPr>
              <a:t>外国语言文学文化学科的专业课程以及面向全校的辅修和公选外语课程；</a:t>
            </a:r>
            <a:endParaRPr lang="en-US" b="1" dirty="0">
              <a:solidFill>
                <a:schemeClr val="tx2">
                  <a:lumMod val="75000"/>
                </a:schemeClr>
              </a:solidFill>
              <a:latin typeface="微软雅黑"/>
              <a:ea typeface="微软雅黑"/>
            </a:endParaRPr>
          </a:p>
          <a:p>
            <a:pPr marL="285750" indent="-285750">
              <a:spcBef>
                <a:spcPts val="600"/>
              </a:spcBef>
              <a:buFont typeface="Wingdings" charset="2"/>
              <a:buChar char="l"/>
            </a:pPr>
            <a:r>
              <a:rPr lang="zh-CN" b="1" dirty="0">
                <a:solidFill>
                  <a:schemeClr val="tx2">
                    <a:lumMod val="75000"/>
                  </a:schemeClr>
                </a:solidFill>
                <a:latin typeface="微软雅黑"/>
                <a:ea typeface="微软雅黑"/>
              </a:rPr>
              <a:t>承担了全校非英语专业本科生与研究生的公共英语课程；</a:t>
            </a:r>
            <a:endParaRPr lang="en-US" b="1" dirty="0">
              <a:solidFill>
                <a:schemeClr val="tx2">
                  <a:lumMod val="75000"/>
                </a:schemeClr>
              </a:solidFill>
              <a:latin typeface="微软雅黑"/>
              <a:ea typeface="微软雅黑"/>
            </a:endParaRPr>
          </a:p>
          <a:p>
            <a:pPr marL="285750" indent="-285750">
              <a:spcBef>
                <a:spcPts val="600"/>
              </a:spcBef>
              <a:buFont typeface="Wingdings" charset="2"/>
              <a:buChar char="l"/>
            </a:pPr>
            <a:r>
              <a:rPr lang="zh-CN" altLang="en-US" b="1" dirty="0">
                <a:solidFill>
                  <a:schemeClr val="tx2">
                    <a:lumMod val="75000"/>
                  </a:schemeClr>
                </a:solidFill>
                <a:latin typeface="微软雅黑"/>
                <a:ea typeface="微软雅黑"/>
              </a:rPr>
              <a:t>自暑期英语课程开设以来，聘任逾</a:t>
            </a:r>
            <a:r>
              <a:rPr lang="en-US" altLang="zh-CN" b="1" dirty="0">
                <a:solidFill>
                  <a:schemeClr val="tx2">
                    <a:lumMod val="75000"/>
                  </a:schemeClr>
                </a:solidFill>
                <a:latin typeface="微软雅黑"/>
                <a:ea typeface="微软雅黑"/>
              </a:rPr>
              <a:t>200</a:t>
            </a:r>
            <a:r>
              <a:rPr lang="zh-CN" altLang="en-US" b="1" dirty="0">
                <a:solidFill>
                  <a:schemeClr val="tx2">
                    <a:lumMod val="75000"/>
                  </a:schemeClr>
                </a:solidFill>
                <a:latin typeface="微软雅黑"/>
                <a:ea typeface="微软雅黑"/>
              </a:rPr>
              <a:t>人次外籍专家担任授课教师；</a:t>
            </a:r>
            <a:endParaRPr lang="en-US" altLang="zh-CN" b="1" dirty="0">
              <a:solidFill>
                <a:schemeClr val="tx2">
                  <a:lumMod val="75000"/>
                </a:schemeClr>
              </a:solidFill>
              <a:latin typeface="微软雅黑"/>
              <a:ea typeface="微软雅黑"/>
            </a:endParaRPr>
          </a:p>
          <a:p>
            <a:pPr marL="285750" indent="-285750">
              <a:spcBef>
                <a:spcPts val="600"/>
              </a:spcBef>
              <a:buFont typeface="Wingdings" charset="2"/>
              <a:buChar char="l"/>
            </a:pPr>
            <a:r>
              <a:rPr lang="zh-CN" altLang="en-US" b="1" dirty="0">
                <a:solidFill>
                  <a:schemeClr val="tx2">
                    <a:lumMod val="75000"/>
                  </a:schemeClr>
                </a:solidFill>
                <a:latin typeface="微软雅黑"/>
                <a:ea typeface="微软雅黑"/>
              </a:rPr>
              <a:t>坚持聘请“一带一路”沿线国家及地区的本族语教师为“一带一路”外国语言与文化系列公共课程项目开设本族语语言及文化课程。</a:t>
            </a:r>
            <a:endParaRPr lang="zh-CN" b="1" dirty="0">
              <a:solidFill>
                <a:schemeClr val="tx2">
                  <a:lumMod val="75000"/>
                </a:schemeClr>
              </a:solidFill>
              <a:latin typeface="微软雅黑"/>
              <a:ea typeface="微软雅黑"/>
            </a:endParaRPr>
          </a:p>
        </p:txBody>
      </p:sp>
      <p:sp>
        <p:nvSpPr>
          <p:cNvPr id="30" name="椭圆 29"/>
          <p:cNvSpPr/>
          <p:nvPr/>
        </p:nvSpPr>
        <p:spPr>
          <a:xfrm>
            <a:off x="7926278" y="2437157"/>
            <a:ext cx="1493416" cy="947804"/>
          </a:xfrm>
          <a:prstGeom prst="ellipse">
            <a:avLst/>
          </a:prstGeom>
          <a:solidFill>
            <a:srgbClr val="002060"/>
          </a:solidFill>
          <a:ln>
            <a:noFill/>
          </a:ln>
        </p:spPr>
        <p:txBody>
          <a:bodyPr lIns="0" tIns="0" rIns="0" bIns="0" anchor="ctr"/>
          <a:lstStyle/>
          <a:p>
            <a:pPr marL="0" lvl="0" indent="0" algn="ctr" defTabSz="914400">
              <a:lnSpc>
                <a:spcPct val="120000"/>
              </a:lnSpc>
              <a:spcBef>
                <a:spcPts val="0"/>
              </a:spcBef>
              <a:spcAft>
                <a:spcPts val="0"/>
              </a:spcAft>
              <a:buClrTx/>
              <a:buSzTx/>
              <a:buFontTx/>
              <a:buNone/>
            </a:pPr>
            <a:r>
              <a:rPr lang="zh-CN" sz="3200" b="1" i="0" u="none" strike="noStrike" kern="0" spc="0" baseline="0">
                <a:ln>
                  <a:noFill/>
                </a:ln>
                <a:solidFill>
                  <a:srgbClr val="FFFFFF"/>
                </a:solidFill>
                <a:latin typeface="微软雅黑"/>
                <a:ea typeface="微软雅黑"/>
              </a:rPr>
              <a:t>进 展</a:t>
            </a:r>
          </a:p>
        </p:txBody>
      </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01" name="矩形 100"/>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102" name="矩形 101"/>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103" name="矩形 102"/>
          <p:cNvSpPr/>
          <p:nvPr/>
        </p:nvSpPr>
        <p:spPr>
          <a:xfrm>
            <a:off x="4977744" y="93683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国际化建设</a:t>
            </a:r>
          </a:p>
        </p:txBody>
      </p:sp>
      <p:sp>
        <p:nvSpPr>
          <p:cNvPr id="104" name="矩形 103"/>
          <p:cNvSpPr/>
          <p:nvPr/>
        </p:nvSpPr>
        <p:spPr>
          <a:xfrm>
            <a:off x="694113" y="160821"/>
            <a:ext cx="472561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七、特色工作探索</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sp>
        <p:nvSpPr>
          <p:cNvPr id="31" name="TextBox 3"/>
          <p:cNvSpPr txBox="1"/>
          <p:nvPr/>
        </p:nvSpPr>
        <p:spPr>
          <a:xfrm>
            <a:off x="0" y="1535032"/>
            <a:ext cx="12191999" cy="400110"/>
          </a:xfrm>
          <a:prstGeom prst="rect">
            <a:avLst/>
          </a:prstGeom>
          <a:gradFill flip="none" rotWithShape="1">
            <a:gsLst>
              <a:gs pos="68000">
                <a:srgbClr val="9B0000"/>
              </a:gs>
              <a:gs pos="98000">
                <a:schemeClr val="accent2">
                  <a:alpha val="0"/>
                  <a:lumMod val="20000"/>
                  <a:lumOff val="80000"/>
                </a:schemeClr>
              </a:gs>
            </a:gsLst>
            <a:lin ang="0" scaled="1"/>
          </a:gradFill>
        </p:spPr>
        <p:txBody>
          <a:bodyPr wrap="square">
            <a:spAutoFit/>
          </a:bodyPr>
          <a:lstStyle/>
          <a:p>
            <a:pPr indent="540000">
              <a:spcBef>
                <a:spcPts val="0"/>
              </a:spcBef>
              <a:spcAft>
                <a:spcPts val="0"/>
              </a:spcAft>
            </a:pPr>
            <a:r>
              <a:rPr lang="zh-CN" sz="2000" b="1">
                <a:solidFill>
                  <a:schemeClr val="bg1"/>
                </a:solidFill>
                <a:ea typeface="微软雅黑"/>
              </a:rPr>
              <a:t>北京大学语言中心建设——服务北京大学的国际化</a:t>
            </a:r>
          </a:p>
        </p:txBody>
      </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47" name="矩形 46"/>
          <p:cNvSpPr/>
          <p:nvPr/>
        </p:nvSpPr>
        <p:spPr>
          <a:xfrm>
            <a:off x="1" y="1210204"/>
            <a:ext cx="4745906" cy="67791"/>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8" name="矩形 47"/>
          <p:cNvSpPr/>
          <p:nvPr/>
        </p:nvSpPr>
        <p:spPr>
          <a:xfrm flipH="1" flipV="1">
            <a:off x="7324725" y="1210203"/>
            <a:ext cx="4871195" cy="67792"/>
          </a:xfrm>
          <a:prstGeom prst="rect">
            <a:avLst/>
          </a:prstGeom>
          <a:gradFill flip="none" rotWithShape="1">
            <a:gsLst>
              <a:gs pos="0">
                <a:srgbClr val="8A0000">
                  <a:tint val="66000"/>
                </a:srgbClr>
              </a:gs>
              <a:gs pos="50000">
                <a:srgbClr val="8A0000">
                  <a:tint val="44500"/>
                </a:srgbClr>
              </a:gs>
              <a:gs pos="100000">
                <a:srgbClr val="8A0000">
                  <a:tint val="23500"/>
                </a:srgbClr>
              </a:gs>
            </a:gsLst>
            <a:lin ang="10800000" scaled="1"/>
          </a:gradFill>
          <a:ln>
            <a:noFill/>
          </a:ln>
        </p:spPr>
        <p:txBody>
          <a:bodyPr anchor="ctr"/>
          <a:lstStyle/>
          <a:p>
            <a:pPr algn="ctr"/>
            <a:endParaRPr lang="zh-CN">
              <a:solidFill>
                <a:schemeClr val="lt1"/>
              </a:solidFill>
            </a:endParaRPr>
          </a:p>
        </p:txBody>
      </p:sp>
      <p:sp>
        <p:nvSpPr>
          <p:cNvPr id="49" name="矩形 48"/>
          <p:cNvSpPr/>
          <p:nvPr/>
        </p:nvSpPr>
        <p:spPr>
          <a:xfrm>
            <a:off x="4977744" y="936830"/>
            <a:ext cx="2236510" cy="535531"/>
          </a:xfrm>
          <a:prstGeom prst="rect">
            <a:avLst/>
          </a:prstGeom>
        </p:spPr>
        <p:txBody>
          <a:bodyPr wrap="none">
            <a:spAutoFit/>
          </a:bodyPr>
          <a:lstStyle/>
          <a:p>
            <a:pPr marL="0" lvl="1" defTabSz="889000">
              <a:lnSpc>
                <a:spcPct val="90000"/>
              </a:lnSpc>
              <a:spcAft>
                <a:spcPct val="15000"/>
              </a:spcAft>
            </a:pPr>
            <a:r>
              <a:rPr lang="zh-CN" sz="3200" b="1">
                <a:solidFill>
                  <a:srgbClr val="8A0000"/>
                </a:solidFill>
                <a:latin typeface="微软雅黑"/>
                <a:ea typeface="微软雅黑"/>
              </a:rPr>
              <a:t>国际化建设</a:t>
            </a:r>
          </a:p>
        </p:txBody>
      </p:sp>
      <p:sp>
        <p:nvSpPr>
          <p:cNvPr id="51" name="TextBox 60"/>
          <p:cNvSpPr txBox="1"/>
          <p:nvPr/>
        </p:nvSpPr>
        <p:spPr>
          <a:xfrm>
            <a:off x="624729" y="2086933"/>
            <a:ext cx="3496449" cy="572464"/>
          </a:xfrm>
          <a:prstGeom prst="rect">
            <a:avLst/>
          </a:prstGeom>
          <a:noFill/>
          <a:ln>
            <a:noFill/>
          </a:ln>
        </p:spPr>
        <p:txBody>
          <a:bodyPr wrap="square">
            <a:spAutoFit/>
          </a:bodyPr>
          <a:lstStyle/>
          <a:p>
            <a:pPr marL="0" lvl="0" indent="0" algn="l" defTabSz="914400">
              <a:lnSpc>
                <a:spcPct val="130000"/>
              </a:lnSpc>
              <a:spcBef>
                <a:spcPct val="0"/>
              </a:spcBef>
              <a:spcAft>
                <a:spcPct val="0"/>
              </a:spcAft>
              <a:buClrTx/>
              <a:buSzTx/>
              <a:buFontTx/>
              <a:buNone/>
            </a:pPr>
            <a:r>
              <a:rPr lang="zh-CN" sz="2400" b="1" i="0" u="none" strike="noStrike" kern="1200" spc="0" baseline="0">
                <a:ln>
                  <a:noFill/>
                </a:ln>
                <a:solidFill>
                  <a:srgbClr val="8A0000"/>
                </a:solidFill>
                <a:effectLst>
                  <a:outerShdw blurRad="38100" dist="38100" dir="2700000" algn="tl">
                    <a:srgbClr val="000000">
                      <a:alpha val="43137"/>
                    </a:srgbClr>
                  </a:outerShdw>
                </a:effectLst>
                <a:latin typeface="Impact"/>
                <a:ea typeface="微软雅黑"/>
              </a:rPr>
              <a:t>语言中心开课情况：</a:t>
            </a:r>
          </a:p>
        </p:txBody>
      </p:sp>
      <p:sp>
        <p:nvSpPr>
          <p:cNvPr id="52" name="矩形 51"/>
          <p:cNvSpPr/>
          <p:nvPr/>
        </p:nvSpPr>
        <p:spPr>
          <a:xfrm>
            <a:off x="624729" y="2720121"/>
            <a:ext cx="10333806" cy="3200876"/>
          </a:xfrm>
          <a:prstGeom prst="rect">
            <a:avLst/>
          </a:prstGeom>
        </p:spPr>
        <p:txBody>
          <a:bodyPr wrap="square">
            <a:spAutoFit/>
          </a:bodyPr>
          <a:lstStyle/>
          <a:p>
            <a:pPr marL="285750" lvl="0" indent="-285750">
              <a:spcAft>
                <a:spcPts val="600"/>
              </a:spcAft>
              <a:buFont typeface="Wingdings" charset="2"/>
              <a:buChar char="l"/>
            </a:pPr>
            <a:r>
              <a:rPr lang="en-US" b="1">
                <a:solidFill>
                  <a:srgbClr val="1F497D">
                    <a:lumMod val="50000"/>
                  </a:srgbClr>
                </a:solidFill>
                <a:latin typeface="微软雅黑"/>
                <a:ea typeface="微软雅黑"/>
              </a:rPr>
              <a:t>2013-2014</a:t>
            </a:r>
            <a:r>
              <a:rPr lang="zh-CN" b="1">
                <a:solidFill>
                  <a:srgbClr val="1F497D">
                    <a:lumMod val="50000"/>
                  </a:srgbClr>
                </a:solidFill>
                <a:latin typeface="微软雅黑"/>
                <a:ea typeface="微软雅黑"/>
              </a:rPr>
              <a:t>秋季学期开设</a:t>
            </a:r>
            <a:r>
              <a:rPr lang="en-US" b="1">
                <a:solidFill>
                  <a:srgbClr val="1F497D">
                    <a:lumMod val="50000"/>
                  </a:srgbClr>
                </a:solidFill>
                <a:latin typeface="微软雅黑"/>
                <a:ea typeface="微软雅黑"/>
              </a:rPr>
              <a:t>11</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18</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1781</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2013-2014</a:t>
            </a:r>
            <a:r>
              <a:rPr lang="zh-CN" b="1">
                <a:solidFill>
                  <a:srgbClr val="1F497D">
                    <a:lumMod val="50000"/>
                  </a:srgbClr>
                </a:solidFill>
                <a:latin typeface="微软雅黑"/>
                <a:ea typeface="微软雅黑"/>
              </a:rPr>
              <a:t>春季学期开设</a:t>
            </a:r>
            <a:r>
              <a:rPr lang="en-US" b="1">
                <a:solidFill>
                  <a:srgbClr val="1F497D">
                    <a:lumMod val="50000"/>
                  </a:srgbClr>
                </a:solidFill>
                <a:latin typeface="微软雅黑"/>
                <a:ea typeface="微软雅黑"/>
              </a:rPr>
              <a:t>10</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17</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1418</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2014-2015</a:t>
            </a:r>
            <a:r>
              <a:rPr lang="zh-CN" b="1">
                <a:solidFill>
                  <a:srgbClr val="1F497D">
                    <a:lumMod val="50000"/>
                  </a:srgbClr>
                </a:solidFill>
                <a:latin typeface="微软雅黑"/>
                <a:ea typeface="微软雅黑"/>
              </a:rPr>
              <a:t>秋季学期开设</a:t>
            </a:r>
            <a:r>
              <a:rPr lang="en-US" b="1">
                <a:solidFill>
                  <a:srgbClr val="1F497D">
                    <a:lumMod val="50000"/>
                  </a:srgbClr>
                </a:solidFill>
                <a:latin typeface="微软雅黑"/>
                <a:ea typeface="微软雅黑"/>
              </a:rPr>
              <a:t>13</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21</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2059</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2014-2015</a:t>
            </a:r>
            <a:r>
              <a:rPr lang="zh-CN" b="1">
                <a:solidFill>
                  <a:srgbClr val="1F497D">
                    <a:lumMod val="50000"/>
                  </a:srgbClr>
                </a:solidFill>
                <a:latin typeface="微软雅黑"/>
                <a:ea typeface="微软雅黑"/>
              </a:rPr>
              <a:t>春季学期开设</a:t>
            </a:r>
            <a:r>
              <a:rPr lang="en-US" b="1">
                <a:solidFill>
                  <a:srgbClr val="1F497D">
                    <a:lumMod val="50000"/>
                  </a:srgbClr>
                </a:solidFill>
                <a:latin typeface="微软雅黑"/>
                <a:ea typeface="微软雅黑"/>
              </a:rPr>
              <a:t>13</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21</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773</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2015-2016</a:t>
            </a:r>
            <a:r>
              <a:rPr lang="zh-CN" b="1">
                <a:solidFill>
                  <a:srgbClr val="1F497D">
                    <a:lumMod val="50000"/>
                  </a:srgbClr>
                </a:solidFill>
                <a:latin typeface="微软雅黑"/>
                <a:ea typeface="微软雅黑"/>
              </a:rPr>
              <a:t>秋季学期开设</a:t>
            </a:r>
            <a:r>
              <a:rPr lang="en-US" b="1">
                <a:solidFill>
                  <a:srgbClr val="1F497D">
                    <a:lumMod val="50000"/>
                  </a:srgbClr>
                </a:solidFill>
                <a:latin typeface="微软雅黑"/>
                <a:ea typeface="微软雅黑"/>
              </a:rPr>
              <a:t>17</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29</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2191</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2015-2016</a:t>
            </a:r>
            <a:r>
              <a:rPr lang="zh-CN" b="1">
                <a:solidFill>
                  <a:srgbClr val="1F497D">
                    <a:lumMod val="50000"/>
                  </a:srgbClr>
                </a:solidFill>
                <a:latin typeface="微软雅黑"/>
                <a:ea typeface="微软雅黑"/>
              </a:rPr>
              <a:t>春季学期开设</a:t>
            </a:r>
            <a:r>
              <a:rPr lang="en-US" b="1">
                <a:solidFill>
                  <a:srgbClr val="1F497D">
                    <a:lumMod val="50000"/>
                  </a:srgbClr>
                </a:solidFill>
                <a:latin typeface="微软雅黑"/>
                <a:ea typeface="微软雅黑"/>
              </a:rPr>
              <a:t>20</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28</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1148</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2016-2017</a:t>
            </a:r>
            <a:r>
              <a:rPr lang="zh-CN" b="1">
                <a:solidFill>
                  <a:srgbClr val="1F497D">
                    <a:lumMod val="50000"/>
                  </a:srgbClr>
                </a:solidFill>
                <a:latin typeface="微软雅黑"/>
                <a:ea typeface="微软雅黑"/>
              </a:rPr>
              <a:t>秋季学期开设</a:t>
            </a:r>
            <a:r>
              <a:rPr lang="en-US" b="1">
                <a:solidFill>
                  <a:srgbClr val="1F497D">
                    <a:lumMod val="50000"/>
                  </a:srgbClr>
                </a:solidFill>
                <a:latin typeface="微软雅黑"/>
                <a:ea typeface="微软雅黑"/>
              </a:rPr>
              <a:t>21</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34</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2398</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2016-2017</a:t>
            </a:r>
            <a:r>
              <a:rPr lang="zh-CN" b="1">
                <a:solidFill>
                  <a:srgbClr val="1F497D">
                    <a:lumMod val="50000"/>
                  </a:srgbClr>
                </a:solidFill>
                <a:latin typeface="微软雅黑"/>
                <a:ea typeface="微软雅黑"/>
              </a:rPr>
              <a:t>春季学期开设</a:t>
            </a:r>
            <a:r>
              <a:rPr lang="en-US" b="1">
                <a:solidFill>
                  <a:srgbClr val="1F497D">
                    <a:lumMod val="50000"/>
                  </a:srgbClr>
                </a:solidFill>
                <a:latin typeface="微软雅黑"/>
                <a:ea typeface="微软雅黑"/>
              </a:rPr>
              <a:t>21</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29</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1233</a:t>
            </a:r>
            <a:r>
              <a:rPr lang="zh-CN" b="1">
                <a:solidFill>
                  <a:srgbClr val="1F497D">
                    <a:lumMod val="50000"/>
                  </a:srgbClr>
                </a:solidFill>
                <a:latin typeface="微软雅黑"/>
                <a:ea typeface="微软雅黑"/>
              </a:rPr>
              <a:t>人</a:t>
            </a:r>
          </a:p>
          <a:p>
            <a:pPr marL="285750" lvl="0" indent="-285750">
              <a:spcAft>
                <a:spcPts val="600"/>
              </a:spcAft>
              <a:buFont typeface="Wingdings" charset="2"/>
              <a:buChar char="l"/>
            </a:pPr>
            <a:r>
              <a:rPr lang="en-US" b="1">
                <a:solidFill>
                  <a:srgbClr val="1F497D">
                    <a:lumMod val="50000"/>
                  </a:srgbClr>
                </a:solidFill>
                <a:latin typeface="微软雅黑"/>
                <a:ea typeface="微软雅黑"/>
              </a:rPr>
              <a:t>2017-2018</a:t>
            </a:r>
            <a:r>
              <a:rPr lang="zh-CN" b="1">
                <a:solidFill>
                  <a:srgbClr val="1F497D">
                    <a:lumMod val="50000"/>
                  </a:srgbClr>
                </a:solidFill>
                <a:latin typeface="微软雅黑"/>
                <a:ea typeface="微软雅黑"/>
              </a:rPr>
              <a:t>秋季学期开设</a:t>
            </a:r>
            <a:r>
              <a:rPr lang="en-US" b="1">
                <a:solidFill>
                  <a:srgbClr val="1F497D">
                    <a:lumMod val="50000"/>
                  </a:srgbClr>
                </a:solidFill>
                <a:latin typeface="微软雅黑"/>
                <a:ea typeface="微软雅黑"/>
              </a:rPr>
              <a:t>26</a:t>
            </a:r>
            <a:r>
              <a:rPr lang="zh-CN" b="1">
                <a:solidFill>
                  <a:srgbClr val="1F497D">
                    <a:lumMod val="50000"/>
                  </a:srgbClr>
                </a:solidFill>
                <a:latin typeface="微软雅黑"/>
                <a:ea typeface="微软雅黑"/>
              </a:rPr>
              <a:t>语种</a:t>
            </a:r>
            <a:r>
              <a:rPr lang="en-US" b="1">
                <a:solidFill>
                  <a:srgbClr val="1F497D">
                    <a:lumMod val="50000"/>
                  </a:srgbClr>
                </a:solidFill>
                <a:latin typeface="微软雅黑"/>
                <a:ea typeface="微软雅黑"/>
              </a:rPr>
              <a:t>40</a:t>
            </a:r>
            <a:r>
              <a:rPr lang="zh-CN" b="1">
                <a:solidFill>
                  <a:srgbClr val="1F497D">
                    <a:lumMod val="50000"/>
                  </a:srgbClr>
                </a:solidFill>
                <a:latin typeface="微软雅黑"/>
                <a:ea typeface="微软雅黑"/>
              </a:rPr>
              <a:t>门课，面向全校学生</a:t>
            </a:r>
            <a:r>
              <a:rPr lang="en-US" b="1">
                <a:solidFill>
                  <a:srgbClr val="1F497D">
                    <a:lumMod val="50000"/>
                  </a:srgbClr>
                </a:solidFill>
                <a:latin typeface="微软雅黑"/>
                <a:ea typeface="微软雅黑"/>
              </a:rPr>
              <a:t>2350</a:t>
            </a:r>
            <a:r>
              <a:rPr lang="zh-CN" b="1">
                <a:solidFill>
                  <a:srgbClr val="1F497D">
                    <a:lumMod val="50000"/>
                  </a:srgbClr>
                </a:solidFill>
                <a:latin typeface="微软雅黑"/>
                <a:ea typeface="微软雅黑"/>
              </a:rPr>
              <a:t>人</a:t>
            </a:r>
            <a:endParaRPr lang="en-US" b="1">
              <a:solidFill>
                <a:srgbClr val="1F497D">
                  <a:lumMod val="50000"/>
                </a:srgbClr>
              </a:solidFill>
              <a:latin typeface="微软雅黑"/>
              <a:ea typeface="微软雅黑"/>
            </a:endParaRPr>
          </a:p>
        </p:txBody>
      </p:sp>
      <p:sp>
        <p:nvSpPr>
          <p:cNvPr id="53" name="矩形 52"/>
          <p:cNvSpPr/>
          <p:nvPr/>
        </p:nvSpPr>
        <p:spPr>
          <a:xfrm>
            <a:off x="8457829" y="3642865"/>
            <a:ext cx="2972172" cy="1200329"/>
          </a:xfrm>
          <a:prstGeom prst="rect">
            <a:avLst/>
          </a:prstGeom>
        </p:spPr>
        <p:txBody>
          <a:bodyPr wrap="square">
            <a:spAutoFit/>
          </a:bodyPr>
          <a:lstStyle/>
          <a:p>
            <a:pPr>
              <a:lnSpc>
                <a:spcPct val="150000"/>
              </a:lnSpc>
            </a:pPr>
            <a:r>
              <a:rPr lang="zh-CN" sz="2400" b="1">
                <a:solidFill>
                  <a:srgbClr val="8A0000"/>
                </a:solidFill>
                <a:effectLst>
                  <a:outerShdw blurRad="38100" dist="25400" dir="5400000" algn="ctr" rotWithShape="0">
                    <a:srgbClr val="6E747A">
                      <a:alpha val="43000"/>
                    </a:srgbClr>
                  </a:outerShdw>
                </a:effectLst>
                <a:latin typeface="微软雅黑"/>
                <a:ea typeface="微软雅黑"/>
              </a:rPr>
              <a:t>开课门数</a:t>
            </a:r>
            <a:r>
              <a:rPr lang="zh-CN" sz="2400" b="1">
                <a:solidFill>
                  <a:srgbClr val="8A0000"/>
                </a:solidFill>
                <a:latin typeface="微软雅黑"/>
                <a:ea typeface="微软雅黑"/>
              </a:rPr>
              <a:t>：</a:t>
            </a:r>
            <a:r>
              <a:rPr lang="en-US" sz="2400" b="1">
                <a:solidFill>
                  <a:srgbClr val="8A0000"/>
                </a:solidFill>
                <a:latin typeface="微软雅黑"/>
                <a:ea typeface="微软雅黑"/>
              </a:rPr>
              <a:t>237</a:t>
            </a:r>
          </a:p>
          <a:p>
            <a:pPr>
              <a:lnSpc>
                <a:spcPct val="150000"/>
              </a:lnSpc>
            </a:pPr>
            <a:r>
              <a:rPr lang="zh-CN" sz="2400" b="1">
                <a:solidFill>
                  <a:srgbClr val="8A0000"/>
                </a:solidFill>
                <a:latin typeface="微软雅黑"/>
                <a:ea typeface="微软雅黑"/>
              </a:rPr>
              <a:t>听课人次：</a:t>
            </a:r>
            <a:r>
              <a:rPr lang="en-US" sz="2400" b="1">
                <a:solidFill>
                  <a:srgbClr val="8A0000"/>
                </a:solidFill>
                <a:latin typeface="微软雅黑"/>
                <a:ea typeface="微软雅黑"/>
              </a:rPr>
              <a:t>15291</a:t>
            </a:r>
            <a:r>
              <a:rPr lang="zh-CN" sz="2400" b="1">
                <a:solidFill>
                  <a:srgbClr val="8A0000"/>
                </a:solidFill>
                <a:latin typeface="微软雅黑"/>
                <a:ea typeface="微软雅黑"/>
              </a:rPr>
              <a:t> </a:t>
            </a:r>
          </a:p>
        </p:txBody>
      </p:sp>
      <p:sp>
        <p:nvSpPr>
          <p:cNvPr id="3" name="矩形 2"/>
          <p:cNvSpPr/>
          <p:nvPr/>
        </p:nvSpPr>
        <p:spPr>
          <a:xfrm>
            <a:off x="2028072" y="6062401"/>
            <a:ext cx="7915843" cy="369332"/>
          </a:xfrm>
          <a:prstGeom prst="rect">
            <a:avLst/>
          </a:prstGeom>
        </p:spPr>
        <p:txBody>
          <a:bodyPr wrap="square">
            <a:spAutoFit/>
          </a:bodyPr>
          <a:lstStyle/>
          <a:p>
            <a:r>
              <a:rPr lang="zh-CN" b="1">
                <a:solidFill>
                  <a:srgbClr val="8A0000"/>
                </a:solidFill>
                <a:latin typeface="Impact"/>
                <a:ea typeface="微软雅黑"/>
              </a:rPr>
              <a:t> 持续、有计划地按需增加语种课程，成为北京大学语言资源建设的孵化器</a:t>
            </a:r>
            <a:endParaRPr lang="zh-CN">
              <a:solidFill>
                <a:srgbClr val="8A0000"/>
              </a:solidFill>
            </a:endParaRPr>
          </a:p>
        </p:txBody>
      </p:sp>
      <p:sp>
        <p:nvSpPr>
          <p:cNvPr id="56" name="矩形 55"/>
          <p:cNvSpPr/>
          <p:nvPr/>
        </p:nvSpPr>
        <p:spPr>
          <a:xfrm>
            <a:off x="694113" y="160821"/>
            <a:ext cx="472561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七、特色工作探索</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5490" b="18071"/>
          <a:stretch/>
        </p:blipFill>
        <p:spPr>
          <a:xfrm>
            <a:off x="4798790" y="-22225"/>
            <a:ext cx="7393210" cy="6896100"/>
          </a:xfrm>
          <a:prstGeom prst="rect">
            <a:avLst/>
          </a:prstGeom>
        </p:spPr>
      </p:pic>
      <p:sp>
        <p:nvSpPr>
          <p:cNvPr id="2" name="矩形 1"/>
          <p:cNvSpPr/>
          <p:nvPr/>
        </p:nvSpPr>
        <p:spPr>
          <a:xfrm>
            <a:off x="4798790" y="2200064"/>
            <a:ext cx="7384847" cy="2286401"/>
          </a:xfrm>
          <a:prstGeom prst="rect">
            <a:avLst/>
          </a:prstGeom>
          <a:solidFill>
            <a:srgbClr val="8A0000">
              <a:alpha val="50000"/>
            </a:srgbClr>
          </a:solidFill>
          <a:ln>
            <a:noFill/>
          </a:ln>
        </p:spPr>
        <p:txBody>
          <a:bodyPr anchor="ctr"/>
          <a:lstStyle/>
          <a:p>
            <a:pPr algn="ctr"/>
            <a:endParaRPr lang="zh-CN" sz="1707">
              <a:solidFill>
                <a:schemeClr val="lt1"/>
              </a:solidFill>
            </a:endParaRPr>
          </a:p>
        </p:txBody>
      </p:sp>
      <p:sp>
        <p:nvSpPr>
          <p:cNvPr id="2050" name="文本框 2"/>
          <p:cNvSpPr txBox="1">
            <a:spLocks noChangeArrowheads="1"/>
          </p:cNvSpPr>
          <p:nvPr/>
        </p:nvSpPr>
        <p:spPr>
          <a:xfrm>
            <a:off x="324983" y="1819203"/>
            <a:ext cx="4205057" cy="3062057"/>
          </a:xfrm>
          <a:prstGeom prst="rect">
            <a:avLst/>
          </a:prstGeom>
          <a:noFill/>
          <a:ln>
            <a:noFill/>
          </a:ln>
        </p:spPr>
        <p:txBody>
          <a:bodyPr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en-US" sz="19898" b="1">
                <a:solidFill>
                  <a:srgbClr val="8A0000"/>
                </a:solidFill>
                <a:latin typeface="Arial"/>
                <a:ea typeface="微软雅黑"/>
              </a:rPr>
              <a:t>08</a:t>
            </a:r>
            <a:endParaRPr lang="zh-CN" sz="19898" b="1">
              <a:solidFill>
                <a:srgbClr val="8A0000"/>
              </a:solidFill>
              <a:latin typeface="Arial"/>
              <a:ea typeface="微软雅黑"/>
            </a:endParaRPr>
          </a:p>
        </p:txBody>
      </p:sp>
      <p:sp>
        <p:nvSpPr>
          <p:cNvPr id="2052" name="文本框 11"/>
          <p:cNvSpPr txBox="1">
            <a:spLocks noChangeArrowheads="1"/>
          </p:cNvSpPr>
          <p:nvPr/>
        </p:nvSpPr>
        <p:spPr>
          <a:xfrm>
            <a:off x="783940" y="3117063"/>
            <a:ext cx="3287141" cy="553998"/>
          </a:xfrm>
          <a:prstGeom prst="rect">
            <a:avLst/>
          </a:prstGeom>
          <a:solidFill>
            <a:srgbClr val="FFFFFF"/>
          </a:solidFill>
          <a:ln>
            <a:noFill/>
          </a:ln>
        </p:spPr>
        <p:txBody>
          <a:bodyPr wrap="square" lIns="0" tIns="0" rIns="0" bIns="0">
            <a:spAutoFit/>
          </a:bodyPr>
          <a:lstStyle>
            <a:lvl1pPr lvl="0">
              <a:defRPr>
                <a:solidFill>
                  <a:schemeClr val="tx1"/>
                </a:solidFill>
                <a:latin typeface="Calibri"/>
                <a:ea typeface="宋体"/>
              </a:defRPr>
            </a:lvl1pPr>
            <a:lvl2pPr marL="742950" lvl="1" indent="-285750">
              <a:defRPr>
                <a:solidFill>
                  <a:schemeClr val="tx1"/>
                </a:solidFill>
                <a:latin typeface="Calibri"/>
                <a:ea typeface="宋体"/>
              </a:defRPr>
            </a:lvl2pPr>
            <a:lvl3pPr marL="1143000" lvl="2" indent="-228600">
              <a:defRPr>
                <a:solidFill>
                  <a:schemeClr val="tx1"/>
                </a:solidFill>
                <a:latin typeface="Calibri"/>
                <a:ea typeface="宋体"/>
              </a:defRPr>
            </a:lvl3pPr>
            <a:lvl4pPr marL="1600200" lvl="3" indent="-228600">
              <a:defRPr>
                <a:solidFill>
                  <a:schemeClr val="tx1"/>
                </a:solidFill>
                <a:latin typeface="Calibri"/>
                <a:ea typeface="宋体"/>
              </a:defRPr>
            </a:lvl4pPr>
            <a:lvl5pPr marL="2057400" lvl="4" indent="-228600">
              <a:defRPr>
                <a:solidFill>
                  <a:schemeClr val="tx1"/>
                </a:solidFill>
                <a:latin typeface="Calibri"/>
                <a:ea typeface="宋体"/>
              </a:defRPr>
            </a:lvl5pPr>
            <a:lvl6pPr marL="2514600" lvl="5" indent="-228600">
              <a:spcBef>
                <a:spcPct val="0"/>
              </a:spcBef>
              <a:spcAft>
                <a:spcPct val="0"/>
              </a:spcAft>
              <a:defRPr>
                <a:solidFill>
                  <a:schemeClr val="tx1"/>
                </a:solidFill>
                <a:latin typeface="Calibri"/>
                <a:ea typeface="宋体"/>
              </a:defRPr>
            </a:lvl6pPr>
            <a:lvl7pPr marL="2971800" lvl="6" indent="-228600">
              <a:spcBef>
                <a:spcPct val="0"/>
              </a:spcBef>
              <a:spcAft>
                <a:spcPct val="0"/>
              </a:spcAft>
              <a:defRPr>
                <a:solidFill>
                  <a:schemeClr val="tx1"/>
                </a:solidFill>
                <a:latin typeface="Calibri"/>
                <a:ea typeface="宋体"/>
              </a:defRPr>
            </a:lvl7pPr>
            <a:lvl8pPr marL="3429000" lvl="7" indent="-228600">
              <a:spcBef>
                <a:spcPct val="0"/>
              </a:spcBef>
              <a:spcAft>
                <a:spcPct val="0"/>
              </a:spcAft>
              <a:defRPr>
                <a:solidFill>
                  <a:schemeClr val="tx1"/>
                </a:solidFill>
                <a:latin typeface="Calibri"/>
                <a:ea typeface="宋体"/>
              </a:defRPr>
            </a:lvl8pPr>
            <a:lvl9pPr marL="3886200" lvl="8" indent="-228600">
              <a:spcBef>
                <a:spcPct val="0"/>
              </a:spcBef>
              <a:spcAft>
                <a:spcPct val="0"/>
              </a:spcAft>
              <a:defRPr>
                <a:solidFill>
                  <a:schemeClr val="tx1"/>
                </a:solidFill>
                <a:latin typeface="Calibri"/>
                <a:ea typeface="宋体"/>
              </a:defRPr>
            </a:lvl9pPr>
          </a:lstStyle>
          <a:p>
            <a:pPr algn="ctr"/>
            <a:r>
              <a:rPr lang="zh-CN" sz="3600" b="1">
                <a:solidFill>
                  <a:srgbClr val="8A0000"/>
                </a:solidFill>
                <a:latin typeface="Arial"/>
                <a:ea typeface="微软雅黑"/>
              </a:rPr>
              <a:t>章节 </a:t>
            </a:r>
            <a:r>
              <a:rPr lang="en-US" sz="3600" b="1">
                <a:solidFill>
                  <a:srgbClr val="8A0000"/>
                </a:solidFill>
                <a:latin typeface="Arial"/>
                <a:ea typeface="微软雅黑"/>
              </a:rPr>
              <a:t>PART</a:t>
            </a:r>
            <a:endParaRPr lang="zh-CN" sz="3600" b="1">
              <a:solidFill>
                <a:srgbClr val="8A0000"/>
              </a:solidFill>
              <a:latin typeface="Arial"/>
              <a:ea typeface="微软雅黑"/>
            </a:endParaRPr>
          </a:p>
        </p:txBody>
      </p:sp>
      <p:sp>
        <p:nvSpPr>
          <p:cNvPr id="8" name="矩形 7"/>
          <p:cNvSpPr/>
          <p:nvPr/>
        </p:nvSpPr>
        <p:spPr>
          <a:xfrm>
            <a:off x="5208435" y="2914188"/>
            <a:ext cx="6690877" cy="787908"/>
          </a:xfrm>
          <a:prstGeom prst="rect">
            <a:avLst/>
          </a:prstGeom>
        </p:spPr>
        <p:txBody>
          <a:bodyPr wrap="square" lIns="0" tIns="0" rIns="0" bIns="0">
            <a:spAutoFit/>
          </a:bodyPr>
          <a:lstStyle/>
          <a:p>
            <a:pPr algn="ctr"/>
            <a:r>
              <a:rPr lang="zh-CN" sz="5120" b="1">
                <a:solidFill>
                  <a:schemeClr val="bg1"/>
                </a:solidFill>
                <a:latin typeface="Arial"/>
                <a:ea typeface="微软雅黑"/>
              </a:rPr>
              <a:t>学科建设的思考与规划</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50" name="圆角矩形 96"/>
          <p:cNvSpPr/>
          <p:nvPr/>
        </p:nvSpPr>
        <p:spPr>
          <a:xfrm>
            <a:off x="6167552" y="2104795"/>
            <a:ext cx="4881448" cy="3621206"/>
          </a:xfrm>
          <a:prstGeom prst="roundRect">
            <a:avLst>
              <a:gd name="adj" fmla="val 8841"/>
            </a:avLst>
          </a:prstGeom>
          <a:gradFill rotWithShape="1">
            <a:gsLst>
              <a:gs pos="0">
                <a:srgbClr val="B30000">
                  <a:lumMod val="102000"/>
                  <a:tint val="94000"/>
                </a:srgbClr>
              </a:gs>
              <a:gs pos="50000">
                <a:srgbClr val="B30000">
                  <a:shade val="100000"/>
                  <a:lumMod val="100000"/>
                </a:srgbClr>
              </a:gs>
              <a:gs pos="100000">
                <a:srgbClr val="B30000">
                  <a:shade val="78000"/>
                  <a:lumMod val="99000"/>
                </a:srgbClr>
              </a:gs>
            </a:gsLst>
            <a:lin ang="5400000" scaled="0"/>
          </a:gradFill>
          <a:ln>
            <a:noFill/>
          </a:ln>
          <a:effectLst>
            <a:outerShdw blurRad="57150" dist="19050" dir="5400000" algn="ctr" rotWithShape="0">
              <a:srgbClr val="000000">
                <a:alpha val="63000"/>
              </a:srgbClr>
            </a:outerShdw>
          </a:effectLst>
        </p:spPr>
        <p:txBody>
          <a:bodyPr lIns="91440" tIns="45720" rIns="91440" bIns="45720" anchor="ctr"/>
          <a:lstStyle/>
          <a:p>
            <a:pPr marL="0" lvl="0" indent="0" algn="ctr" defTabSz="914354">
              <a:lnSpc>
                <a:spcPct val="100000"/>
              </a:lnSpc>
              <a:spcBef>
                <a:spcPts val="0"/>
              </a:spcBef>
              <a:spcAft>
                <a:spcPts val="0"/>
              </a:spcAft>
              <a:buClrTx/>
              <a:buSzTx/>
              <a:buFontTx/>
              <a:buNone/>
            </a:pPr>
            <a:endParaRPr lang="zh-CN" sz="2400" b="0" i="0" u="none" strike="noStrike" kern="0" spc="0" baseline="0">
              <a:ln>
                <a:noFill/>
              </a:ln>
              <a:solidFill>
                <a:srgbClr val="FFFFFF"/>
              </a:solidFill>
              <a:latin typeface="Calibri"/>
              <a:ea typeface="宋体"/>
            </a:endParaRPr>
          </a:p>
        </p:txBody>
      </p:sp>
      <p:sp>
        <p:nvSpPr>
          <p:cNvPr id="151" name="文本框 150"/>
          <p:cNvSpPr txBox="1"/>
          <p:nvPr/>
        </p:nvSpPr>
        <p:spPr>
          <a:xfrm>
            <a:off x="6314483" y="2341625"/>
            <a:ext cx="4572591" cy="2807948"/>
          </a:xfrm>
          <a:prstGeom prst="rect">
            <a:avLst/>
          </a:prstGeom>
          <a:noFill/>
        </p:spPr>
        <p:txBody>
          <a:bodyPr wrap="square">
            <a:spAutoFit/>
          </a:bodyPr>
          <a:lstStyle/>
          <a:p>
            <a:pPr algn="just">
              <a:lnSpc>
                <a:spcPct val="150000"/>
              </a:lnSpc>
            </a:pPr>
            <a:r>
              <a:rPr lang="zh-CN" sz="2000" b="1">
                <a:solidFill>
                  <a:schemeClr val="bg1"/>
                </a:solidFill>
                <a:latin typeface="微软雅黑"/>
                <a:ea typeface="微软雅黑"/>
              </a:rPr>
              <a:t>作为北京大学“世界一流大学”建设中的强势学科，外国语学院围绕国家发展战略、学校布局重点和本学科面临的国际和国内的机遇和挑战，拟将人才的国际化培养和完善学科布局、加强师资队伍能力建设作为学科发展的重点任务。</a:t>
            </a:r>
          </a:p>
        </p:txBody>
      </p:sp>
      <p:pic>
        <p:nvPicPr>
          <p:cNvPr id="152" name="图片 151"/>
          <p:cNvPicPr>
            <a:picLocks noChangeAspect="1"/>
          </p:cNvPicPr>
          <p:nvPr/>
        </p:nvPicPr>
        <p:blipFill>
          <a:blip r:embed="rId4"/>
          <a:stretch/>
        </p:blipFill>
        <p:spPr>
          <a:xfrm>
            <a:off x="1828800" y="1828800"/>
            <a:ext cx="3763056" cy="3989406"/>
          </a:xfrm>
          <a:prstGeom prst="rect">
            <a:avLst/>
          </a:prstGeom>
        </p:spPr>
      </p:pic>
      <p:sp>
        <p:nvSpPr>
          <p:cNvPr id="153" name="矩形 152"/>
          <p:cNvSpPr/>
          <p:nvPr/>
        </p:nvSpPr>
        <p:spPr>
          <a:xfrm>
            <a:off x="694113" y="160821"/>
            <a:ext cx="619246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八、学科建设的思考与规划</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96" name="圆角矩形 95"/>
          <p:cNvSpPr/>
          <p:nvPr/>
        </p:nvSpPr>
        <p:spPr>
          <a:xfrm>
            <a:off x="190143" y="2159907"/>
            <a:ext cx="3191232" cy="4214943"/>
          </a:xfrm>
          <a:prstGeom prst="roundRect">
            <a:avLst>
              <a:gd name="adj" fmla="val 4670"/>
            </a:avLst>
          </a:prstGeom>
          <a:solidFill>
            <a:srgbClr val="A50021"/>
          </a:solidFill>
          <a:ln w="22225">
            <a:solidFill>
              <a:schemeClr val="accent1">
                <a:shade val="50000"/>
              </a:schemeClr>
            </a:solidFill>
            <a:prstDash val="solid"/>
            <a:miter/>
          </a:ln>
          <a:effectLst>
            <a:outerShdw blurRad="139700" dist="76200" dir="2700000" algn="tl" rotWithShape="0">
              <a:srgbClr val="000000">
                <a:alpha val="40000"/>
              </a:srgbClr>
            </a:outerShdw>
          </a:effectLst>
        </p:spPr>
        <p:txBody>
          <a:bodyPr lIns="91440" tIns="45720" rIns="91440" bIns="45720" anchor="ctr"/>
          <a:lstStyle/>
          <a:p>
            <a:pPr algn="ctr"/>
            <a:endParaRPr lang="zh-CN" sz="2400">
              <a:solidFill>
                <a:schemeClr val="lt1"/>
              </a:solidFill>
              <a:latin typeface="Arial"/>
              <a:ea typeface="微软雅黑"/>
            </a:endParaRPr>
          </a:p>
        </p:txBody>
      </p:sp>
      <p:sp>
        <p:nvSpPr>
          <p:cNvPr id="97" name="圆角矩形 96"/>
          <p:cNvSpPr/>
          <p:nvPr/>
        </p:nvSpPr>
        <p:spPr>
          <a:xfrm>
            <a:off x="334160" y="2372592"/>
            <a:ext cx="2919196" cy="3852023"/>
          </a:xfrm>
          <a:prstGeom prst="roundRect">
            <a:avLst>
              <a:gd name="adj" fmla="val 0"/>
            </a:avLst>
          </a:prstGeom>
          <a:gradFill>
            <a:gsLst>
              <a:gs pos="52000">
                <a:srgbClr val="F4F4F4"/>
              </a:gs>
              <a:gs pos="0">
                <a:schemeClr val="bg1"/>
              </a:gs>
              <a:gs pos="100000">
                <a:srgbClr val="E2E2E2"/>
              </a:gs>
            </a:gsLst>
            <a:lin ang="0" scaled="0"/>
          </a:gradFill>
          <a:ln>
            <a:noFill/>
          </a:ln>
          <a:effectLst>
            <a:outerShdw blurRad="177800" dist="88900" dir="2700000" algn="tl" rotWithShape="0">
              <a:srgbClr val="000000">
                <a:alpha val="50000"/>
              </a:srgbClr>
            </a:outerShdw>
          </a:effectLst>
        </p:spPr>
        <p:txBody>
          <a:bodyPr lIns="91440" tIns="45720" rIns="91440" bIns="45720" anchor="ctr"/>
          <a:lstStyle/>
          <a:p>
            <a:pPr algn="ctr"/>
            <a:endParaRPr lang="zh-CN" sz="2400">
              <a:solidFill>
                <a:schemeClr val="lt1"/>
              </a:solidFill>
              <a:latin typeface="Arial"/>
              <a:ea typeface="微软雅黑"/>
            </a:endParaRPr>
          </a:p>
        </p:txBody>
      </p:sp>
      <p:sp>
        <p:nvSpPr>
          <p:cNvPr id="98" name="TextBox 16"/>
          <p:cNvSpPr txBox="1"/>
          <p:nvPr/>
        </p:nvSpPr>
        <p:spPr>
          <a:xfrm>
            <a:off x="6235799" y="2424236"/>
            <a:ext cx="5689501" cy="1274195"/>
          </a:xfrm>
          <a:prstGeom prst="rect">
            <a:avLst/>
          </a:prstGeom>
          <a:noFill/>
        </p:spPr>
        <p:txBody>
          <a:bodyPr wrap="square">
            <a:spAutoFit/>
          </a:bodyPr>
          <a:lstStyle/>
          <a:p>
            <a:pPr algn="just">
              <a:lnSpc>
                <a:spcPct val="120000"/>
              </a:lnSpc>
            </a:pPr>
            <a:r>
              <a:rPr lang="zh-CN" sz="1600" b="1">
                <a:latin typeface="微软雅黑"/>
                <a:ea typeface="微软雅黑"/>
              </a:rPr>
              <a:t>保持并深化与现有</a:t>
            </a:r>
            <a:r>
              <a:rPr lang="en-US" sz="1600" b="1">
                <a:latin typeface="微软雅黑"/>
                <a:ea typeface="微软雅黑"/>
              </a:rPr>
              <a:t>50</a:t>
            </a:r>
            <a:r>
              <a:rPr lang="zh-CN" sz="1600" b="1">
                <a:latin typeface="微软雅黑"/>
                <a:ea typeface="微软雅黑"/>
              </a:rPr>
              <a:t>多所世界著名大学及研究机构的联系与合作，设置海外实践基地，定期选拔学生参加国际交流，开拓国际视野，接触学科前沿，逐步建立起覆盖周边国家和世界重点研究国家和区域的国际人才培养合作网络。</a:t>
            </a:r>
            <a:endParaRPr lang="en-GB" sz="1200" b="1">
              <a:solidFill>
                <a:schemeClr val="bg1">
                  <a:lumMod val="65000"/>
                </a:schemeClr>
              </a:solidFill>
              <a:latin typeface="微软雅黑"/>
              <a:ea typeface="微软雅黑"/>
            </a:endParaRPr>
          </a:p>
        </p:txBody>
      </p:sp>
      <p:sp>
        <p:nvSpPr>
          <p:cNvPr id="99" name="TextBox 22"/>
          <p:cNvSpPr txBox="1"/>
          <p:nvPr/>
        </p:nvSpPr>
        <p:spPr>
          <a:xfrm>
            <a:off x="6239271" y="3705624"/>
            <a:ext cx="5686029" cy="1274195"/>
          </a:xfrm>
          <a:prstGeom prst="rect">
            <a:avLst/>
          </a:prstGeom>
          <a:noFill/>
        </p:spPr>
        <p:txBody>
          <a:bodyPr wrap="square">
            <a:spAutoFit/>
          </a:bodyPr>
          <a:lstStyle/>
          <a:p>
            <a:pPr algn="just">
              <a:lnSpc>
                <a:spcPct val="120000"/>
              </a:lnSpc>
            </a:pPr>
            <a:r>
              <a:rPr lang="zh-CN" sz="1600" b="1">
                <a:solidFill>
                  <a:srgbClr val="8A0000"/>
                </a:solidFill>
                <a:latin typeface="微软雅黑"/>
                <a:ea typeface="微软雅黑"/>
              </a:rPr>
              <a:t>开展与国外高水平大学和机构联合培养硕士生、博士生和博士后，细化课程设置、海外体验和管理服务等具体可操作的国际化培养方案；遴选各层次研究生赴欧美理论研究先进国家和语言对象国及区域分别进行至少</a:t>
            </a:r>
            <a:r>
              <a:rPr lang="en-US" sz="1600" b="1">
                <a:solidFill>
                  <a:srgbClr val="8A0000"/>
                </a:solidFill>
                <a:latin typeface="微软雅黑"/>
                <a:ea typeface="微软雅黑"/>
              </a:rPr>
              <a:t>1</a:t>
            </a:r>
            <a:r>
              <a:rPr lang="zh-CN" sz="1600" b="1">
                <a:solidFill>
                  <a:srgbClr val="8A0000"/>
                </a:solidFill>
                <a:latin typeface="微软雅黑"/>
                <a:ea typeface="微软雅黑"/>
              </a:rPr>
              <a:t>学年的学习、研究和田野调查</a:t>
            </a:r>
            <a:r>
              <a:rPr lang="zh-CN" sz="1600">
                <a:solidFill>
                  <a:srgbClr val="8A0000"/>
                </a:solidFill>
              </a:rPr>
              <a:t>。</a:t>
            </a:r>
            <a:endParaRPr lang="en-GB" sz="1200">
              <a:solidFill>
                <a:srgbClr val="8A0000"/>
              </a:solidFill>
              <a:latin typeface="Arial"/>
              <a:ea typeface="微软雅黑"/>
            </a:endParaRPr>
          </a:p>
        </p:txBody>
      </p:sp>
      <p:sp>
        <p:nvSpPr>
          <p:cNvPr id="101" name="矩形 100"/>
          <p:cNvSpPr/>
          <p:nvPr/>
        </p:nvSpPr>
        <p:spPr>
          <a:xfrm>
            <a:off x="420878" y="2640614"/>
            <a:ext cx="2805752" cy="3416320"/>
          </a:xfrm>
          <a:prstGeom prst="rect">
            <a:avLst/>
          </a:prstGeom>
        </p:spPr>
        <p:txBody>
          <a:bodyPr wrap="square">
            <a:spAutoFit/>
          </a:bodyPr>
          <a:lstStyle/>
          <a:p>
            <a:pPr>
              <a:lnSpc>
                <a:spcPct val="150000"/>
              </a:lnSpc>
            </a:pPr>
            <a:r>
              <a:rPr lang="en-US" sz="2400" b="1">
                <a:latin typeface="微软雅黑"/>
                <a:ea typeface="微软雅黑"/>
              </a:rPr>
              <a:t>       </a:t>
            </a:r>
            <a:r>
              <a:rPr lang="zh-CN" sz="2400" b="1">
                <a:latin typeface="微软雅黑"/>
                <a:ea typeface="微软雅黑"/>
              </a:rPr>
              <a:t>学院在坚持传统学科优势的同时，将结合新增学科的建设工作，深入探索人才的国际化培养模式。</a:t>
            </a:r>
          </a:p>
        </p:txBody>
      </p:sp>
      <p:grpSp>
        <p:nvGrpSpPr>
          <p:cNvPr id="102" name="Group 3"/>
          <p:cNvGrpSpPr/>
          <p:nvPr/>
        </p:nvGrpSpPr>
        <p:grpSpPr>
          <a:xfrm>
            <a:off x="3617495" y="2098766"/>
            <a:ext cx="2908298" cy="4517152"/>
            <a:chOff x="1901695" y="1458758"/>
            <a:chExt cx="3108577" cy="5187394"/>
          </a:xfrm>
        </p:grpSpPr>
        <p:grpSp>
          <p:nvGrpSpPr>
            <p:cNvPr id="103" name="Group 4"/>
            <p:cNvGrpSpPr/>
            <p:nvPr/>
          </p:nvGrpSpPr>
          <p:grpSpPr>
            <a:xfrm>
              <a:off x="1972256" y="1458758"/>
              <a:ext cx="292103" cy="5187394"/>
              <a:chOff x="1374772" y="1213680"/>
              <a:chExt cx="274322" cy="5187394"/>
            </a:xfrm>
          </p:grpSpPr>
          <p:sp>
            <p:nvSpPr>
              <p:cNvPr id="115" name="Pentagon 21"/>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gra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16" name="Rectangle 5"/>
              <p:cNvSpPr/>
              <p:nvPr/>
            </p:nvSpPr>
            <p:spPr>
              <a:xfrm>
                <a:off x="1374774" y="2007666"/>
                <a:ext cx="273845" cy="3776859"/>
              </a:xfrm>
              <a:custGeom>
                <a:avLst/>
                <a:gdLst/>
                <a:ahLst/>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gra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17" name="Rectangle 23"/>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gra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18" name="Rectangle 24"/>
              <p:cNvSpPr/>
              <p:nvPr/>
            </p:nvSpPr>
            <p:spPr>
              <a:xfrm>
                <a:off x="1404710" y="1213680"/>
                <a:ext cx="212954" cy="203438"/>
              </a:xfrm>
              <a:prstGeom prst="rect">
                <a:avLst/>
              </a:prstGeom>
              <a:solidFill>
                <a:schemeClr val="tx2"/>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19" name="Freeform 25"/>
              <p:cNvSpPr/>
              <p:nvPr/>
            </p:nvSpPr>
            <p:spPr>
              <a:xfrm rot="5400000">
                <a:off x="1396885" y="6250198"/>
                <a:ext cx="228600" cy="73152"/>
              </a:xfrm>
              <a:custGeom>
                <a:avLst/>
                <a:gdLst/>
                <a:ahLst/>
                <a:cxnLst/>
                <a:rect l="l" t="t" r="r" b="b"/>
                <a:pathLst>
                  <a:path w="228600" h="73152">
                    <a:moveTo>
                      <a:pt x="0" y="36576"/>
                    </a:moveTo>
                    <a:cubicBezTo>
                      <a:pt x="1535" y="15867"/>
                      <a:pt x="12921" y="4741"/>
                      <a:pt x="27936" y="0"/>
                    </a:cubicBezTo>
                    <a:lnTo>
                      <a:pt x="228600" y="36576"/>
                    </a:lnTo>
                    <a:lnTo>
                      <a:pt x="27936" y="73152"/>
                    </a:lnTo>
                    <a:cubicBezTo>
                      <a:pt x="11366" y="67347"/>
                      <a:pt x="1016" y="54623"/>
                      <a:pt x="0" y="36576"/>
                    </a:cubicBezTo>
                    <a:close/>
                  </a:path>
                </a:pathLst>
              </a:custGeom>
              <a:solidFill>
                <a:srgbClr val="4C504C"/>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cxnSp>
            <p:nvCxnSpPr>
              <p:cNvPr id="120" name="Straight Connector 26"/>
              <p:cNvCxnSpPr/>
              <p:nvPr/>
            </p:nvCxnSpPr>
            <p:spPr>
              <a:xfrm>
                <a:off x="1374774" y="1486648"/>
                <a:ext cx="274320" cy="0"/>
              </a:xfrm>
              <a:prstGeom prst="line">
                <a:avLst/>
              </a:prstGeom>
              <a:ln w="6350">
                <a:solidFill>
                  <a:schemeClr val="bg1">
                    <a:lumMod val="65000"/>
                  </a:schemeClr>
                </a:solidFill>
                <a:prstDash val="solid"/>
                <a:miter/>
              </a:ln>
            </p:spPr>
          </p:cxnSp>
          <p:cxnSp>
            <p:nvCxnSpPr>
              <p:cNvPr id="121" name="Straight Connector 27"/>
              <p:cNvCxnSpPr/>
              <p:nvPr/>
            </p:nvCxnSpPr>
            <p:spPr>
              <a:xfrm>
                <a:off x="1374774" y="1562425"/>
                <a:ext cx="274320" cy="0"/>
              </a:xfrm>
              <a:prstGeom prst="line">
                <a:avLst/>
              </a:prstGeom>
              <a:ln w="6350">
                <a:solidFill>
                  <a:schemeClr val="bg1">
                    <a:lumMod val="65000"/>
                  </a:schemeClr>
                </a:solidFill>
                <a:prstDash val="solid"/>
                <a:miter/>
              </a:ln>
            </p:spPr>
          </p:cxnSp>
          <p:cxnSp>
            <p:nvCxnSpPr>
              <p:cNvPr id="122" name="Straight Connector 28"/>
              <p:cNvCxnSpPr/>
              <p:nvPr/>
            </p:nvCxnSpPr>
            <p:spPr>
              <a:xfrm>
                <a:off x="1374774" y="1638202"/>
                <a:ext cx="274320" cy="0"/>
              </a:xfrm>
              <a:prstGeom prst="line">
                <a:avLst/>
              </a:prstGeom>
              <a:ln w="6350">
                <a:solidFill>
                  <a:schemeClr val="bg1">
                    <a:lumMod val="65000"/>
                  </a:schemeClr>
                </a:solidFill>
                <a:prstDash val="solid"/>
                <a:miter/>
              </a:ln>
            </p:spPr>
          </p:cxnSp>
          <p:cxnSp>
            <p:nvCxnSpPr>
              <p:cNvPr id="123" name="Straight Connector 29"/>
              <p:cNvCxnSpPr/>
              <p:nvPr/>
            </p:nvCxnSpPr>
            <p:spPr>
              <a:xfrm>
                <a:off x="1374774" y="1713979"/>
                <a:ext cx="274320" cy="0"/>
              </a:xfrm>
              <a:prstGeom prst="line">
                <a:avLst/>
              </a:prstGeom>
              <a:ln w="6350">
                <a:solidFill>
                  <a:schemeClr val="bg1">
                    <a:lumMod val="65000"/>
                  </a:schemeClr>
                </a:solidFill>
                <a:prstDash val="solid"/>
                <a:miter/>
              </a:ln>
            </p:spPr>
          </p:cxnSp>
          <p:cxnSp>
            <p:nvCxnSpPr>
              <p:cNvPr id="124" name="Straight Connector 30"/>
              <p:cNvCxnSpPr/>
              <p:nvPr/>
            </p:nvCxnSpPr>
            <p:spPr>
              <a:xfrm>
                <a:off x="1374774" y="1789756"/>
                <a:ext cx="274320" cy="0"/>
              </a:xfrm>
              <a:prstGeom prst="line">
                <a:avLst/>
              </a:prstGeom>
              <a:ln w="6350">
                <a:solidFill>
                  <a:schemeClr val="bg1">
                    <a:lumMod val="65000"/>
                  </a:schemeClr>
                </a:solidFill>
                <a:prstDash val="solid"/>
                <a:miter/>
              </a:ln>
            </p:spPr>
          </p:cxnSp>
          <p:cxnSp>
            <p:nvCxnSpPr>
              <p:cNvPr id="125" name="Straight Connector 31"/>
              <p:cNvCxnSpPr/>
              <p:nvPr/>
            </p:nvCxnSpPr>
            <p:spPr>
              <a:xfrm>
                <a:off x="1374774" y="1865533"/>
                <a:ext cx="274320" cy="0"/>
              </a:xfrm>
              <a:prstGeom prst="line">
                <a:avLst/>
              </a:prstGeom>
              <a:ln w="6350">
                <a:solidFill>
                  <a:schemeClr val="bg1">
                    <a:lumMod val="65000"/>
                  </a:schemeClr>
                </a:solidFill>
                <a:prstDash val="solid"/>
                <a:miter/>
              </a:ln>
            </p:spPr>
          </p:cxnSp>
          <p:cxnSp>
            <p:nvCxnSpPr>
              <p:cNvPr id="126" name="Straight Connector 32"/>
              <p:cNvCxnSpPr/>
              <p:nvPr/>
            </p:nvCxnSpPr>
            <p:spPr>
              <a:xfrm>
                <a:off x="1374774" y="1941308"/>
                <a:ext cx="274320" cy="0"/>
              </a:xfrm>
              <a:prstGeom prst="line">
                <a:avLst/>
              </a:prstGeom>
              <a:ln w="6350">
                <a:solidFill>
                  <a:schemeClr val="bg1">
                    <a:lumMod val="65000"/>
                  </a:schemeClr>
                </a:solidFill>
                <a:prstDash val="solid"/>
                <a:miter/>
              </a:ln>
            </p:spPr>
          </p:cxnSp>
        </p:grpSp>
        <p:sp>
          <p:nvSpPr>
            <p:cNvPr id="104" name="Trapezoid 5"/>
            <p:cNvSpPr/>
            <p:nvPr/>
          </p:nvSpPr>
          <p:spPr>
            <a:xfrm rot="16200000">
              <a:off x="1583797" y="5140518"/>
              <a:ext cx="695326" cy="59529"/>
            </a:xfrm>
            <a:prstGeom prst="trapezoid">
              <a:avLst>
                <a:gd name="adj" fmla="val 69837"/>
              </a:avLst>
            </a:prstGeom>
            <a:solidFill>
              <a:schemeClr val="accent2">
                <a:lumMod val="50000"/>
              </a:schemeClr>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05" name="Trapezoid 6"/>
            <p:cNvSpPr/>
            <p:nvPr/>
          </p:nvSpPr>
          <p:spPr>
            <a:xfrm rot="16200000">
              <a:off x="1578744" y="4011233"/>
              <a:ext cx="729546" cy="48867"/>
            </a:xfrm>
            <a:prstGeom prst="trapezoid">
              <a:avLst>
                <a:gd name="adj" fmla="val 69837"/>
              </a:avLst>
            </a:prstGeom>
            <a:solidFill>
              <a:schemeClr val="accent5">
                <a:lumMod val="50000"/>
              </a:schemeClr>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06" name="Trapezoid 7"/>
            <p:cNvSpPr/>
            <p:nvPr/>
          </p:nvSpPr>
          <p:spPr>
            <a:xfrm rot="16200000">
              <a:off x="1594831" y="2834291"/>
              <a:ext cx="695326" cy="59529"/>
            </a:xfrm>
            <a:prstGeom prst="trapezoid">
              <a:avLst>
                <a:gd name="adj" fmla="val 69837"/>
              </a:avLst>
            </a:prstGeom>
            <a:solidFill>
              <a:schemeClr val="accent4">
                <a:lumMod val="50000"/>
              </a:schemeClr>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07" name="Pentagon 10"/>
            <p:cNvSpPr/>
            <p:nvPr/>
          </p:nvSpPr>
          <p:spPr>
            <a:xfrm>
              <a:off x="1960344" y="2533160"/>
              <a:ext cx="2692349" cy="607219"/>
            </a:xfrm>
            <a:prstGeom prst="homePlate">
              <a:avLst>
                <a:gd name="adj" fmla="val 36274"/>
              </a:avLst>
            </a:prstGeom>
            <a:solidFill>
              <a:schemeClr val="tx1">
                <a:lumMod val="65000"/>
                <a:lumOff val="35000"/>
              </a:schemeClr>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08" name="Pentagon 11"/>
            <p:cNvSpPr/>
            <p:nvPr/>
          </p:nvSpPr>
          <p:spPr>
            <a:xfrm>
              <a:off x="1912729" y="3747862"/>
              <a:ext cx="2739963" cy="607219"/>
            </a:xfrm>
            <a:prstGeom prst="homePlate">
              <a:avLst>
                <a:gd name="adj" fmla="val 36274"/>
              </a:avLst>
            </a:prstGeom>
            <a:solidFill>
              <a:srgbClr val="8A0000"/>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09" name="Pentagon 12"/>
            <p:cNvSpPr/>
            <p:nvPr/>
          </p:nvSpPr>
          <p:spPr>
            <a:xfrm>
              <a:off x="1912729" y="4875916"/>
              <a:ext cx="2739963" cy="607219"/>
            </a:xfrm>
            <a:prstGeom prst="homePlate">
              <a:avLst>
                <a:gd name="adj" fmla="val 36274"/>
              </a:avLst>
            </a:prstGeom>
            <a:solidFill>
              <a:srgbClr val="002060"/>
            </a:solidFill>
            <a:ln>
              <a:noFill/>
            </a:ln>
          </p:spPr>
          <p:txBody>
            <a:bodyPr anchor="ctr"/>
            <a:lstStyle>
              <a:lvl1pPr marL="0" lvl="0" algn="l" defTabSz="914400">
                <a:defRPr sz="1800" kern="1200">
                  <a:solidFill>
                    <a:schemeClr val="lt1"/>
                  </a:solidFill>
                  <a:latin typeface="等线"/>
                  <a:ea typeface="等线"/>
                </a:defRPr>
              </a:lvl1pPr>
              <a:lvl2pPr marL="457200" lvl="1" algn="l" defTabSz="914400">
                <a:defRPr sz="1800" kern="1200">
                  <a:solidFill>
                    <a:schemeClr val="lt1"/>
                  </a:solidFill>
                  <a:latin typeface="等线"/>
                  <a:ea typeface="等线"/>
                </a:defRPr>
              </a:lvl2pPr>
              <a:lvl3pPr marL="914400" lvl="2" algn="l" defTabSz="914400">
                <a:defRPr sz="1800" kern="1200">
                  <a:solidFill>
                    <a:schemeClr val="lt1"/>
                  </a:solidFill>
                  <a:latin typeface="等线"/>
                  <a:ea typeface="等线"/>
                </a:defRPr>
              </a:lvl3pPr>
              <a:lvl4pPr marL="1371600" lvl="3" algn="l" defTabSz="914400">
                <a:defRPr sz="1800" kern="1200">
                  <a:solidFill>
                    <a:schemeClr val="lt1"/>
                  </a:solidFill>
                  <a:latin typeface="等线"/>
                  <a:ea typeface="等线"/>
                </a:defRPr>
              </a:lvl4pPr>
              <a:lvl5pPr marL="1828800" lvl="4" algn="l" defTabSz="914400">
                <a:defRPr sz="1800" kern="1200">
                  <a:solidFill>
                    <a:schemeClr val="lt1"/>
                  </a:solidFill>
                  <a:latin typeface="等线"/>
                  <a:ea typeface="等线"/>
                </a:defRPr>
              </a:lvl5pPr>
              <a:lvl6pPr marL="2286000" lvl="5" algn="l" defTabSz="914400">
                <a:defRPr sz="1800" kern="1200">
                  <a:solidFill>
                    <a:schemeClr val="lt1"/>
                  </a:solidFill>
                  <a:latin typeface="等线"/>
                  <a:ea typeface="等线"/>
                </a:defRPr>
              </a:lvl6pPr>
              <a:lvl7pPr marL="2743200" lvl="6" algn="l" defTabSz="914400">
                <a:defRPr sz="1800" kern="1200">
                  <a:solidFill>
                    <a:schemeClr val="lt1"/>
                  </a:solidFill>
                  <a:latin typeface="等线"/>
                  <a:ea typeface="等线"/>
                </a:defRPr>
              </a:lvl7pPr>
              <a:lvl8pPr marL="3200400" lvl="7" algn="l" defTabSz="914400">
                <a:defRPr sz="1800" kern="1200">
                  <a:solidFill>
                    <a:schemeClr val="lt1"/>
                  </a:solidFill>
                  <a:latin typeface="等线"/>
                  <a:ea typeface="等线"/>
                </a:defRPr>
              </a:lvl8pPr>
              <a:lvl9pPr marL="3657600" lvl="8" algn="l" defTabSz="914400">
                <a:defRPr sz="1800" kern="1200">
                  <a:solidFill>
                    <a:schemeClr val="lt1"/>
                  </a:solidFill>
                  <a:latin typeface="等线"/>
                  <a:ea typeface="等线"/>
                </a:defRPr>
              </a:lvl9pPr>
            </a:lstStyle>
            <a:p>
              <a:pPr algn="ctr">
                <a:lnSpc>
                  <a:spcPct val="120000"/>
                </a:lnSpc>
              </a:pPr>
              <a:endParaRPr lang="en-US" sz="1400">
                <a:latin typeface="Arial"/>
                <a:ea typeface="微软雅黑"/>
              </a:endParaRPr>
            </a:p>
          </p:txBody>
        </p:sp>
        <p:sp>
          <p:nvSpPr>
            <p:cNvPr id="110" name="Rectangle 33"/>
            <p:cNvSpPr/>
            <p:nvPr/>
          </p:nvSpPr>
          <p:spPr>
            <a:xfrm>
              <a:off x="2221367" y="2599519"/>
              <a:ext cx="2330568" cy="423893"/>
            </a:xfrm>
            <a:prstGeom prst="rect">
              <a:avLst/>
            </a:prstGeom>
          </p:spPr>
          <p:txBody>
            <a:bodyPr wrap="square">
              <a:spAutoFit/>
            </a:bodyPr>
            <a:lstStyle/>
            <a:p>
              <a:pPr algn="ctr">
                <a:lnSpc>
                  <a:spcPct val="120000"/>
                </a:lnSpc>
              </a:pPr>
              <a:r>
                <a:rPr lang="zh-CN" b="1">
                  <a:solidFill>
                    <a:schemeClr val="bg1"/>
                  </a:solidFill>
                  <a:latin typeface="微软雅黑"/>
                  <a:ea typeface="微软雅黑"/>
                </a:rPr>
                <a:t>夯实国际合作平台</a:t>
              </a:r>
              <a:endParaRPr lang="en-GB" b="1">
                <a:solidFill>
                  <a:schemeClr val="bg1"/>
                </a:solidFill>
                <a:latin typeface="微软雅黑"/>
                <a:ea typeface="微软雅黑"/>
              </a:endParaRPr>
            </a:p>
          </p:txBody>
        </p:sp>
        <p:sp>
          <p:nvSpPr>
            <p:cNvPr id="111" name="TextBox 38"/>
            <p:cNvSpPr txBox="1"/>
            <p:nvPr/>
          </p:nvSpPr>
          <p:spPr>
            <a:xfrm>
              <a:off x="1944843" y="2661970"/>
              <a:ext cx="303613" cy="349601"/>
            </a:xfrm>
            <a:prstGeom prst="rect">
              <a:avLst/>
            </a:prstGeom>
            <a:noFill/>
          </p:spPr>
          <p:txBody>
            <a:bodyPr wrap="non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lnSpc>
                  <a:spcPct val="120000"/>
                </a:lnSpc>
              </a:pPr>
              <a:r>
                <a:rPr lang="en-US" sz="1400" b="1">
                  <a:solidFill>
                    <a:schemeClr val="bg1"/>
                  </a:solidFill>
                  <a:latin typeface="Arial"/>
                  <a:ea typeface="微软雅黑"/>
                </a:rPr>
                <a:t>1</a:t>
              </a:r>
            </a:p>
          </p:txBody>
        </p:sp>
        <p:sp>
          <p:nvSpPr>
            <p:cNvPr id="112" name="TextBox 192"/>
            <p:cNvSpPr txBox="1"/>
            <p:nvPr/>
          </p:nvSpPr>
          <p:spPr>
            <a:xfrm>
              <a:off x="1944843" y="3867260"/>
              <a:ext cx="303613" cy="349601"/>
            </a:xfrm>
            <a:prstGeom prst="rect">
              <a:avLst/>
            </a:prstGeom>
            <a:noFill/>
          </p:spPr>
          <p:txBody>
            <a:bodyPr wrap="non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lnSpc>
                  <a:spcPct val="120000"/>
                </a:lnSpc>
              </a:pPr>
              <a:r>
                <a:rPr lang="en-US" sz="1400" b="1">
                  <a:solidFill>
                    <a:schemeClr val="bg1"/>
                  </a:solidFill>
                  <a:latin typeface="Arial"/>
                  <a:ea typeface="微软雅黑"/>
                </a:rPr>
                <a:t>2</a:t>
              </a:r>
            </a:p>
          </p:txBody>
        </p:sp>
        <p:sp>
          <p:nvSpPr>
            <p:cNvPr id="113" name="TextBox 193"/>
            <p:cNvSpPr txBox="1"/>
            <p:nvPr/>
          </p:nvSpPr>
          <p:spPr>
            <a:xfrm>
              <a:off x="1938846" y="4995483"/>
              <a:ext cx="315608" cy="351588"/>
            </a:xfrm>
            <a:prstGeom prst="rect">
              <a:avLst/>
            </a:prstGeom>
            <a:noFill/>
          </p:spPr>
          <p:txBody>
            <a:bodyPr wrap="none">
              <a:spAutoFit/>
            </a:bodyPr>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ctr">
                <a:lnSpc>
                  <a:spcPct val="120000"/>
                </a:lnSpc>
              </a:pPr>
              <a:r>
                <a:rPr lang="en-US" sz="1400" b="1">
                  <a:solidFill>
                    <a:schemeClr val="bg1"/>
                  </a:solidFill>
                  <a:latin typeface="微软雅黑"/>
                  <a:ea typeface="微软雅黑"/>
                </a:rPr>
                <a:t>3</a:t>
              </a:r>
            </a:p>
          </p:txBody>
        </p:sp>
        <p:sp>
          <p:nvSpPr>
            <p:cNvPr id="114" name="Rectangle 38"/>
            <p:cNvSpPr/>
            <p:nvPr/>
          </p:nvSpPr>
          <p:spPr>
            <a:xfrm>
              <a:off x="2679704" y="3412206"/>
              <a:ext cx="2330568" cy="351177"/>
            </a:xfrm>
            <a:prstGeom prst="rect">
              <a:avLst/>
            </a:prstGeom>
          </p:spPr>
          <p:txBody>
            <a:bodyPr wrap="square">
              <a:spAutoFit/>
            </a:bodyPr>
            <a:lstStyle/>
            <a:p>
              <a:pPr algn="ctr">
                <a:lnSpc>
                  <a:spcPct val="120000"/>
                </a:lnSpc>
              </a:pPr>
              <a:r>
                <a:rPr lang="zh-CN" sz="1400">
                  <a:solidFill>
                    <a:schemeClr val="bg1"/>
                  </a:solidFill>
                  <a:latin typeface="Arial"/>
                  <a:ea typeface="微软雅黑"/>
                </a:rPr>
                <a:t>请替换文字内容</a:t>
              </a:r>
              <a:r>
                <a:rPr lang="en-GB" sz="1400">
                  <a:solidFill>
                    <a:schemeClr val="bg1"/>
                  </a:solidFill>
                  <a:latin typeface="Arial"/>
                  <a:ea typeface="微软雅黑"/>
                </a:rPr>
                <a:t> </a:t>
              </a:r>
            </a:p>
          </p:txBody>
        </p:sp>
      </p:grpSp>
      <p:sp>
        <p:nvSpPr>
          <p:cNvPr id="127" name="Rectangle 33"/>
          <p:cNvSpPr/>
          <p:nvPr/>
        </p:nvSpPr>
        <p:spPr>
          <a:xfrm>
            <a:off x="3907313" y="4149998"/>
            <a:ext cx="2180414" cy="396583"/>
          </a:xfrm>
          <a:prstGeom prst="rect">
            <a:avLst/>
          </a:prstGeom>
        </p:spPr>
        <p:txBody>
          <a:bodyPr wrap="square">
            <a:spAutoFit/>
          </a:bodyPr>
          <a:lstStyle/>
          <a:p>
            <a:pPr algn="ctr">
              <a:lnSpc>
                <a:spcPct val="120000"/>
              </a:lnSpc>
            </a:pPr>
            <a:r>
              <a:rPr lang="zh-CN" b="1">
                <a:solidFill>
                  <a:schemeClr val="bg1"/>
                </a:solidFill>
                <a:latin typeface="微软雅黑"/>
                <a:ea typeface="微软雅黑"/>
              </a:rPr>
              <a:t>创新人才培养模式</a:t>
            </a:r>
            <a:endParaRPr lang="en-GB" b="1">
              <a:solidFill>
                <a:schemeClr val="bg1"/>
              </a:solidFill>
              <a:latin typeface="微软雅黑"/>
              <a:ea typeface="微软雅黑"/>
            </a:endParaRPr>
          </a:p>
        </p:txBody>
      </p:sp>
      <p:sp>
        <p:nvSpPr>
          <p:cNvPr id="128" name="Rectangle 33"/>
          <p:cNvSpPr/>
          <p:nvPr/>
        </p:nvSpPr>
        <p:spPr>
          <a:xfrm>
            <a:off x="3869480" y="5127975"/>
            <a:ext cx="2256080" cy="424732"/>
          </a:xfrm>
          <a:prstGeom prst="rect">
            <a:avLst/>
          </a:prstGeom>
        </p:spPr>
        <p:txBody>
          <a:bodyPr wrap="square">
            <a:spAutoFit/>
          </a:bodyPr>
          <a:lstStyle/>
          <a:p>
            <a:pPr algn="ctr">
              <a:lnSpc>
                <a:spcPct val="120000"/>
              </a:lnSpc>
            </a:pPr>
            <a:r>
              <a:rPr lang="zh-CN" b="1">
                <a:solidFill>
                  <a:schemeClr val="bg1"/>
                </a:solidFill>
                <a:latin typeface="微软雅黑"/>
                <a:ea typeface="微软雅黑"/>
              </a:rPr>
              <a:t>建设新的学科增长点</a:t>
            </a:r>
            <a:endParaRPr lang="en-GB" b="1">
              <a:solidFill>
                <a:schemeClr val="bg1"/>
              </a:solidFill>
              <a:latin typeface="微软雅黑"/>
              <a:ea typeface="微软雅黑"/>
            </a:endParaRPr>
          </a:p>
        </p:txBody>
      </p:sp>
      <p:sp>
        <p:nvSpPr>
          <p:cNvPr id="129" name="TextBox 22"/>
          <p:cNvSpPr txBox="1"/>
          <p:nvPr/>
        </p:nvSpPr>
        <p:spPr>
          <a:xfrm>
            <a:off x="6310824" y="4970717"/>
            <a:ext cx="5614476" cy="1569660"/>
          </a:xfrm>
          <a:prstGeom prst="rect">
            <a:avLst/>
          </a:prstGeom>
          <a:noFill/>
        </p:spPr>
        <p:txBody>
          <a:bodyPr wrap="square">
            <a:spAutoFit/>
          </a:bodyPr>
          <a:lstStyle/>
          <a:p>
            <a:pPr algn="just">
              <a:lnSpc>
                <a:spcPct val="120000"/>
              </a:lnSpc>
            </a:pPr>
            <a:r>
              <a:rPr lang="zh-CN" sz="1600" b="1">
                <a:latin typeface="微软雅黑"/>
                <a:ea typeface="微软雅黑"/>
              </a:rPr>
              <a:t>依托北大的多学科平台和自身语种优势，加强建设“国别和区域研究”二级学科，完善国别和区域研究二级学科培养模式、培养方案和课程体系，建设国际国内联合的跨学科性质的交叉学科导师团队。争取在</a:t>
            </a:r>
            <a:r>
              <a:rPr lang="en-US" sz="1600" b="1">
                <a:latin typeface="微软雅黑"/>
                <a:ea typeface="微软雅黑"/>
              </a:rPr>
              <a:t>5-10</a:t>
            </a:r>
            <a:r>
              <a:rPr lang="zh-CN" sz="1600" b="1">
                <a:latin typeface="微软雅黑"/>
                <a:ea typeface="微软雅黑"/>
              </a:rPr>
              <a:t>年内建立完善的“国别和区域研究”学科人才培养机制和学术研究体系。</a:t>
            </a:r>
            <a:endParaRPr lang="en-GB" sz="1200">
              <a:solidFill>
                <a:schemeClr val="bg1">
                  <a:lumMod val="65000"/>
                </a:schemeClr>
              </a:solidFill>
              <a:latin typeface="Arial"/>
              <a:ea typeface="微软雅黑"/>
            </a:endParaRPr>
          </a:p>
        </p:txBody>
      </p:sp>
      <p:grpSp>
        <p:nvGrpSpPr>
          <p:cNvPr id="130" name="组合 129"/>
          <p:cNvGrpSpPr/>
          <p:nvPr/>
        </p:nvGrpSpPr>
        <p:grpSpPr>
          <a:xfrm>
            <a:off x="542259" y="2426161"/>
            <a:ext cx="2522577" cy="213303"/>
            <a:chOff x="3233367" y="1165384"/>
            <a:chExt cx="2402099" cy="234632"/>
          </a:xfrm>
        </p:grpSpPr>
        <p:grpSp>
          <p:nvGrpSpPr>
            <p:cNvPr id="131" name="组合 130"/>
            <p:cNvGrpSpPr/>
            <p:nvPr/>
          </p:nvGrpSpPr>
          <p:grpSpPr>
            <a:xfrm>
              <a:off x="3233367" y="1165384"/>
              <a:ext cx="234632" cy="234632"/>
              <a:chOff x="2483009" y="1114425"/>
              <a:chExt cx="209550" cy="209550"/>
            </a:xfrm>
          </p:grpSpPr>
          <p:sp>
            <p:nvSpPr>
              <p:cNvPr id="153" name="椭圆 152"/>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54" name="椭圆 153"/>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2" name="组合 131"/>
            <p:cNvGrpSpPr/>
            <p:nvPr/>
          </p:nvGrpSpPr>
          <p:grpSpPr>
            <a:xfrm>
              <a:off x="3594612" y="1165384"/>
              <a:ext cx="234632" cy="234632"/>
              <a:chOff x="2483009" y="1114425"/>
              <a:chExt cx="209550" cy="209550"/>
            </a:xfrm>
          </p:grpSpPr>
          <p:sp>
            <p:nvSpPr>
              <p:cNvPr id="148" name="椭圆 14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49" name="椭圆 14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3" name="组合 132"/>
            <p:cNvGrpSpPr/>
            <p:nvPr/>
          </p:nvGrpSpPr>
          <p:grpSpPr>
            <a:xfrm>
              <a:off x="3955856" y="1165384"/>
              <a:ext cx="234632" cy="234632"/>
              <a:chOff x="2483009" y="1114425"/>
              <a:chExt cx="209550" cy="209550"/>
            </a:xfrm>
          </p:grpSpPr>
          <p:sp>
            <p:nvSpPr>
              <p:cNvPr id="146" name="椭圆 145"/>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47" name="椭圆 14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4" name="组合 133"/>
            <p:cNvGrpSpPr/>
            <p:nvPr/>
          </p:nvGrpSpPr>
          <p:grpSpPr>
            <a:xfrm>
              <a:off x="4317101" y="1165384"/>
              <a:ext cx="234632" cy="234632"/>
              <a:chOff x="2483009" y="1114425"/>
              <a:chExt cx="209550" cy="209550"/>
            </a:xfrm>
          </p:grpSpPr>
          <p:sp>
            <p:nvSpPr>
              <p:cNvPr id="144" name="椭圆 143"/>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45" name="椭圆 14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5" name="组合 134"/>
            <p:cNvGrpSpPr/>
            <p:nvPr/>
          </p:nvGrpSpPr>
          <p:grpSpPr>
            <a:xfrm>
              <a:off x="4678345" y="1165384"/>
              <a:ext cx="234632" cy="234632"/>
              <a:chOff x="2483009" y="1114425"/>
              <a:chExt cx="209550" cy="209550"/>
            </a:xfrm>
          </p:grpSpPr>
          <p:sp>
            <p:nvSpPr>
              <p:cNvPr id="142" name="椭圆 141"/>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43" name="椭圆 14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6" name="组合 135"/>
            <p:cNvGrpSpPr/>
            <p:nvPr/>
          </p:nvGrpSpPr>
          <p:grpSpPr>
            <a:xfrm>
              <a:off x="5039590" y="1165384"/>
              <a:ext cx="234632" cy="234632"/>
              <a:chOff x="2483009" y="1114425"/>
              <a:chExt cx="209550" cy="209550"/>
            </a:xfrm>
          </p:grpSpPr>
          <p:sp>
            <p:nvSpPr>
              <p:cNvPr id="140" name="椭圆 139"/>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41" name="椭圆 14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nvGrpSpPr>
            <p:cNvPr id="137" name="组合 136"/>
            <p:cNvGrpSpPr/>
            <p:nvPr/>
          </p:nvGrpSpPr>
          <p:grpSpPr>
            <a:xfrm>
              <a:off x="5400834" y="1165384"/>
              <a:ext cx="234632" cy="234632"/>
              <a:chOff x="2483009" y="1114425"/>
              <a:chExt cx="209550" cy="209550"/>
            </a:xfrm>
          </p:grpSpPr>
          <p:sp>
            <p:nvSpPr>
              <p:cNvPr id="138" name="椭圆 137"/>
              <p:cNvSpPr/>
              <p:nvPr/>
            </p:nvSpPr>
            <p:spPr>
              <a:xfrm>
                <a:off x="2483009" y="1114425"/>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39" name="椭圆 13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srgbClr val="000000">
                    <a:alpha val="50000"/>
                  </a:srgbClr>
                </a:innerShdw>
              </a:effectLst>
            </p:spPr>
            <p:txBody>
              <a:bodyPr anchor="ctr"/>
              <a:lstStyle/>
              <a:p>
                <a:pPr algn="ctr"/>
                <a:endParaRPr lang="zh-CN" sz="2400">
                  <a:solidFill>
                    <a:schemeClr val="lt1"/>
                  </a:solidFill>
                  <a:latin typeface="Arial"/>
                  <a:ea typeface="微软雅黑"/>
                </a:endParaRPr>
              </a:p>
            </p:txBody>
          </p:sp>
        </p:grpSp>
      </p:grpSp>
      <p:grpSp>
        <p:nvGrpSpPr>
          <p:cNvPr id="155" name="组合 154"/>
          <p:cNvGrpSpPr/>
          <p:nvPr/>
        </p:nvGrpSpPr>
        <p:grpSpPr>
          <a:xfrm>
            <a:off x="618292" y="2098766"/>
            <a:ext cx="99420" cy="440911"/>
            <a:chOff x="2244442" y="772895"/>
            <a:chExt cx="94671" cy="485002"/>
          </a:xfrm>
        </p:grpSpPr>
        <p:sp>
          <p:nvSpPr>
            <p:cNvPr id="156" name="圆角矩形 155"/>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57" name="圆角矩形 15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58" name="组合 157"/>
          <p:cNvGrpSpPr/>
          <p:nvPr/>
        </p:nvGrpSpPr>
        <p:grpSpPr>
          <a:xfrm>
            <a:off x="994060" y="2098768"/>
            <a:ext cx="99420" cy="440911"/>
            <a:chOff x="2244442" y="772895"/>
            <a:chExt cx="94671" cy="485002"/>
          </a:xfrm>
        </p:grpSpPr>
        <p:sp>
          <p:nvSpPr>
            <p:cNvPr id="159" name="圆角矩形 158"/>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60" name="圆角矩形 15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61" name="组合 160"/>
          <p:cNvGrpSpPr/>
          <p:nvPr/>
        </p:nvGrpSpPr>
        <p:grpSpPr>
          <a:xfrm>
            <a:off x="1381512" y="2098768"/>
            <a:ext cx="99420" cy="440911"/>
            <a:chOff x="2244442" y="772895"/>
            <a:chExt cx="94671" cy="485002"/>
          </a:xfrm>
        </p:grpSpPr>
        <p:sp>
          <p:nvSpPr>
            <p:cNvPr id="162" name="圆角矩形 161"/>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63" name="圆角矩形 16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64" name="组合 163"/>
          <p:cNvGrpSpPr/>
          <p:nvPr/>
        </p:nvGrpSpPr>
        <p:grpSpPr>
          <a:xfrm>
            <a:off x="1741552" y="2098768"/>
            <a:ext cx="99420" cy="440911"/>
            <a:chOff x="2244442" y="772895"/>
            <a:chExt cx="94671" cy="485002"/>
          </a:xfrm>
        </p:grpSpPr>
        <p:sp>
          <p:nvSpPr>
            <p:cNvPr id="165" name="圆角矩形 164"/>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66" name="圆角矩形 16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67" name="组合 166"/>
          <p:cNvGrpSpPr/>
          <p:nvPr/>
        </p:nvGrpSpPr>
        <p:grpSpPr>
          <a:xfrm>
            <a:off x="2146188" y="2098768"/>
            <a:ext cx="99420" cy="440911"/>
            <a:chOff x="2244442" y="772895"/>
            <a:chExt cx="94671" cy="485002"/>
          </a:xfrm>
        </p:grpSpPr>
        <p:sp>
          <p:nvSpPr>
            <p:cNvPr id="168" name="圆角矩形 167"/>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69" name="圆角矩形 16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70" name="组合 169"/>
          <p:cNvGrpSpPr/>
          <p:nvPr/>
        </p:nvGrpSpPr>
        <p:grpSpPr>
          <a:xfrm>
            <a:off x="2506228" y="2098768"/>
            <a:ext cx="99420" cy="440911"/>
            <a:chOff x="2244442" y="772895"/>
            <a:chExt cx="94671" cy="485002"/>
          </a:xfrm>
        </p:grpSpPr>
        <p:sp>
          <p:nvSpPr>
            <p:cNvPr id="171" name="圆角矩形 170"/>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72" name="圆角矩形 17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grpSp>
        <p:nvGrpSpPr>
          <p:cNvPr id="173" name="组合 172"/>
          <p:cNvGrpSpPr/>
          <p:nvPr/>
        </p:nvGrpSpPr>
        <p:grpSpPr>
          <a:xfrm>
            <a:off x="2901673" y="2098767"/>
            <a:ext cx="99420" cy="440911"/>
            <a:chOff x="2244442" y="772895"/>
            <a:chExt cx="94671" cy="485002"/>
          </a:xfrm>
        </p:grpSpPr>
        <p:sp>
          <p:nvSpPr>
            <p:cNvPr id="174" name="圆角矩形 173"/>
            <p:cNvSpPr/>
            <p:nvPr/>
          </p:nvSpPr>
          <p:spPr>
            <a:xfrm>
              <a:off x="2244442"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sp>
          <p:nvSpPr>
            <p:cNvPr id="175" name="圆角矩形 17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solidFill>
                <a:schemeClr val="accent1">
                  <a:shade val="50000"/>
                </a:schemeClr>
              </a:solidFill>
              <a:prstDash val="solid"/>
              <a:miter/>
            </a:ln>
            <a:effectLst>
              <a:outerShdw blurRad="25400" sx="102000" sy="102000" algn="ctr" rotWithShape="0">
                <a:srgbClr val="000000">
                  <a:alpha val="40000"/>
                </a:srgbClr>
              </a:outerShdw>
            </a:effectLst>
          </p:spPr>
          <p:txBody>
            <a:bodyPr anchor="ctr"/>
            <a:lstStyle/>
            <a:p>
              <a:pPr algn="ctr"/>
              <a:endParaRPr lang="zh-CN" sz="2400">
                <a:solidFill>
                  <a:schemeClr val="lt1"/>
                </a:solidFill>
                <a:latin typeface="Arial"/>
                <a:ea typeface="微软雅黑"/>
              </a:endParaRPr>
            </a:p>
          </p:txBody>
        </p:sp>
      </p:grpSp>
      <p:cxnSp>
        <p:nvCxnSpPr>
          <p:cNvPr id="176" name="直接连接符 175"/>
          <p:cNvCxnSpPr/>
          <p:nvPr/>
        </p:nvCxnSpPr>
        <p:spPr>
          <a:xfrm>
            <a:off x="460733" y="3231446"/>
            <a:ext cx="2709579" cy="0"/>
          </a:xfrm>
          <a:prstGeom prst="line">
            <a:avLst/>
          </a:prstGeom>
          <a:ln w="9525" cap="flat" cmpd="sng">
            <a:solidFill>
              <a:schemeClr val="accent6"/>
            </a:solidFill>
            <a:prstDash val="dash"/>
            <a:round/>
            <a:headEnd type="none" w="med" len="med"/>
            <a:tailEnd type="none" w="med" len="med"/>
          </a:ln>
        </p:spPr>
      </p:cxnSp>
      <p:cxnSp>
        <p:nvCxnSpPr>
          <p:cNvPr id="177" name="直接连接符 176"/>
          <p:cNvCxnSpPr/>
          <p:nvPr/>
        </p:nvCxnSpPr>
        <p:spPr>
          <a:xfrm>
            <a:off x="458051" y="3776282"/>
            <a:ext cx="2709579" cy="0"/>
          </a:xfrm>
          <a:prstGeom prst="line">
            <a:avLst/>
          </a:prstGeom>
          <a:ln w="9525" cap="flat" cmpd="sng">
            <a:solidFill>
              <a:schemeClr val="accent6"/>
            </a:solidFill>
            <a:prstDash val="dash"/>
            <a:round/>
            <a:headEnd type="none" w="med" len="med"/>
            <a:tailEnd type="none" w="med" len="med"/>
          </a:ln>
        </p:spPr>
      </p:cxnSp>
      <p:cxnSp>
        <p:nvCxnSpPr>
          <p:cNvPr id="178" name="直接连接符 177"/>
          <p:cNvCxnSpPr/>
          <p:nvPr/>
        </p:nvCxnSpPr>
        <p:spPr>
          <a:xfrm>
            <a:off x="431326" y="4352346"/>
            <a:ext cx="2709579" cy="0"/>
          </a:xfrm>
          <a:prstGeom prst="line">
            <a:avLst/>
          </a:prstGeom>
          <a:ln w="9525" cap="flat" cmpd="sng">
            <a:solidFill>
              <a:schemeClr val="accent6"/>
            </a:solidFill>
            <a:prstDash val="dash"/>
            <a:round/>
            <a:headEnd type="none" w="med" len="med"/>
            <a:tailEnd type="none" w="med" len="med"/>
          </a:ln>
        </p:spPr>
      </p:cxnSp>
      <p:cxnSp>
        <p:nvCxnSpPr>
          <p:cNvPr id="179" name="直接连接符 178"/>
          <p:cNvCxnSpPr/>
          <p:nvPr/>
        </p:nvCxnSpPr>
        <p:spPr>
          <a:xfrm>
            <a:off x="431326" y="4928410"/>
            <a:ext cx="2709579" cy="0"/>
          </a:xfrm>
          <a:prstGeom prst="line">
            <a:avLst/>
          </a:prstGeom>
          <a:ln w="9525" cap="flat" cmpd="sng">
            <a:solidFill>
              <a:schemeClr val="accent6"/>
            </a:solidFill>
            <a:prstDash val="dash"/>
            <a:round/>
            <a:headEnd type="none" w="med" len="med"/>
            <a:tailEnd type="none" w="med" len="med"/>
          </a:ln>
        </p:spPr>
      </p:cxnSp>
      <p:cxnSp>
        <p:nvCxnSpPr>
          <p:cNvPr id="180" name="直接连接符 179"/>
          <p:cNvCxnSpPr/>
          <p:nvPr/>
        </p:nvCxnSpPr>
        <p:spPr>
          <a:xfrm>
            <a:off x="431326" y="5504474"/>
            <a:ext cx="2709579" cy="0"/>
          </a:xfrm>
          <a:prstGeom prst="line">
            <a:avLst/>
          </a:prstGeom>
          <a:ln w="9525" cap="flat" cmpd="sng">
            <a:solidFill>
              <a:schemeClr val="accent6"/>
            </a:solidFill>
            <a:prstDash val="dash"/>
            <a:round/>
            <a:headEnd type="none" w="med" len="med"/>
            <a:tailEnd type="none" w="med" len="med"/>
          </a:ln>
        </p:spPr>
      </p:cxnSp>
      <p:sp>
        <p:nvSpPr>
          <p:cNvPr id="181" name="TextBox 8"/>
          <p:cNvSpPr txBox="1"/>
          <p:nvPr/>
        </p:nvSpPr>
        <p:spPr>
          <a:xfrm>
            <a:off x="526515" y="1072574"/>
            <a:ext cx="10400088" cy="861774"/>
          </a:xfrm>
          <a:prstGeom prst="rect">
            <a:avLst/>
          </a:prstGeom>
          <a:noFill/>
        </p:spPr>
        <p:txBody>
          <a:bodyPr wrap="square" lIns="0" tIns="0" rIns="0" bIns="0" anchor="ctr">
            <a:spAutoFit/>
          </a:bodyPr>
          <a:lstStyle/>
          <a:p>
            <a:r>
              <a:rPr lang="zh-CN" sz="2800" b="1">
                <a:solidFill>
                  <a:schemeClr val="tx1">
                    <a:lumMod val="75000"/>
                    <a:lumOff val="25000"/>
                  </a:schemeClr>
                </a:solidFill>
                <a:latin typeface="Arial"/>
                <a:ea typeface="微软雅黑"/>
              </a:rPr>
              <a:t>（一）人才培养的国际化：</a:t>
            </a:r>
            <a:endParaRPr lang="en-US" sz="2800" b="1">
              <a:solidFill>
                <a:schemeClr val="tx1">
                  <a:lumMod val="75000"/>
                  <a:lumOff val="25000"/>
                </a:schemeClr>
              </a:solidFill>
              <a:latin typeface="Arial"/>
              <a:ea typeface="微软雅黑"/>
            </a:endParaRPr>
          </a:p>
          <a:p>
            <a:r>
              <a:rPr lang="en-US" sz="2800" b="1">
                <a:solidFill>
                  <a:schemeClr val="tx1">
                    <a:lumMod val="75000"/>
                    <a:lumOff val="25000"/>
                  </a:schemeClr>
                </a:solidFill>
                <a:latin typeface="Arial"/>
                <a:ea typeface="微软雅黑"/>
              </a:rPr>
              <a:t>           </a:t>
            </a:r>
            <a:r>
              <a:rPr lang="zh-CN" sz="2000" b="1">
                <a:solidFill>
                  <a:schemeClr val="tx1">
                    <a:lumMod val="75000"/>
                    <a:lumOff val="25000"/>
                  </a:schemeClr>
                </a:solidFill>
                <a:latin typeface="Arial"/>
                <a:ea typeface="微软雅黑"/>
              </a:rPr>
              <a:t>探索和创新人才培养模式，夯实和拓展国际交流渠道</a:t>
            </a:r>
            <a:endParaRPr lang="zh-CN" sz="2800" b="1">
              <a:solidFill>
                <a:schemeClr val="tx1">
                  <a:lumMod val="75000"/>
                  <a:lumOff val="25000"/>
                </a:schemeClr>
              </a:solidFill>
              <a:latin typeface="Arial"/>
              <a:ea typeface="微软雅黑"/>
            </a:endParaRPr>
          </a:p>
        </p:txBody>
      </p:sp>
      <p:sp>
        <p:nvSpPr>
          <p:cNvPr id="182" name="矩形 181"/>
          <p:cNvSpPr/>
          <p:nvPr/>
        </p:nvSpPr>
        <p:spPr>
          <a:xfrm>
            <a:off x="694113" y="160821"/>
            <a:ext cx="619246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八、学科建设的思考与规划</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29" name="Picture 3"/>
          <p:cNvPicPr>
            <a:picLocks noChangeAspect="1" noChangeArrowheads="1"/>
          </p:cNvPicPr>
          <p:nvPr/>
        </p:nvPicPr>
        <p:blipFill>
          <a:blip r:embed="rId2"/>
          <a:stretch/>
        </p:blipFill>
        <p:spPr>
          <a:xfrm>
            <a:off x="3906615" y="1433073"/>
            <a:ext cx="1624119" cy="2248226"/>
          </a:xfrm>
          <a:prstGeom prst="rect">
            <a:avLst/>
          </a:prstGeom>
          <a:noFill/>
          <a:ln>
            <a:noFill/>
          </a:ln>
        </p:spPr>
      </p:pic>
      <p:pic>
        <p:nvPicPr>
          <p:cNvPr id="32" name="Picture 6"/>
          <p:cNvPicPr>
            <a:picLocks noChangeAspect="1" noChangeArrowheads="1"/>
          </p:cNvPicPr>
          <p:nvPr/>
        </p:nvPicPr>
        <p:blipFill>
          <a:blip r:embed="rId3"/>
          <a:stretch/>
        </p:blipFill>
        <p:spPr>
          <a:xfrm>
            <a:off x="9304296" y="1433073"/>
            <a:ext cx="1624119" cy="2248226"/>
          </a:xfrm>
          <a:prstGeom prst="rect">
            <a:avLst/>
          </a:prstGeom>
          <a:noFill/>
          <a:ln>
            <a:noFill/>
          </a:ln>
        </p:spPr>
      </p:pic>
      <p:pic>
        <p:nvPicPr>
          <p:cNvPr id="33" name="Picture 7"/>
          <p:cNvPicPr>
            <a:picLocks noChangeAspect="1" noChangeArrowheads="1"/>
          </p:cNvPicPr>
          <p:nvPr/>
        </p:nvPicPr>
        <p:blipFill>
          <a:blip r:embed="rId4"/>
          <a:stretch/>
        </p:blipFill>
        <p:spPr>
          <a:xfrm>
            <a:off x="6571631" y="1503449"/>
            <a:ext cx="1624119" cy="2248226"/>
          </a:xfrm>
          <a:prstGeom prst="rect">
            <a:avLst/>
          </a:prstGeom>
          <a:noFill/>
          <a:ln>
            <a:noFill/>
          </a:ln>
        </p:spPr>
      </p:pic>
      <p:sp>
        <p:nvSpPr>
          <p:cNvPr id="34" name="矩形 33"/>
          <p:cNvSpPr/>
          <p:nvPr/>
        </p:nvSpPr>
        <p:spPr>
          <a:xfrm>
            <a:off x="1612796" y="942821"/>
            <a:ext cx="851515"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胡  适</a:t>
            </a:r>
          </a:p>
        </p:txBody>
      </p:sp>
      <p:sp>
        <p:nvSpPr>
          <p:cNvPr id="35" name="矩形 34"/>
          <p:cNvSpPr/>
          <p:nvPr/>
        </p:nvSpPr>
        <p:spPr>
          <a:xfrm>
            <a:off x="4241622" y="936122"/>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林语堂</a:t>
            </a:r>
          </a:p>
        </p:txBody>
      </p:sp>
      <p:sp>
        <p:nvSpPr>
          <p:cNvPr id="36" name="矩形 35"/>
          <p:cNvSpPr/>
          <p:nvPr/>
        </p:nvSpPr>
        <p:spPr>
          <a:xfrm>
            <a:off x="6906638" y="1003824"/>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徐志摩</a:t>
            </a:r>
          </a:p>
        </p:txBody>
      </p:sp>
      <p:sp>
        <p:nvSpPr>
          <p:cNvPr id="38" name="矩形 37"/>
          <p:cNvSpPr/>
          <p:nvPr/>
        </p:nvSpPr>
        <p:spPr>
          <a:xfrm>
            <a:off x="9639301" y="873398"/>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郁达夫</a:t>
            </a:r>
          </a:p>
        </p:txBody>
      </p:sp>
      <p:pic>
        <p:nvPicPr>
          <p:cNvPr id="40" name="Picture 4"/>
          <p:cNvPicPr>
            <a:picLocks noChangeAspect="1" noChangeArrowheads="1"/>
          </p:cNvPicPr>
          <p:nvPr/>
        </p:nvPicPr>
        <p:blipFill>
          <a:blip r:embed="rId5"/>
          <a:stretch/>
        </p:blipFill>
        <p:spPr>
          <a:xfrm>
            <a:off x="3934239" y="4265513"/>
            <a:ext cx="1642322" cy="2257598"/>
          </a:xfrm>
          <a:prstGeom prst="rect">
            <a:avLst/>
          </a:prstGeom>
          <a:noFill/>
          <a:ln>
            <a:noFill/>
          </a:ln>
        </p:spPr>
      </p:pic>
      <p:pic>
        <p:nvPicPr>
          <p:cNvPr id="41" name="Picture 7"/>
          <p:cNvPicPr>
            <a:picLocks noChangeAspect="1" noChangeArrowheads="1"/>
          </p:cNvPicPr>
          <p:nvPr/>
        </p:nvPicPr>
        <p:blipFill>
          <a:blip r:embed="rId6"/>
          <a:stretch/>
        </p:blipFill>
        <p:spPr>
          <a:xfrm>
            <a:off x="6589834" y="4236103"/>
            <a:ext cx="1606753" cy="2257598"/>
          </a:xfrm>
          <a:prstGeom prst="rect">
            <a:avLst/>
          </a:prstGeom>
          <a:noFill/>
          <a:ln>
            <a:noFill/>
          </a:ln>
        </p:spPr>
      </p:pic>
      <p:pic>
        <p:nvPicPr>
          <p:cNvPr id="42" name="Picture 5"/>
          <p:cNvPicPr>
            <a:picLocks noChangeAspect="1" noChangeArrowheads="1"/>
          </p:cNvPicPr>
          <p:nvPr/>
        </p:nvPicPr>
        <p:blipFill>
          <a:blip r:embed="rId7"/>
          <a:stretch/>
        </p:blipFill>
        <p:spPr>
          <a:xfrm>
            <a:off x="9304296" y="4265513"/>
            <a:ext cx="1663046" cy="2257598"/>
          </a:xfrm>
          <a:prstGeom prst="rect">
            <a:avLst/>
          </a:prstGeom>
          <a:noFill/>
          <a:ln>
            <a:noFill/>
          </a:ln>
        </p:spPr>
      </p:pic>
      <p:sp>
        <p:nvSpPr>
          <p:cNvPr id="44" name="矩形 43"/>
          <p:cNvSpPr/>
          <p:nvPr/>
        </p:nvSpPr>
        <p:spPr>
          <a:xfrm>
            <a:off x="1521428" y="3765889"/>
            <a:ext cx="851515"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吴  宓</a:t>
            </a:r>
          </a:p>
        </p:txBody>
      </p:sp>
      <p:sp>
        <p:nvSpPr>
          <p:cNvPr id="45" name="矩形 44"/>
          <p:cNvSpPr/>
          <p:nvPr/>
        </p:nvSpPr>
        <p:spPr>
          <a:xfrm>
            <a:off x="4332370" y="3765889"/>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梁实秋</a:t>
            </a:r>
          </a:p>
        </p:txBody>
      </p:sp>
      <p:sp>
        <p:nvSpPr>
          <p:cNvPr id="46" name="矩形 45"/>
          <p:cNvSpPr/>
          <p:nvPr/>
        </p:nvSpPr>
        <p:spPr>
          <a:xfrm>
            <a:off x="6916156" y="3736478"/>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朱光潜</a:t>
            </a:r>
          </a:p>
        </p:txBody>
      </p:sp>
      <p:sp>
        <p:nvSpPr>
          <p:cNvPr id="47" name="矩形 46"/>
          <p:cNvSpPr/>
          <p:nvPr/>
        </p:nvSpPr>
        <p:spPr>
          <a:xfrm>
            <a:off x="9658765" y="3765888"/>
            <a:ext cx="954107" cy="499624"/>
          </a:xfrm>
          <a:prstGeom prst="rect">
            <a:avLst/>
          </a:prstGeom>
          <a:noFill/>
        </p:spPr>
        <p:txBody>
          <a:bodyPr wrap="none">
            <a:spAutoFit/>
          </a:bodyPr>
          <a:lstStyle/>
          <a:p>
            <a:pPr>
              <a:lnSpc>
                <a:spcPct val="150000"/>
              </a:lnSpc>
            </a:pPr>
            <a:r>
              <a:rPr lang="zh-CN" sz="2000" b="1">
                <a:ln w="1905"/>
                <a:effectLst>
                  <a:innerShdw blurRad="69850" dist="43180" dir="5400000">
                    <a:srgbClr val="000000">
                      <a:alpha val="65000"/>
                    </a:srgbClr>
                  </a:innerShdw>
                </a:effectLst>
                <a:latin typeface="微软雅黑"/>
                <a:ea typeface="微软雅黑"/>
              </a:rPr>
              <a:t>卞之琳</a:t>
            </a:r>
          </a:p>
        </p:txBody>
      </p:sp>
      <p:pic>
        <p:nvPicPr>
          <p:cNvPr id="48" name="Picture 10"/>
          <p:cNvPicPr>
            <a:picLocks noChangeAspect="1" noChangeArrowheads="1"/>
          </p:cNvPicPr>
          <p:nvPr/>
        </p:nvPicPr>
        <p:blipFill>
          <a:blip r:embed="rId8"/>
          <a:stretch/>
        </p:blipFill>
        <p:spPr>
          <a:xfrm>
            <a:off x="1123498" y="4265513"/>
            <a:ext cx="1642322" cy="2257598"/>
          </a:xfrm>
          <a:prstGeom prst="rect">
            <a:avLst/>
          </a:prstGeom>
          <a:noFill/>
          <a:ln>
            <a:noFill/>
          </a:ln>
        </p:spPr>
      </p:pic>
      <p:pic>
        <p:nvPicPr>
          <p:cNvPr id="43" name="图片 42"/>
          <p:cNvPicPr>
            <a:picLocks noChangeAspect="1"/>
          </p:cNvPicPr>
          <p:nvPr/>
        </p:nvPicPr>
        <p:blipFill rotWithShape="1">
          <a:blip r:embed="rId9"/>
          <a:srcRect l="6223" t="12451" r="30611" b="63912"/>
          <a:stretch/>
        </p:blipFill>
        <p:spPr>
          <a:xfrm>
            <a:off x="9591674" y="392435"/>
            <a:ext cx="2124611" cy="512121"/>
          </a:xfrm>
          <a:prstGeom prst="rect">
            <a:avLst/>
          </a:prstGeom>
        </p:spPr>
      </p:pic>
      <p:grpSp>
        <p:nvGrpSpPr>
          <p:cNvPr id="63" name="组合 62"/>
          <p:cNvGrpSpPr/>
          <p:nvPr/>
        </p:nvGrpSpPr>
        <p:grpSpPr>
          <a:xfrm>
            <a:off x="1" y="0"/>
            <a:ext cx="1388224" cy="1046128"/>
            <a:chOff x="0" y="0"/>
            <a:chExt cx="6897954" cy="4536440"/>
          </a:xfrm>
        </p:grpSpPr>
        <p:sp>
          <p:nvSpPr>
            <p:cNvPr id="64" name="直角三角形 63"/>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65" name="直角三角形 64"/>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66" name="直角三角形 65"/>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81" name="矩形 80"/>
          <p:cNvSpPr/>
          <p:nvPr/>
        </p:nvSpPr>
        <p:spPr>
          <a:xfrm>
            <a:off x="694113" y="160821"/>
            <a:ext cx="3138545"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一、学院历史</a:t>
            </a:r>
            <a:endParaRPr lang="en-US" sz="3600" b="1">
              <a:solidFill>
                <a:srgbClr val="8A0000"/>
              </a:solidFill>
              <a:latin typeface="微软雅黑"/>
              <a:ea typeface="微软雅黑"/>
            </a:endParaRPr>
          </a:p>
        </p:txBody>
      </p:sp>
      <p:pic>
        <p:nvPicPr>
          <p:cNvPr id="27" name="Picture 3" descr="hshi%20">
            <a:extLst>
              <a:ext uri="{FF2B5EF4-FFF2-40B4-BE49-F238E27FC236}">
                <a16:creationId xmlns:a16="http://schemas.microsoft.com/office/drawing/2014/main" id="{20C780AC-C0E8-44D9-BBF8-472E3E3191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3498" y="1451817"/>
            <a:ext cx="1624119" cy="223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50" name="TextBox 8"/>
          <p:cNvSpPr txBox="1"/>
          <p:nvPr/>
        </p:nvSpPr>
        <p:spPr>
          <a:xfrm>
            <a:off x="493084" y="1056467"/>
            <a:ext cx="12067937" cy="430887"/>
          </a:xfrm>
          <a:prstGeom prst="rect">
            <a:avLst/>
          </a:prstGeom>
          <a:noFill/>
        </p:spPr>
        <p:txBody>
          <a:bodyPr wrap="square" lIns="0" tIns="0" rIns="0" bIns="0" anchor="ctr">
            <a:spAutoFit/>
          </a:bodyPr>
          <a:lstStyle/>
          <a:p>
            <a:r>
              <a:rPr lang="zh-CN" sz="2800" b="1">
                <a:solidFill>
                  <a:schemeClr val="tx1">
                    <a:lumMod val="75000"/>
                    <a:lumOff val="25000"/>
                  </a:schemeClr>
                </a:solidFill>
                <a:latin typeface="Arial"/>
                <a:ea typeface="微软雅黑"/>
              </a:rPr>
              <a:t>（二）完善学科布局，加强师资队伍能力建设，促进学科长远发展</a:t>
            </a:r>
            <a:endParaRPr lang="en-US" sz="2800" b="1">
              <a:solidFill>
                <a:schemeClr val="tx1">
                  <a:lumMod val="75000"/>
                  <a:lumOff val="25000"/>
                </a:schemeClr>
              </a:solidFill>
              <a:latin typeface="Arial"/>
              <a:ea typeface="微软雅黑"/>
            </a:endParaRPr>
          </a:p>
        </p:txBody>
      </p:sp>
      <p:sp>
        <p:nvSpPr>
          <p:cNvPr id="151" name="矩形 150"/>
          <p:cNvSpPr/>
          <p:nvPr/>
        </p:nvSpPr>
        <p:spPr>
          <a:xfrm>
            <a:off x="1455355" y="1585925"/>
            <a:ext cx="8392041" cy="400110"/>
          </a:xfrm>
          <a:prstGeom prst="rect">
            <a:avLst/>
          </a:prstGeom>
        </p:spPr>
        <p:txBody>
          <a:bodyPr wrap="none">
            <a:spAutoFit/>
          </a:bodyPr>
          <a:lstStyle/>
          <a:p>
            <a:r>
              <a:rPr lang="zh-CN" sz="2000" b="1">
                <a:solidFill>
                  <a:schemeClr val="tx1">
                    <a:lumMod val="75000"/>
                    <a:lumOff val="25000"/>
                  </a:schemeClr>
                </a:solidFill>
                <a:latin typeface="Arial"/>
                <a:ea typeface="微软雅黑"/>
              </a:rPr>
              <a:t>完善学科布局，加强人才的长线培养和招聘引进建立更加合理的师资队伍</a:t>
            </a:r>
          </a:p>
        </p:txBody>
      </p:sp>
      <p:grpSp>
        <p:nvGrpSpPr>
          <p:cNvPr id="152" name="组合 151"/>
          <p:cNvGrpSpPr/>
          <p:nvPr/>
        </p:nvGrpSpPr>
        <p:grpSpPr>
          <a:xfrm>
            <a:off x="5072115" y="4072609"/>
            <a:ext cx="1340751" cy="1180457"/>
            <a:chOff x="4826146" y="1399826"/>
            <a:chExt cx="1340751" cy="1180456"/>
          </a:xfrm>
        </p:grpSpPr>
        <p:sp>
          <p:nvSpPr>
            <p:cNvPr id="182" name="任意多边形 181"/>
            <p:cNvSpPr/>
            <p:nvPr/>
          </p:nvSpPr>
          <p:spPr>
            <a:xfrm rot="-1800000">
              <a:off x="4826147"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solidFill>
              <a:srgbClr val="F3F3F3"/>
            </a:solidFill>
            <a:ln>
              <a:noFill/>
            </a:ln>
            <a:effectLst>
              <a:softEdge rad="25400"/>
            </a:effectLst>
          </p:spPr>
          <p:txBody>
            <a:bodyPr anchor="ctr"/>
            <a:lstStyle/>
            <a:p>
              <a:pPr algn="ctr"/>
              <a:endParaRPr lang="zh-CN" sz="2400">
                <a:solidFill>
                  <a:schemeClr val="lt1"/>
                </a:solidFill>
              </a:endParaRPr>
            </a:p>
          </p:txBody>
        </p:sp>
        <p:sp>
          <p:nvSpPr>
            <p:cNvPr id="183" name="任意多边形 182"/>
            <p:cNvSpPr/>
            <p:nvPr/>
          </p:nvSpPr>
          <p:spPr>
            <a:xfrm rot="-1800000">
              <a:off x="4826146"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gradFill flip="none" rotWithShape="0">
              <a:gsLst>
                <a:gs pos="100000">
                  <a:schemeClr val="bg1">
                    <a:lumMod val="85000"/>
                  </a:schemeClr>
                </a:gs>
                <a:gs pos="0">
                  <a:srgbClr val="FBFBFB"/>
                </a:gs>
              </a:gsLst>
              <a:lin ang="2700000" scaled="1"/>
            </a:gradFill>
            <a:ln>
              <a:noFill/>
            </a:ln>
            <a:effectLst>
              <a:outerShdw blurRad="190500" dist="76200" dir="2700000" algn="tl" rotWithShape="0">
                <a:srgbClr val="000000">
                  <a:alpha val="30000"/>
                </a:srgbClr>
              </a:outerShdw>
            </a:effectLst>
          </p:spPr>
          <p:txBody>
            <a:bodyPr anchor="ctr"/>
            <a:lstStyle/>
            <a:p>
              <a:pPr algn="ctr"/>
              <a:endParaRPr lang="zh-CN" sz="2400">
                <a:solidFill>
                  <a:schemeClr val="lt1"/>
                </a:solidFill>
              </a:endParaRPr>
            </a:p>
          </p:txBody>
        </p:sp>
      </p:grpSp>
      <p:sp>
        <p:nvSpPr>
          <p:cNvPr id="184" name="同侧圆角矩形 183"/>
          <p:cNvSpPr/>
          <p:nvPr/>
        </p:nvSpPr>
        <p:spPr>
          <a:xfrm rot="16200000">
            <a:off x="2730937" y="1261015"/>
            <a:ext cx="1342788" cy="3826472"/>
          </a:xfrm>
          <a:prstGeom prst="round2SameRect">
            <a:avLst>
              <a:gd name="adj1" fmla="val 50000"/>
              <a:gd name="adj2" fmla="val 8985"/>
            </a:avLst>
          </a:prstGeom>
          <a:gradFill flip="none" rotWithShape="1">
            <a:gsLst>
              <a:gs pos="100000">
                <a:schemeClr val="bg1">
                  <a:lumMod val="85000"/>
                </a:schemeClr>
              </a:gs>
              <a:gs pos="0">
                <a:schemeClr val="bg1"/>
              </a:gs>
            </a:gsLst>
            <a:lin ang="8100000" scaled="1"/>
          </a:gradFill>
          <a:ln>
            <a:noFill/>
          </a:ln>
          <a:effectLst>
            <a:outerShdw blurRad="190500" dist="76200" dir="2700000" algn="tl" rotWithShape="0">
              <a:srgbClr val="000000">
                <a:alpha val="30000"/>
              </a:srgbClr>
            </a:outerShdw>
          </a:effectLst>
        </p:spPr>
        <p:txBody>
          <a:bodyPr lIns="91440" tIns="45720" rIns="91440" bIns="45720" anchor="ctr"/>
          <a:lstStyle/>
          <a:p>
            <a:pPr algn="ctr"/>
            <a:endParaRPr lang="zh-CN" sz="2400">
              <a:solidFill>
                <a:schemeClr val="lt1"/>
              </a:solidFill>
            </a:endParaRPr>
          </a:p>
        </p:txBody>
      </p:sp>
      <p:sp>
        <p:nvSpPr>
          <p:cNvPr id="185" name="同侧圆角矩形 184"/>
          <p:cNvSpPr/>
          <p:nvPr/>
        </p:nvSpPr>
        <p:spPr>
          <a:xfrm rot="16200000">
            <a:off x="2826202" y="1366694"/>
            <a:ext cx="1192875" cy="3609530"/>
          </a:xfrm>
          <a:prstGeom prst="round2SameRect">
            <a:avLst>
              <a:gd name="adj1" fmla="val 50000"/>
              <a:gd name="adj2" fmla="val 8208"/>
            </a:avLst>
          </a:prstGeom>
          <a:solidFill>
            <a:srgbClr val="8A0000"/>
          </a:solidFill>
          <a:ln w="22225">
            <a:solidFill>
              <a:schemeClr val="accent1">
                <a:shade val="50000"/>
              </a:schemeClr>
            </a:solidFill>
            <a:prstDash val="solid"/>
            <a:miter/>
          </a:ln>
          <a:effectLst>
            <a:innerShdw blurRad="114300" dist="50800" dir="18900000">
              <a:srgbClr val="000000">
                <a:alpha val="35000"/>
              </a:srgbClr>
            </a:innerShdw>
          </a:effectLst>
        </p:spPr>
        <p:txBody>
          <a:bodyPr lIns="91440" tIns="45720" rIns="91440" bIns="45720" anchor="ctr"/>
          <a:lstStyle/>
          <a:p>
            <a:pPr algn="ctr"/>
            <a:endParaRPr lang="zh-CN" sz="2400">
              <a:solidFill>
                <a:schemeClr val="lt1"/>
              </a:solidFill>
            </a:endParaRPr>
          </a:p>
        </p:txBody>
      </p:sp>
      <p:grpSp>
        <p:nvGrpSpPr>
          <p:cNvPr id="186" name="组合 185"/>
          <p:cNvGrpSpPr/>
          <p:nvPr/>
        </p:nvGrpSpPr>
        <p:grpSpPr>
          <a:xfrm>
            <a:off x="5047199" y="2439680"/>
            <a:ext cx="1340751" cy="1180456"/>
            <a:chOff x="4826146" y="1399826"/>
            <a:chExt cx="1340751" cy="1180456"/>
          </a:xfrm>
        </p:grpSpPr>
        <p:sp>
          <p:nvSpPr>
            <p:cNvPr id="187" name="任意多边形 186"/>
            <p:cNvSpPr/>
            <p:nvPr/>
          </p:nvSpPr>
          <p:spPr>
            <a:xfrm rot="-1800000">
              <a:off x="4826146"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gradFill flip="none" rotWithShape="0">
              <a:gsLst>
                <a:gs pos="100000">
                  <a:schemeClr val="bg1">
                    <a:lumMod val="85000"/>
                  </a:schemeClr>
                </a:gs>
                <a:gs pos="0">
                  <a:srgbClr val="FBFBFB"/>
                </a:gs>
              </a:gsLst>
              <a:lin ang="2700000" scaled="1"/>
            </a:gradFill>
            <a:ln>
              <a:noFill/>
            </a:ln>
            <a:effectLst>
              <a:outerShdw blurRad="190500" dist="76200" dir="2700000" algn="tl" rotWithShape="0">
                <a:srgbClr val="000000">
                  <a:alpha val="30000"/>
                </a:srgbClr>
              </a:outerShdw>
            </a:effectLst>
          </p:spPr>
          <p:txBody>
            <a:bodyPr anchor="ctr"/>
            <a:lstStyle/>
            <a:p>
              <a:pPr algn="ctr"/>
              <a:endParaRPr lang="zh-CN" sz="2400">
                <a:solidFill>
                  <a:schemeClr val="lt1"/>
                </a:solidFill>
              </a:endParaRPr>
            </a:p>
          </p:txBody>
        </p:sp>
        <p:sp>
          <p:nvSpPr>
            <p:cNvPr id="188" name="任意多边形 187"/>
            <p:cNvSpPr/>
            <p:nvPr/>
          </p:nvSpPr>
          <p:spPr>
            <a:xfrm rot="-1800000">
              <a:off x="4826147"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solidFill>
              <a:srgbClr val="F3F3F3"/>
            </a:solidFill>
            <a:ln>
              <a:noFill/>
            </a:ln>
            <a:effectLst>
              <a:softEdge rad="25400"/>
            </a:effectLst>
          </p:spPr>
          <p:txBody>
            <a:bodyPr anchor="ctr"/>
            <a:lstStyle/>
            <a:p>
              <a:pPr algn="ctr"/>
              <a:endParaRPr lang="zh-CN" sz="2400">
                <a:solidFill>
                  <a:schemeClr val="lt1"/>
                </a:solidFill>
              </a:endParaRPr>
            </a:p>
          </p:txBody>
        </p:sp>
      </p:grpSp>
      <p:sp>
        <p:nvSpPr>
          <p:cNvPr id="189" name="椭圆 188"/>
          <p:cNvSpPr/>
          <p:nvPr/>
        </p:nvSpPr>
        <p:spPr>
          <a:xfrm>
            <a:off x="5536001" y="2894852"/>
            <a:ext cx="558800" cy="558800"/>
          </a:xfrm>
          <a:prstGeom prst="ellipse">
            <a:avLst/>
          </a:prstGeom>
          <a:solidFill>
            <a:srgbClr val="8A0000"/>
          </a:solidFill>
          <a:ln w="19050">
            <a:solidFill>
              <a:schemeClr val="accent1">
                <a:shade val="50000"/>
              </a:schemeClr>
            </a:solidFill>
            <a:prstDash val="solid"/>
            <a:miter/>
          </a:ln>
          <a:effectLst>
            <a:innerShdw blurRad="76200" dist="38100" dir="13500000">
              <a:srgbClr val="000000">
                <a:alpha val="40000"/>
              </a:srgbClr>
            </a:innerShdw>
          </a:effectLst>
        </p:spPr>
        <p:txBody>
          <a:bodyPr lIns="91440" tIns="45720" rIns="91440" bIns="45720" anchor="ctr"/>
          <a:lstStyle/>
          <a:p>
            <a:pPr algn="ctr"/>
            <a:endParaRPr lang="zh-CN" sz="2400">
              <a:solidFill>
                <a:schemeClr val="lt1"/>
              </a:solidFill>
            </a:endParaRPr>
          </a:p>
        </p:txBody>
      </p:sp>
      <p:sp>
        <p:nvSpPr>
          <p:cNvPr id="190" name="椭圆 189"/>
          <p:cNvSpPr/>
          <p:nvPr/>
        </p:nvSpPr>
        <p:spPr>
          <a:xfrm>
            <a:off x="5536002" y="4501401"/>
            <a:ext cx="558800" cy="558800"/>
          </a:xfrm>
          <a:prstGeom prst="ellipse">
            <a:avLst/>
          </a:prstGeom>
          <a:solidFill>
            <a:srgbClr val="8A0000"/>
          </a:solidFill>
          <a:ln w="19050">
            <a:solidFill>
              <a:schemeClr val="accent1">
                <a:shade val="50000"/>
              </a:schemeClr>
            </a:solidFill>
            <a:prstDash val="solid"/>
            <a:miter/>
          </a:ln>
          <a:effectLst>
            <a:innerShdw blurRad="76200" dist="38100" dir="13500000">
              <a:srgbClr val="000000">
                <a:alpha val="40000"/>
              </a:srgbClr>
            </a:innerShdw>
          </a:effectLst>
        </p:spPr>
        <p:txBody>
          <a:bodyPr anchor="ctr"/>
          <a:lstStyle/>
          <a:p>
            <a:pPr algn="ctr"/>
            <a:endParaRPr lang="zh-CN" sz="2400">
              <a:solidFill>
                <a:schemeClr val="lt1"/>
              </a:solidFill>
            </a:endParaRPr>
          </a:p>
        </p:txBody>
      </p:sp>
      <p:grpSp>
        <p:nvGrpSpPr>
          <p:cNvPr id="191" name="组合 190"/>
          <p:cNvGrpSpPr/>
          <p:nvPr/>
        </p:nvGrpSpPr>
        <p:grpSpPr>
          <a:xfrm>
            <a:off x="5828103" y="3239780"/>
            <a:ext cx="1340751" cy="1180457"/>
            <a:chOff x="5626697" y="1864602"/>
            <a:chExt cx="1340751" cy="1180456"/>
          </a:xfrm>
        </p:grpSpPr>
        <p:grpSp>
          <p:nvGrpSpPr>
            <p:cNvPr id="192" name="组合 191"/>
            <p:cNvGrpSpPr/>
            <p:nvPr/>
          </p:nvGrpSpPr>
          <p:grpSpPr>
            <a:xfrm flipH="1">
              <a:off x="5626697" y="1864602"/>
              <a:ext cx="1340751" cy="1180456"/>
              <a:chOff x="4826146" y="1399826"/>
              <a:chExt cx="1340751" cy="1180456"/>
            </a:xfrm>
          </p:grpSpPr>
          <p:sp>
            <p:nvSpPr>
              <p:cNvPr id="194" name="任意多边形 193"/>
              <p:cNvSpPr/>
              <p:nvPr/>
            </p:nvSpPr>
            <p:spPr>
              <a:xfrm rot="-1800000">
                <a:off x="4826146"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gradFill flip="none" rotWithShape="0">
                <a:gsLst>
                  <a:gs pos="100000">
                    <a:schemeClr val="bg1">
                      <a:lumMod val="85000"/>
                    </a:schemeClr>
                  </a:gs>
                  <a:gs pos="0">
                    <a:srgbClr val="FBFBFB"/>
                  </a:gs>
                </a:gsLst>
                <a:lin ang="2700000" scaled="1"/>
              </a:gradFill>
              <a:ln>
                <a:noFill/>
              </a:ln>
              <a:effectLst>
                <a:outerShdw blurRad="190500" dist="76200" dir="2700000" algn="tl" rotWithShape="0">
                  <a:srgbClr val="000000">
                    <a:alpha val="30000"/>
                  </a:srgbClr>
                </a:outerShdw>
              </a:effectLst>
            </p:spPr>
            <p:txBody>
              <a:bodyPr anchor="ctr"/>
              <a:lstStyle/>
              <a:p>
                <a:pPr algn="ctr"/>
                <a:endParaRPr lang="zh-CN" sz="2400">
                  <a:solidFill>
                    <a:schemeClr val="lt1"/>
                  </a:solidFill>
                </a:endParaRPr>
              </a:p>
            </p:txBody>
          </p:sp>
          <p:sp>
            <p:nvSpPr>
              <p:cNvPr id="195" name="任意多边形 194"/>
              <p:cNvSpPr/>
              <p:nvPr/>
            </p:nvSpPr>
            <p:spPr>
              <a:xfrm rot="-1800000">
                <a:off x="4826147"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solidFill>
                <a:srgbClr val="F3F3F3"/>
              </a:solidFill>
              <a:ln>
                <a:noFill/>
              </a:ln>
              <a:effectLst>
                <a:softEdge rad="25400"/>
              </a:effectLst>
            </p:spPr>
            <p:txBody>
              <a:bodyPr anchor="ctr"/>
              <a:lstStyle/>
              <a:p>
                <a:pPr algn="ctr"/>
                <a:endParaRPr lang="zh-CN" sz="2400">
                  <a:solidFill>
                    <a:schemeClr val="lt1"/>
                  </a:solidFill>
                </a:endParaRPr>
              </a:p>
            </p:txBody>
          </p:sp>
        </p:grpSp>
        <p:sp>
          <p:nvSpPr>
            <p:cNvPr id="193" name="椭圆 192"/>
            <p:cNvSpPr/>
            <p:nvPr/>
          </p:nvSpPr>
          <p:spPr>
            <a:xfrm>
              <a:off x="5919844" y="2319773"/>
              <a:ext cx="558800" cy="558800"/>
            </a:xfrm>
            <a:prstGeom prst="ellipse">
              <a:avLst/>
            </a:prstGeom>
            <a:solidFill>
              <a:srgbClr val="8A0000"/>
            </a:solidFill>
            <a:ln w="19050">
              <a:solidFill>
                <a:schemeClr val="accent1">
                  <a:shade val="50000"/>
                </a:schemeClr>
              </a:solidFill>
              <a:prstDash val="solid"/>
              <a:miter/>
            </a:ln>
            <a:effectLst>
              <a:innerShdw blurRad="76200" dist="38100" dir="13500000">
                <a:srgbClr val="000000">
                  <a:alpha val="40000"/>
                </a:srgbClr>
              </a:innerShdw>
            </a:effectLst>
          </p:spPr>
          <p:txBody>
            <a:bodyPr anchor="ctr"/>
            <a:lstStyle/>
            <a:p>
              <a:pPr algn="ctr"/>
              <a:endParaRPr lang="zh-CN" sz="2400">
                <a:solidFill>
                  <a:schemeClr val="lt1"/>
                </a:solidFill>
              </a:endParaRPr>
            </a:p>
          </p:txBody>
        </p:sp>
      </p:grpSp>
      <p:grpSp>
        <p:nvGrpSpPr>
          <p:cNvPr id="196" name="组合 195"/>
          <p:cNvGrpSpPr/>
          <p:nvPr/>
        </p:nvGrpSpPr>
        <p:grpSpPr>
          <a:xfrm>
            <a:off x="5828103" y="4840135"/>
            <a:ext cx="1340751" cy="1180457"/>
            <a:chOff x="5626697" y="1864602"/>
            <a:chExt cx="1340751" cy="1180456"/>
          </a:xfrm>
          <a:solidFill>
            <a:srgbClr val="8A0000"/>
          </a:solidFill>
        </p:grpSpPr>
        <p:grpSp>
          <p:nvGrpSpPr>
            <p:cNvPr id="197" name="组合 196"/>
            <p:cNvGrpSpPr/>
            <p:nvPr/>
          </p:nvGrpSpPr>
          <p:grpSpPr>
            <a:xfrm flipH="1">
              <a:off x="5626697" y="1864602"/>
              <a:ext cx="1340751" cy="1180456"/>
              <a:chOff x="4826146" y="1399826"/>
              <a:chExt cx="1340751" cy="1180456"/>
            </a:xfrm>
            <a:grpFill/>
          </p:grpSpPr>
          <p:sp>
            <p:nvSpPr>
              <p:cNvPr id="199" name="任意多边形 198"/>
              <p:cNvSpPr/>
              <p:nvPr/>
            </p:nvSpPr>
            <p:spPr>
              <a:xfrm rot="-1800000">
                <a:off x="4826146"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grpFill/>
              <a:ln>
                <a:noFill/>
              </a:ln>
              <a:effectLst>
                <a:outerShdw blurRad="190500" dist="76200" dir="2700000" algn="tl" rotWithShape="0">
                  <a:srgbClr val="000000">
                    <a:alpha val="30000"/>
                  </a:srgbClr>
                </a:outerShdw>
              </a:effectLst>
            </p:spPr>
            <p:txBody>
              <a:bodyPr anchor="ctr"/>
              <a:lstStyle/>
              <a:p>
                <a:pPr algn="ctr"/>
                <a:endParaRPr lang="zh-CN" sz="2400">
                  <a:solidFill>
                    <a:schemeClr val="lt1"/>
                  </a:solidFill>
                </a:endParaRPr>
              </a:p>
            </p:txBody>
          </p:sp>
          <p:sp>
            <p:nvSpPr>
              <p:cNvPr id="200" name="任意多边形 199"/>
              <p:cNvSpPr/>
              <p:nvPr/>
            </p:nvSpPr>
            <p:spPr>
              <a:xfrm rot="-1800000">
                <a:off x="4826147" y="1399826"/>
                <a:ext cx="1340750" cy="1180456"/>
              </a:xfrm>
              <a:custGeom>
                <a:avLst/>
                <a:gdLst/>
                <a:ahLst/>
                <a:cxnLst/>
                <a:rect l="l" t="t" r="r" b="b"/>
                <a:pathLst>
                  <a:path w="1340750" h="1180456">
                    <a:moveTo>
                      <a:pt x="722604" y="14468"/>
                    </a:moveTo>
                    <a:cubicBezTo>
                      <a:pt x="730301" y="20284"/>
                      <a:pt x="736986" y="27705"/>
                      <a:pt x="742113" y="36586"/>
                    </a:cubicBezTo>
                    <a:lnTo>
                      <a:pt x="1330788" y="1056200"/>
                    </a:lnTo>
                    <a:cubicBezTo>
                      <a:pt x="1341043" y="1073962"/>
                      <a:pt x="1343127" y="1094199"/>
                      <a:pt x="1338208" y="1112560"/>
                    </a:cubicBezTo>
                    <a:lnTo>
                      <a:pt x="1327677" y="1134141"/>
                    </a:lnTo>
                    <a:lnTo>
                      <a:pt x="1327484" y="1135094"/>
                    </a:lnTo>
                    <a:lnTo>
                      <a:pt x="1326496" y="1136559"/>
                    </a:lnTo>
                    <a:lnTo>
                      <a:pt x="1325721" y="1138148"/>
                    </a:lnTo>
                    <a:lnTo>
                      <a:pt x="1324991" y="1138792"/>
                    </a:lnTo>
                    <a:lnTo>
                      <a:pt x="1311567" y="1158702"/>
                    </a:lnTo>
                    <a:cubicBezTo>
                      <a:pt x="1298126" y="1172143"/>
                      <a:pt x="1279559" y="1180456"/>
                      <a:pt x="1259049" y="1180456"/>
                    </a:cubicBezTo>
                    <a:lnTo>
                      <a:pt x="81701" y="1180455"/>
                    </a:lnTo>
                    <a:cubicBezTo>
                      <a:pt x="61191" y="1180456"/>
                      <a:pt x="42624" y="1172142"/>
                      <a:pt x="29183" y="1158702"/>
                    </a:cubicBezTo>
                    <a:lnTo>
                      <a:pt x="15758" y="1138791"/>
                    </a:lnTo>
                    <a:lnTo>
                      <a:pt x="15029" y="1138147"/>
                    </a:lnTo>
                    <a:lnTo>
                      <a:pt x="14254" y="1136559"/>
                    </a:lnTo>
                    <a:lnTo>
                      <a:pt x="13266" y="1135094"/>
                    </a:lnTo>
                    <a:lnTo>
                      <a:pt x="13073" y="1134140"/>
                    </a:lnTo>
                    <a:lnTo>
                      <a:pt x="2542" y="1112558"/>
                    </a:lnTo>
                    <a:cubicBezTo>
                      <a:pt x="-2377" y="1094198"/>
                      <a:pt x="-293" y="1073962"/>
                      <a:pt x="9962" y="1056199"/>
                    </a:cubicBezTo>
                    <a:lnTo>
                      <a:pt x="598635" y="36586"/>
                    </a:lnTo>
                    <a:cubicBezTo>
                      <a:pt x="608889" y="18824"/>
                      <a:pt x="625373" y="6900"/>
                      <a:pt x="643733" y="1981"/>
                    </a:cubicBezTo>
                    <a:lnTo>
                      <a:pt x="667689" y="311"/>
                    </a:lnTo>
                    <a:lnTo>
                      <a:pt x="668611" y="0"/>
                    </a:lnTo>
                    <a:lnTo>
                      <a:pt x="670373" y="123"/>
                    </a:lnTo>
                    <a:lnTo>
                      <a:pt x="672137" y="0"/>
                    </a:lnTo>
                    <a:lnTo>
                      <a:pt x="673059" y="311"/>
                    </a:lnTo>
                    <a:lnTo>
                      <a:pt x="697015" y="1981"/>
                    </a:lnTo>
                    <a:cubicBezTo>
                      <a:pt x="706195" y="4441"/>
                      <a:pt x="714906" y="8652"/>
                      <a:pt x="722604" y="14468"/>
                    </a:cubicBezTo>
                    <a:close/>
                  </a:path>
                </a:pathLst>
              </a:custGeom>
              <a:grpFill/>
              <a:ln>
                <a:noFill/>
              </a:ln>
              <a:effectLst>
                <a:softEdge rad="25400"/>
              </a:effectLst>
            </p:spPr>
            <p:txBody>
              <a:bodyPr anchor="ctr"/>
              <a:lstStyle/>
              <a:p>
                <a:pPr algn="ctr"/>
                <a:endParaRPr lang="zh-CN" sz="2400">
                  <a:solidFill>
                    <a:schemeClr val="lt1"/>
                  </a:solidFill>
                </a:endParaRPr>
              </a:p>
            </p:txBody>
          </p:sp>
        </p:grpSp>
        <p:sp>
          <p:nvSpPr>
            <p:cNvPr id="198" name="椭圆 197"/>
            <p:cNvSpPr/>
            <p:nvPr/>
          </p:nvSpPr>
          <p:spPr>
            <a:xfrm>
              <a:off x="5919844" y="2319773"/>
              <a:ext cx="558800" cy="558800"/>
            </a:xfrm>
            <a:prstGeom prst="ellipse">
              <a:avLst/>
            </a:prstGeom>
            <a:grpFill/>
            <a:ln w="19050">
              <a:solidFill>
                <a:schemeClr val="accent1">
                  <a:shade val="50000"/>
                </a:schemeClr>
              </a:solidFill>
              <a:prstDash val="solid"/>
              <a:miter/>
            </a:ln>
            <a:effectLst>
              <a:innerShdw blurRad="76200" dist="38100" dir="13500000">
                <a:srgbClr val="000000">
                  <a:alpha val="40000"/>
                </a:srgbClr>
              </a:innerShdw>
            </a:effectLst>
          </p:spPr>
          <p:txBody>
            <a:bodyPr anchor="ctr"/>
            <a:lstStyle/>
            <a:p>
              <a:pPr algn="ctr"/>
              <a:endParaRPr lang="zh-CN" sz="2400">
                <a:solidFill>
                  <a:schemeClr val="lt1"/>
                </a:solidFill>
              </a:endParaRPr>
            </a:p>
          </p:txBody>
        </p:sp>
      </p:grpSp>
      <p:grpSp>
        <p:nvGrpSpPr>
          <p:cNvPr id="201" name="组合 200"/>
          <p:cNvGrpSpPr/>
          <p:nvPr/>
        </p:nvGrpSpPr>
        <p:grpSpPr>
          <a:xfrm>
            <a:off x="5644905" y="2967064"/>
            <a:ext cx="348943" cy="405128"/>
            <a:chOff x="3267075" y="2523213"/>
            <a:chExt cx="561976" cy="652463"/>
          </a:xfrm>
          <a:solidFill>
            <a:schemeClr val="bg1"/>
          </a:solidFill>
        </p:grpSpPr>
        <p:sp>
          <p:nvSpPr>
            <p:cNvPr id="202" name="Freeform 153"/>
            <p:cNvSpPr/>
            <p:nvPr/>
          </p:nvSpPr>
          <p:spPr>
            <a:xfrm>
              <a:off x="3671888" y="2596238"/>
              <a:ext cx="80963" cy="82550"/>
            </a:xfrm>
            <a:custGeom>
              <a:avLst/>
              <a:gdLst/>
              <a:ahLst/>
              <a:cxnLst/>
              <a:rect l="0" t="0" r="r" b="b"/>
              <a:pathLst>
                <a:path w="80963" h="82550">
                  <a:moveTo>
                    <a:pt x="26988" y="82550"/>
                  </a:moveTo>
                  <a:cubicBezTo>
                    <a:pt x="77108" y="33770"/>
                    <a:pt x="77108" y="33770"/>
                    <a:pt x="77108" y="33770"/>
                  </a:cubicBezTo>
                  <a:cubicBezTo>
                    <a:pt x="80963" y="26266"/>
                    <a:pt x="80963" y="15009"/>
                    <a:pt x="77108" y="7505"/>
                  </a:cubicBezTo>
                  <a:cubicBezTo>
                    <a:pt x="69397" y="0"/>
                    <a:pt x="57831" y="0"/>
                    <a:pt x="50120" y="7505"/>
                  </a:cubicBezTo>
                  <a:cubicBezTo>
                    <a:pt x="0" y="52532"/>
                    <a:pt x="0" y="52532"/>
                    <a:pt x="0" y="52532"/>
                  </a:cubicBezTo>
                  <a:cubicBezTo>
                    <a:pt x="11566" y="63789"/>
                    <a:pt x="19277" y="71293"/>
                    <a:pt x="26988" y="8255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3" name="Freeform 154"/>
            <p:cNvSpPr/>
            <p:nvPr/>
          </p:nvSpPr>
          <p:spPr>
            <a:xfrm>
              <a:off x="3530600" y="2523213"/>
              <a:ext cx="38100" cy="80963"/>
            </a:xfrm>
            <a:custGeom>
              <a:avLst/>
              <a:gdLst/>
              <a:ahLst/>
              <a:cxnLst/>
              <a:rect l="0" t="0" r="r" b="b"/>
              <a:pathLst>
                <a:path w="38100" h="80963">
                  <a:moveTo>
                    <a:pt x="19050" y="80963"/>
                  </a:moveTo>
                  <a:cubicBezTo>
                    <a:pt x="19050" y="80963"/>
                    <a:pt x="19050" y="80963"/>
                    <a:pt x="19050" y="80963"/>
                  </a:cubicBezTo>
                  <a:cubicBezTo>
                    <a:pt x="22860" y="80963"/>
                    <a:pt x="30480" y="80963"/>
                    <a:pt x="38100" y="80963"/>
                  </a:cubicBezTo>
                  <a:cubicBezTo>
                    <a:pt x="38100" y="19277"/>
                    <a:pt x="38100" y="19277"/>
                    <a:pt x="38100" y="19277"/>
                  </a:cubicBezTo>
                  <a:cubicBezTo>
                    <a:pt x="38100" y="7711"/>
                    <a:pt x="26670" y="0"/>
                    <a:pt x="19050" y="0"/>
                  </a:cubicBezTo>
                  <a:cubicBezTo>
                    <a:pt x="7620" y="0"/>
                    <a:pt x="0" y="7711"/>
                    <a:pt x="0" y="19277"/>
                  </a:cubicBezTo>
                  <a:cubicBezTo>
                    <a:pt x="0" y="80963"/>
                    <a:pt x="0" y="80963"/>
                    <a:pt x="0" y="80963"/>
                  </a:cubicBezTo>
                  <a:cubicBezTo>
                    <a:pt x="3810" y="80963"/>
                    <a:pt x="11430" y="80963"/>
                    <a:pt x="15240" y="80963"/>
                  </a:cubicBezTo>
                  <a:lnTo>
                    <a:pt x="19050" y="80963"/>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4" name="Freeform 155"/>
            <p:cNvSpPr/>
            <p:nvPr/>
          </p:nvSpPr>
          <p:spPr>
            <a:xfrm>
              <a:off x="3343275" y="2596238"/>
              <a:ext cx="80963" cy="82550"/>
            </a:xfrm>
            <a:custGeom>
              <a:avLst/>
              <a:gdLst/>
              <a:ahLst/>
              <a:cxnLst/>
              <a:rect l="0" t="0" r="r" b="b"/>
              <a:pathLst>
                <a:path w="80963" h="82550">
                  <a:moveTo>
                    <a:pt x="53975" y="82550"/>
                  </a:moveTo>
                  <a:cubicBezTo>
                    <a:pt x="61686" y="71293"/>
                    <a:pt x="69397" y="63789"/>
                    <a:pt x="80963" y="52532"/>
                  </a:cubicBezTo>
                  <a:cubicBezTo>
                    <a:pt x="34698" y="7505"/>
                    <a:pt x="34698" y="7505"/>
                    <a:pt x="34698" y="7505"/>
                  </a:cubicBezTo>
                  <a:cubicBezTo>
                    <a:pt x="26988" y="0"/>
                    <a:pt x="15422" y="0"/>
                    <a:pt x="7711" y="7505"/>
                  </a:cubicBezTo>
                  <a:cubicBezTo>
                    <a:pt x="0" y="15009"/>
                    <a:pt x="0" y="26266"/>
                    <a:pt x="7711" y="33770"/>
                  </a:cubicBezTo>
                  <a:lnTo>
                    <a:pt x="53975" y="8255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5" name="Freeform 156"/>
            <p:cNvSpPr/>
            <p:nvPr/>
          </p:nvSpPr>
          <p:spPr>
            <a:xfrm>
              <a:off x="3267075" y="2781976"/>
              <a:ext cx="87313" cy="38100"/>
            </a:xfrm>
            <a:custGeom>
              <a:avLst/>
              <a:gdLst/>
              <a:ahLst/>
              <a:cxnLst/>
              <a:rect l="0" t="0" r="r" b="b"/>
              <a:pathLst>
                <a:path w="87313" h="38100">
                  <a:moveTo>
                    <a:pt x="83517" y="26670"/>
                  </a:moveTo>
                  <a:cubicBezTo>
                    <a:pt x="83517" y="19050"/>
                    <a:pt x="83517" y="11430"/>
                    <a:pt x="87313" y="0"/>
                  </a:cubicBezTo>
                  <a:cubicBezTo>
                    <a:pt x="18981" y="0"/>
                    <a:pt x="18981" y="0"/>
                    <a:pt x="18981" y="0"/>
                  </a:cubicBezTo>
                  <a:cubicBezTo>
                    <a:pt x="7592" y="0"/>
                    <a:pt x="0" y="7620"/>
                    <a:pt x="0" y="19050"/>
                  </a:cubicBezTo>
                  <a:cubicBezTo>
                    <a:pt x="0" y="30480"/>
                    <a:pt x="7592" y="38100"/>
                    <a:pt x="18981" y="38100"/>
                  </a:cubicBezTo>
                  <a:cubicBezTo>
                    <a:pt x="83517" y="38100"/>
                    <a:pt x="83517" y="38100"/>
                    <a:pt x="83517" y="38100"/>
                  </a:cubicBezTo>
                  <a:cubicBezTo>
                    <a:pt x="83517" y="34290"/>
                    <a:pt x="83517" y="30480"/>
                    <a:pt x="83517" y="2667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6" name="Freeform 157"/>
            <p:cNvSpPr/>
            <p:nvPr/>
          </p:nvSpPr>
          <p:spPr>
            <a:xfrm>
              <a:off x="3508375" y="3156626"/>
              <a:ext cx="79375" cy="19050"/>
            </a:xfrm>
            <a:custGeom>
              <a:avLst/>
              <a:gdLst/>
              <a:ahLst/>
              <a:cxnLst/>
              <a:rect l="0" t="0" r="r" b="b"/>
              <a:pathLst>
                <a:path w="79375" h="19050">
                  <a:moveTo>
                    <a:pt x="49137" y="0"/>
                  </a:moveTo>
                  <a:cubicBezTo>
                    <a:pt x="30238" y="0"/>
                    <a:pt x="30238" y="0"/>
                    <a:pt x="30238" y="0"/>
                  </a:cubicBezTo>
                  <a:cubicBezTo>
                    <a:pt x="0" y="0"/>
                    <a:pt x="0" y="0"/>
                    <a:pt x="0" y="0"/>
                  </a:cubicBezTo>
                  <a:cubicBezTo>
                    <a:pt x="0" y="0"/>
                    <a:pt x="0" y="0"/>
                    <a:pt x="0" y="0"/>
                  </a:cubicBezTo>
                  <a:cubicBezTo>
                    <a:pt x="0" y="11430"/>
                    <a:pt x="15119" y="19050"/>
                    <a:pt x="30238" y="19050"/>
                  </a:cubicBezTo>
                  <a:cubicBezTo>
                    <a:pt x="30238" y="19050"/>
                    <a:pt x="30238" y="19050"/>
                    <a:pt x="30238" y="19050"/>
                  </a:cubicBezTo>
                  <a:cubicBezTo>
                    <a:pt x="49137" y="19050"/>
                    <a:pt x="49137" y="19050"/>
                    <a:pt x="49137" y="19050"/>
                  </a:cubicBezTo>
                  <a:cubicBezTo>
                    <a:pt x="52917" y="19050"/>
                    <a:pt x="52917" y="19050"/>
                    <a:pt x="52917" y="19050"/>
                  </a:cubicBezTo>
                  <a:cubicBezTo>
                    <a:pt x="64256" y="19050"/>
                    <a:pt x="79375" y="11430"/>
                    <a:pt x="79375" y="0"/>
                  </a:cubicBezTo>
                  <a:cubicBezTo>
                    <a:pt x="79375" y="0"/>
                    <a:pt x="79375" y="0"/>
                    <a:pt x="79375" y="0"/>
                  </a:cubicBezTo>
                  <a:lnTo>
                    <a:pt x="49137" y="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7" name="Freeform 158"/>
            <p:cNvSpPr/>
            <p:nvPr/>
          </p:nvSpPr>
          <p:spPr>
            <a:xfrm>
              <a:off x="3481388" y="3112176"/>
              <a:ext cx="133350" cy="33338"/>
            </a:xfrm>
            <a:custGeom>
              <a:avLst/>
              <a:gdLst/>
              <a:ahLst/>
              <a:cxnLst/>
              <a:rect l="0" t="0" r="r" b="b"/>
              <a:pathLst>
                <a:path w="133350" h="33338">
                  <a:moveTo>
                    <a:pt x="114300" y="0"/>
                  </a:moveTo>
                  <a:cubicBezTo>
                    <a:pt x="19050" y="0"/>
                    <a:pt x="19050" y="0"/>
                    <a:pt x="19050" y="0"/>
                  </a:cubicBezTo>
                  <a:cubicBezTo>
                    <a:pt x="11430" y="0"/>
                    <a:pt x="0" y="7408"/>
                    <a:pt x="0" y="14817"/>
                  </a:cubicBezTo>
                  <a:cubicBezTo>
                    <a:pt x="0" y="25930"/>
                    <a:pt x="11430" y="33338"/>
                    <a:pt x="19050" y="33338"/>
                  </a:cubicBezTo>
                  <a:cubicBezTo>
                    <a:pt x="114300" y="33338"/>
                    <a:pt x="114300" y="33338"/>
                    <a:pt x="114300" y="33338"/>
                  </a:cubicBezTo>
                  <a:cubicBezTo>
                    <a:pt x="125730" y="33338"/>
                    <a:pt x="133350" y="25930"/>
                    <a:pt x="133350" y="14817"/>
                  </a:cubicBezTo>
                  <a:cubicBezTo>
                    <a:pt x="133350" y="7408"/>
                    <a:pt x="125730" y="0"/>
                    <a:pt x="114300" y="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8" name="Freeform 159"/>
            <p:cNvSpPr/>
            <p:nvPr/>
          </p:nvSpPr>
          <p:spPr>
            <a:xfrm>
              <a:off x="3481388" y="3066138"/>
              <a:ext cx="133350" cy="34925"/>
            </a:xfrm>
            <a:custGeom>
              <a:avLst/>
              <a:gdLst/>
              <a:ahLst/>
              <a:cxnLst/>
              <a:rect l="0" t="0" r="r" b="b"/>
              <a:pathLst>
                <a:path w="133350" h="34925">
                  <a:moveTo>
                    <a:pt x="114300" y="0"/>
                  </a:moveTo>
                  <a:cubicBezTo>
                    <a:pt x="19050" y="0"/>
                    <a:pt x="19050" y="0"/>
                    <a:pt x="19050" y="0"/>
                  </a:cubicBezTo>
                  <a:cubicBezTo>
                    <a:pt x="11430" y="0"/>
                    <a:pt x="0" y="7761"/>
                    <a:pt x="0" y="19403"/>
                  </a:cubicBezTo>
                  <a:cubicBezTo>
                    <a:pt x="0" y="27164"/>
                    <a:pt x="11430" y="34925"/>
                    <a:pt x="19050" y="34925"/>
                  </a:cubicBezTo>
                  <a:cubicBezTo>
                    <a:pt x="114300" y="34925"/>
                    <a:pt x="114300" y="34925"/>
                    <a:pt x="114300" y="34925"/>
                  </a:cubicBezTo>
                  <a:cubicBezTo>
                    <a:pt x="125730" y="34925"/>
                    <a:pt x="133350" y="27164"/>
                    <a:pt x="133350" y="19403"/>
                  </a:cubicBezTo>
                  <a:cubicBezTo>
                    <a:pt x="133350" y="7761"/>
                    <a:pt x="125730" y="0"/>
                    <a:pt x="114300" y="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09" name="Freeform 160"/>
            <p:cNvSpPr>
              <a:spLocks noEditPoints="1"/>
            </p:cNvSpPr>
            <p:nvPr/>
          </p:nvSpPr>
          <p:spPr>
            <a:xfrm>
              <a:off x="3378200" y="2637513"/>
              <a:ext cx="339725" cy="417513"/>
            </a:xfrm>
            <a:custGeom>
              <a:avLst/>
              <a:gdLst/>
              <a:ahLst/>
              <a:cxnLst/>
              <a:rect l="0" t="0" r="r" b="b"/>
              <a:pathLst>
                <a:path w="339725" h="417513">
                  <a:moveTo>
                    <a:pt x="339725" y="170801"/>
                  </a:moveTo>
                  <a:cubicBezTo>
                    <a:pt x="339725" y="132845"/>
                    <a:pt x="328274" y="98685"/>
                    <a:pt x="305371" y="68320"/>
                  </a:cubicBezTo>
                  <a:cubicBezTo>
                    <a:pt x="286285" y="45547"/>
                    <a:pt x="263382" y="22773"/>
                    <a:pt x="232845" y="11387"/>
                  </a:cubicBezTo>
                  <a:cubicBezTo>
                    <a:pt x="232845" y="11387"/>
                    <a:pt x="232845" y="11387"/>
                    <a:pt x="232845" y="11387"/>
                  </a:cubicBezTo>
                  <a:cubicBezTo>
                    <a:pt x="217577" y="7591"/>
                    <a:pt x="217577" y="7591"/>
                    <a:pt x="217577" y="7591"/>
                  </a:cubicBezTo>
                  <a:cubicBezTo>
                    <a:pt x="209942" y="3796"/>
                    <a:pt x="198491" y="3796"/>
                    <a:pt x="187040" y="3796"/>
                  </a:cubicBezTo>
                  <a:cubicBezTo>
                    <a:pt x="187040" y="3796"/>
                    <a:pt x="187040" y="3796"/>
                    <a:pt x="187040" y="3796"/>
                  </a:cubicBezTo>
                  <a:cubicBezTo>
                    <a:pt x="187040" y="3796"/>
                    <a:pt x="187040" y="3796"/>
                    <a:pt x="187040" y="3796"/>
                  </a:cubicBezTo>
                  <a:cubicBezTo>
                    <a:pt x="187040" y="3796"/>
                    <a:pt x="187040" y="3796"/>
                    <a:pt x="187040" y="3796"/>
                  </a:cubicBezTo>
                  <a:cubicBezTo>
                    <a:pt x="183222" y="0"/>
                    <a:pt x="175588" y="0"/>
                    <a:pt x="171771" y="0"/>
                  </a:cubicBezTo>
                  <a:cubicBezTo>
                    <a:pt x="171771" y="0"/>
                    <a:pt x="171771" y="0"/>
                    <a:pt x="171771" y="0"/>
                  </a:cubicBezTo>
                  <a:cubicBezTo>
                    <a:pt x="171771" y="0"/>
                    <a:pt x="171771" y="0"/>
                    <a:pt x="171771" y="0"/>
                  </a:cubicBezTo>
                  <a:cubicBezTo>
                    <a:pt x="171771" y="0"/>
                    <a:pt x="171771" y="0"/>
                    <a:pt x="171771" y="0"/>
                  </a:cubicBezTo>
                  <a:cubicBezTo>
                    <a:pt x="164137" y="0"/>
                    <a:pt x="160320" y="0"/>
                    <a:pt x="152685" y="3796"/>
                  </a:cubicBezTo>
                  <a:cubicBezTo>
                    <a:pt x="152685" y="3796"/>
                    <a:pt x="152685" y="3796"/>
                    <a:pt x="152685" y="3796"/>
                  </a:cubicBezTo>
                  <a:cubicBezTo>
                    <a:pt x="152685" y="3796"/>
                    <a:pt x="152685" y="3796"/>
                    <a:pt x="152685" y="3796"/>
                  </a:cubicBezTo>
                  <a:cubicBezTo>
                    <a:pt x="141234" y="3796"/>
                    <a:pt x="129783" y="3796"/>
                    <a:pt x="122148" y="7591"/>
                  </a:cubicBezTo>
                  <a:cubicBezTo>
                    <a:pt x="110697" y="11387"/>
                    <a:pt x="110697" y="11387"/>
                    <a:pt x="110697" y="11387"/>
                  </a:cubicBezTo>
                  <a:cubicBezTo>
                    <a:pt x="110697" y="11387"/>
                    <a:pt x="110697" y="11387"/>
                    <a:pt x="110697" y="11387"/>
                  </a:cubicBezTo>
                  <a:cubicBezTo>
                    <a:pt x="80160" y="22773"/>
                    <a:pt x="53440" y="45547"/>
                    <a:pt x="34354" y="68320"/>
                  </a:cubicBezTo>
                  <a:cubicBezTo>
                    <a:pt x="11451" y="98685"/>
                    <a:pt x="0" y="132845"/>
                    <a:pt x="0" y="170801"/>
                  </a:cubicBezTo>
                  <a:cubicBezTo>
                    <a:pt x="0" y="197370"/>
                    <a:pt x="3817" y="220143"/>
                    <a:pt x="11451" y="239121"/>
                  </a:cubicBezTo>
                  <a:cubicBezTo>
                    <a:pt x="22903" y="269486"/>
                    <a:pt x="38171" y="288464"/>
                    <a:pt x="53440" y="303646"/>
                  </a:cubicBezTo>
                  <a:cubicBezTo>
                    <a:pt x="61074" y="311237"/>
                    <a:pt x="64891" y="315033"/>
                    <a:pt x="72526" y="322624"/>
                  </a:cubicBezTo>
                  <a:cubicBezTo>
                    <a:pt x="76343" y="326419"/>
                    <a:pt x="76343" y="330215"/>
                    <a:pt x="76343" y="334010"/>
                  </a:cubicBezTo>
                  <a:cubicBezTo>
                    <a:pt x="80160" y="349193"/>
                    <a:pt x="80160" y="368171"/>
                    <a:pt x="80160" y="375762"/>
                  </a:cubicBezTo>
                  <a:cubicBezTo>
                    <a:pt x="80160" y="375762"/>
                    <a:pt x="80160" y="375762"/>
                    <a:pt x="80160" y="375762"/>
                  </a:cubicBezTo>
                  <a:cubicBezTo>
                    <a:pt x="80160" y="375762"/>
                    <a:pt x="80160" y="375762"/>
                    <a:pt x="80160" y="375762"/>
                  </a:cubicBezTo>
                  <a:cubicBezTo>
                    <a:pt x="80160" y="375762"/>
                    <a:pt x="80160" y="375762"/>
                    <a:pt x="80160" y="375762"/>
                  </a:cubicBezTo>
                  <a:cubicBezTo>
                    <a:pt x="80160" y="375762"/>
                    <a:pt x="80160" y="375762"/>
                    <a:pt x="80160" y="375762"/>
                  </a:cubicBezTo>
                  <a:cubicBezTo>
                    <a:pt x="80160" y="398535"/>
                    <a:pt x="99246" y="417513"/>
                    <a:pt x="122148" y="417513"/>
                  </a:cubicBezTo>
                  <a:cubicBezTo>
                    <a:pt x="217577" y="417513"/>
                    <a:pt x="217577" y="417513"/>
                    <a:pt x="217577" y="417513"/>
                  </a:cubicBezTo>
                  <a:cubicBezTo>
                    <a:pt x="240479" y="417513"/>
                    <a:pt x="259565" y="398535"/>
                    <a:pt x="259565" y="375762"/>
                  </a:cubicBezTo>
                  <a:cubicBezTo>
                    <a:pt x="259565" y="375762"/>
                    <a:pt x="259565" y="375762"/>
                    <a:pt x="259565" y="375762"/>
                  </a:cubicBezTo>
                  <a:cubicBezTo>
                    <a:pt x="259565" y="375762"/>
                    <a:pt x="259565" y="375762"/>
                    <a:pt x="259565" y="375762"/>
                  </a:cubicBezTo>
                  <a:cubicBezTo>
                    <a:pt x="259565" y="375762"/>
                    <a:pt x="259565" y="375762"/>
                    <a:pt x="259565" y="375762"/>
                  </a:cubicBezTo>
                  <a:cubicBezTo>
                    <a:pt x="259565" y="375762"/>
                    <a:pt x="259565" y="375762"/>
                    <a:pt x="259565" y="375762"/>
                  </a:cubicBezTo>
                  <a:cubicBezTo>
                    <a:pt x="259565" y="368171"/>
                    <a:pt x="259565" y="349193"/>
                    <a:pt x="263382" y="334010"/>
                  </a:cubicBezTo>
                  <a:cubicBezTo>
                    <a:pt x="263382" y="330215"/>
                    <a:pt x="263382" y="330215"/>
                    <a:pt x="267199" y="326419"/>
                  </a:cubicBezTo>
                  <a:cubicBezTo>
                    <a:pt x="271017" y="318828"/>
                    <a:pt x="274834" y="315033"/>
                    <a:pt x="282468" y="307441"/>
                  </a:cubicBezTo>
                  <a:cubicBezTo>
                    <a:pt x="293919" y="292259"/>
                    <a:pt x="309188" y="277077"/>
                    <a:pt x="320639" y="258099"/>
                  </a:cubicBezTo>
                  <a:cubicBezTo>
                    <a:pt x="332091" y="235326"/>
                    <a:pt x="339725" y="208757"/>
                    <a:pt x="339725" y="170801"/>
                  </a:cubicBezTo>
                  <a:close/>
                  <a:moveTo>
                    <a:pt x="301554" y="231530"/>
                  </a:moveTo>
                  <a:cubicBezTo>
                    <a:pt x="293919" y="254303"/>
                    <a:pt x="278651" y="269486"/>
                    <a:pt x="267199" y="280872"/>
                  </a:cubicBezTo>
                  <a:cubicBezTo>
                    <a:pt x="259565" y="288464"/>
                    <a:pt x="251931" y="296055"/>
                    <a:pt x="248114" y="303646"/>
                  </a:cubicBezTo>
                  <a:cubicBezTo>
                    <a:pt x="240479" y="311237"/>
                    <a:pt x="236662" y="318828"/>
                    <a:pt x="232845" y="330215"/>
                  </a:cubicBezTo>
                  <a:cubicBezTo>
                    <a:pt x="229028" y="349193"/>
                    <a:pt x="229028" y="368171"/>
                    <a:pt x="229028" y="375762"/>
                  </a:cubicBezTo>
                  <a:cubicBezTo>
                    <a:pt x="229028" y="375762"/>
                    <a:pt x="229028" y="375762"/>
                    <a:pt x="229028" y="375762"/>
                  </a:cubicBezTo>
                  <a:cubicBezTo>
                    <a:pt x="229028" y="383353"/>
                    <a:pt x="225211" y="387148"/>
                    <a:pt x="217577" y="387148"/>
                  </a:cubicBezTo>
                  <a:cubicBezTo>
                    <a:pt x="122148" y="387148"/>
                    <a:pt x="122148" y="387148"/>
                    <a:pt x="122148" y="387148"/>
                  </a:cubicBezTo>
                  <a:cubicBezTo>
                    <a:pt x="118331" y="387148"/>
                    <a:pt x="114514" y="387148"/>
                    <a:pt x="114514" y="383353"/>
                  </a:cubicBezTo>
                  <a:cubicBezTo>
                    <a:pt x="110697" y="383353"/>
                    <a:pt x="110697" y="379557"/>
                    <a:pt x="110697" y="375762"/>
                  </a:cubicBezTo>
                  <a:cubicBezTo>
                    <a:pt x="110697" y="375762"/>
                    <a:pt x="110697" y="375762"/>
                    <a:pt x="110697" y="375762"/>
                  </a:cubicBezTo>
                  <a:cubicBezTo>
                    <a:pt x="110697" y="368171"/>
                    <a:pt x="110697" y="349193"/>
                    <a:pt x="106880" y="330215"/>
                  </a:cubicBezTo>
                  <a:cubicBezTo>
                    <a:pt x="103063" y="322624"/>
                    <a:pt x="103063" y="315033"/>
                    <a:pt x="99246" y="311237"/>
                  </a:cubicBezTo>
                  <a:cubicBezTo>
                    <a:pt x="91611" y="299850"/>
                    <a:pt x="83977" y="292259"/>
                    <a:pt x="76343" y="284668"/>
                  </a:cubicBezTo>
                  <a:cubicBezTo>
                    <a:pt x="64891" y="273281"/>
                    <a:pt x="53440" y="261895"/>
                    <a:pt x="45806" y="242917"/>
                  </a:cubicBezTo>
                  <a:cubicBezTo>
                    <a:pt x="34354" y="227734"/>
                    <a:pt x="26720" y="204961"/>
                    <a:pt x="26720" y="170801"/>
                  </a:cubicBezTo>
                  <a:cubicBezTo>
                    <a:pt x="26720" y="140436"/>
                    <a:pt x="38171" y="110072"/>
                    <a:pt x="57257" y="87298"/>
                  </a:cubicBezTo>
                  <a:cubicBezTo>
                    <a:pt x="76343" y="64525"/>
                    <a:pt x="99246" y="45547"/>
                    <a:pt x="129783" y="34160"/>
                  </a:cubicBezTo>
                  <a:cubicBezTo>
                    <a:pt x="133600" y="34160"/>
                    <a:pt x="133600" y="34160"/>
                    <a:pt x="133600" y="34160"/>
                  </a:cubicBezTo>
                  <a:cubicBezTo>
                    <a:pt x="141234" y="34160"/>
                    <a:pt x="148868" y="30365"/>
                    <a:pt x="156503" y="30365"/>
                  </a:cubicBezTo>
                  <a:cubicBezTo>
                    <a:pt x="156503" y="30365"/>
                    <a:pt x="156503" y="30365"/>
                    <a:pt x="156503" y="30365"/>
                  </a:cubicBezTo>
                  <a:cubicBezTo>
                    <a:pt x="156503" y="30365"/>
                    <a:pt x="156503" y="30365"/>
                    <a:pt x="156503" y="30365"/>
                  </a:cubicBezTo>
                  <a:cubicBezTo>
                    <a:pt x="160320" y="30365"/>
                    <a:pt x="164137" y="30365"/>
                    <a:pt x="167954" y="30365"/>
                  </a:cubicBezTo>
                  <a:cubicBezTo>
                    <a:pt x="171771" y="30365"/>
                    <a:pt x="171771" y="30365"/>
                    <a:pt x="171771" y="30365"/>
                  </a:cubicBezTo>
                  <a:cubicBezTo>
                    <a:pt x="171771" y="30365"/>
                    <a:pt x="171771" y="30365"/>
                    <a:pt x="171771" y="30365"/>
                  </a:cubicBezTo>
                  <a:cubicBezTo>
                    <a:pt x="175588" y="30365"/>
                    <a:pt x="179405" y="30365"/>
                    <a:pt x="183222" y="30365"/>
                  </a:cubicBezTo>
                  <a:cubicBezTo>
                    <a:pt x="183222" y="30365"/>
                    <a:pt x="183222" y="30365"/>
                    <a:pt x="183222" y="30365"/>
                  </a:cubicBezTo>
                  <a:cubicBezTo>
                    <a:pt x="187040" y="30365"/>
                    <a:pt x="187040" y="30365"/>
                    <a:pt x="187040" y="30365"/>
                  </a:cubicBezTo>
                  <a:cubicBezTo>
                    <a:pt x="187040" y="30365"/>
                    <a:pt x="187040" y="30365"/>
                    <a:pt x="187040" y="30365"/>
                  </a:cubicBezTo>
                  <a:cubicBezTo>
                    <a:pt x="194674" y="30365"/>
                    <a:pt x="198491" y="34160"/>
                    <a:pt x="206125" y="34160"/>
                  </a:cubicBezTo>
                  <a:cubicBezTo>
                    <a:pt x="209942" y="34160"/>
                    <a:pt x="209942" y="34160"/>
                    <a:pt x="209942" y="34160"/>
                  </a:cubicBezTo>
                  <a:cubicBezTo>
                    <a:pt x="240479" y="45547"/>
                    <a:pt x="267199" y="64525"/>
                    <a:pt x="282468" y="87298"/>
                  </a:cubicBezTo>
                  <a:cubicBezTo>
                    <a:pt x="301554" y="110072"/>
                    <a:pt x="313005" y="140436"/>
                    <a:pt x="313005" y="170801"/>
                  </a:cubicBezTo>
                  <a:cubicBezTo>
                    <a:pt x="313005" y="197370"/>
                    <a:pt x="309188" y="216348"/>
                    <a:pt x="301554" y="23153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0" name="Freeform 161"/>
            <p:cNvSpPr/>
            <p:nvPr/>
          </p:nvSpPr>
          <p:spPr>
            <a:xfrm>
              <a:off x="3687763" y="2932788"/>
              <a:ext cx="65088" cy="73025"/>
            </a:xfrm>
            <a:custGeom>
              <a:avLst/>
              <a:gdLst/>
              <a:ahLst/>
              <a:cxnLst/>
              <a:rect l="0" t="0" r="r" b="b"/>
              <a:pathLst>
                <a:path w="65088" h="73025">
                  <a:moveTo>
                    <a:pt x="22972" y="0"/>
                  </a:moveTo>
                  <a:cubicBezTo>
                    <a:pt x="15315" y="11530"/>
                    <a:pt x="7657" y="23061"/>
                    <a:pt x="0" y="30747"/>
                  </a:cubicBezTo>
                  <a:cubicBezTo>
                    <a:pt x="34458" y="65338"/>
                    <a:pt x="34458" y="65338"/>
                    <a:pt x="34458" y="65338"/>
                  </a:cubicBezTo>
                  <a:cubicBezTo>
                    <a:pt x="42116" y="73025"/>
                    <a:pt x="53602" y="73025"/>
                    <a:pt x="61259" y="65338"/>
                  </a:cubicBezTo>
                  <a:cubicBezTo>
                    <a:pt x="65088" y="57651"/>
                    <a:pt x="65088" y="46121"/>
                    <a:pt x="61259" y="38434"/>
                  </a:cubicBezTo>
                  <a:lnTo>
                    <a:pt x="22972" y="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1" name="Freeform 162"/>
            <p:cNvSpPr/>
            <p:nvPr/>
          </p:nvSpPr>
          <p:spPr>
            <a:xfrm>
              <a:off x="3744913" y="2781976"/>
              <a:ext cx="84138" cy="38100"/>
            </a:xfrm>
            <a:custGeom>
              <a:avLst/>
              <a:gdLst/>
              <a:ahLst/>
              <a:cxnLst/>
              <a:rect l="0" t="0" r="r" b="b"/>
              <a:pathLst>
                <a:path w="84138" h="38100">
                  <a:moveTo>
                    <a:pt x="65016" y="0"/>
                  </a:moveTo>
                  <a:cubicBezTo>
                    <a:pt x="0" y="0"/>
                    <a:pt x="0" y="0"/>
                    <a:pt x="0" y="0"/>
                  </a:cubicBezTo>
                  <a:cubicBezTo>
                    <a:pt x="0" y="11430"/>
                    <a:pt x="0" y="19050"/>
                    <a:pt x="0" y="26670"/>
                  </a:cubicBezTo>
                  <a:cubicBezTo>
                    <a:pt x="0" y="30480"/>
                    <a:pt x="0" y="34290"/>
                    <a:pt x="0" y="38100"/>
                  </a:cubicBezTo>
                  <a:cubicBezTo>
                    <a:pt x="65016" y="38100"/>
                    <a:pt x="65016" y="38100"/>
                    <a:pt x="65016" y="38100"/>
                  </a:cubicBezTo>
                  <a:cubicBezTo>
                    <a:pt x="76489" y="38100"/>
                    <a:pt x="84138" y="30480"/>
                    <a:pt x="84138" y="19050"/>
                  </a:cubicBezTo>
                  <a:cubicBezTo>
                    <a:pt x="84138" y="7620"/>
                    <a:pt x="76489" y="0"/>
                    <a:pt x="65016" y="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2" name="Freeform 163"/>
            <p:cNvSpPr/>
            <p:nvPr/>
          </p:nvSpPr>
          <p:spPr>
            <a:xfrm>
              <a:off x="3492500" y="2880401"/>
              <a:ext cx="111125" cy="117475"/>
            </a:xfrm>
            <a:custGeom>
              <a:avLst/>
              <a:gdLst/>
              <a:ahLst/>
              <a:cxnLst/>
              <a:rect l="0" t="0" r="r" b="b"/>
              <a:pathLst>
                <a:path w="111125" h="117475">
                  <a:moveTo>
                    <a:pt x="103461" y="3790"/>
                  </a:moveTo>
                  <a:cubicBezTo>
                    <a:pt x="99629" y="0"/>
                    <a:pt x="95797" y="0"/>
                    <a:pt x="91966" y="0"/>
                  </a:cubicBezTo>
                  <a:cubicBezTo>
                    <a:pt x="91966" y="0"/>
                    <a:pt x="91966" y="0"/>
                    <a:pt x="91966" y="0"/>
                  </a:cubicBezTo>
                  <a:cubicBezTo>
                    <a:pt x="91966" y="0"/>
                    <a:pt x="91966" y="0"/>
                    <a:pt x="91966" y="0"/>
                  </a:cubicBezTo>
                  <a:cubicBezTo>
                    <a:pt x="88134" y="0"/>
                    <a:pt x="88134" y="0"/>
                    <a:pt x="84302" y="0"/>
                  </a:cubicBezTo>
                  <a:cubicBezTo>
                    <a:pt x="84302" y="3790"/>
                    <a:pt x="84302" y="3790"/>
                    <a:pt x="84302" y="3790"/>
                  </a:cubicBezTo>
                  <a:cubicBezTo>
                    <a:pt x="80470" y="3790"/>
                    <a:pt x="80470" y="3790"/>
                    <a:pt x="80470" y="3790"/>
                  </a:cubicBezTo>
                  <a:cubicBezTo>
                    <a:pt x="76638" y="3790"/>
                    <a:pt x="76638" y="3790"/>
                    <a:pt x="76638" y="3790"/>
                  </a:cubicBezTo>
                  <a:cubicBezTo>
                    <a:pt x="76638" y="3790"/>
                    <a:pt x="76638" y="3790"/>
                    <a:pt x="76638" y="3790"/>
                  </a:cubicBezTo>
                  <a:cubicBezTo>
                    <a:pt x="76638" y="7579"/>
                    <a:pt x="76638" y="7579"/>
                    <a:pt x="76638" y="7579"/>
                  </a:cubicBezTo>
                  <a:cubicBezTo>
                    <a:pt x="72806" y="7579"/>
                    <a:pt x="72806" y="7579"/>
                    <a:pt x="72806" y="7579"/>
                  </a:cubicBezTo>
                  <a:cubicBezTo>
                    <a:pt x="72806" y="7579"/>
                    <a:pt x="72806" y="7579"/>
                    <a:pt x="72806" y="7579"/>
                  </a:cubicBezTo>
                  <a:cubicBezTo>
                    <a:pt x="72806" y="7579"/>
                    <a:pt x="72806" y="3790"/>
                    <a:pt x="68974" y="3790"/>
                  </a:cubicBezTo>
                  <a:cubicBezTo>
                    <a:pt x="65142" y="0"/>
                    <a:pt x="61310" y="0"/>
                    <a:pt x="57478" y="0"/>
                  </a:cubicBezTo>
                  <a:cubicBezTo>
                    <a:pt x="57478" y="0"/>
                    <a:pt x="57478" y="0"/>
                    <a:pt x="57478" y="0"/>
                  </a:cubicBezTo>
                  <a:cubicBezTo>
                    <a:pt x="53647" y="0"/>
                    <a:pt x="53647" y="0"/>
                    <a:pt x="53647" y="0"/>
                  </a:cubicBezTo>
                  <a:cubicBezTo>
                    <a:pt x="49815" y="0"/>
                    <a:pt x="45983" y="0"/>
                    <a:pt x="42151" y="3790"/>
                  </a:cubicBezTo>
                  <a:cubicBezTo>
                    <a:pt x="42151" y="3790"/>
                    <a:pt x="38319" y="7579"/>
                    <a:pt x="38319" y="7579"/>
                  </a:cubicBezTo>
                  <a:cubicBezTo>
                    <a:pt x="38319" y="7579"/>
                    <a:pt x="38319" y="7579"/>
                    <a:pt x="38319" y="7579"/>
                  </a:cubicBezTo>
                  <a:cubicBezTo>
                    <a:pt x="38319" y="7579"/>
                    <a:pt x="38319" y="7579"/>
                    <a:pt x="38319" y="7579"/>
                  </a:cubicBezTo>
                  <a:cubicBezTo>
                    <a:pt x="34487" y="3790"/>
                    <a:pt x="34487" y="3790"/>
                    <a:pt x="34487" y="3790"/>
                  </a:cubicBezTo>
                  <a:cubicBezTo>
                    <a:pt x="34487" y="3790"/>
                    <a:pt x="34487" y="3790"/>
                    <a:pt x="34487" y="3790"/>
                  </a:cubicBezTo>
                  <a:cubicBezTo>
                    <a:pt x="30655" y="3790"/>
                    <a:pt x="30655" y="3790"/>
                    <a:pt x="30655" y="3790"/>
                  </a:cubicBezTo>
                  <a:cubicBezTo>
                    <a:pt x="26823" y="3790"/>
                    <a:pt x="26823" y="3790"/>
                    <a:pt x="26823" y="3790"/>
                  </a:cubicBezTo>
                  <a:cubicBezTo>
                    <a:pt x="26823" y="0"/>
                    <a:pt x="26823" y="0"/>
                    <a:pt x="26823" y="0"/>
                  </a:cubicBezTo>
                  <a:cubicBezTo>
                    <a:pt x="22991" y="0"/>
                    <a:pt x="22991" y="0"/>
                    <a:pt x="19159" y="0"/>
                  </a:cubicBezTo>
                  <a:cubicBezTo>
                    <a:pt x="19159" y="0"/>
                    <a:pt x="19159" y="0"/>
                    <a:pt x="19159" y="0"/>
                  </a:cubicBezTo>
                  <a:cubicBezTo>
                    <a:pt x="15328" y="0"/>
                    <a:pt x="11496" y="0"/>
                    <a:pt x="7664" y="3790"/>
                  </a:cubicBezTo>
                  <a:cubicBezTo>
                    <a:pt x="3832" y="3790"/>
                    <a:pt x="3832" y="3790"/>
                    <a:pt x="3832" y="3790"/>
                  </a:cubicBezTo>
                  <a:cubicBezTo>
                    <a:pt x="0" y="7579"/>
                    <a:pt x="0" y="11369"/>
                    <a:pt x="0" y="18948"/>
                  </a:cubicBezTo>
                  <a:cubicBezTo>
                    <a:pt x="0" y="22737"/>
                    <a:pt x="0" y="30316"/>
                    <a:pt x="3832" y="34106"/>
                  </a:cubicBezTo>
                  <a:cubicBezTo>
                    <a:pt x="7664" y="41685"/>
                    <a:pt x="15328" y="49264"/>
                    <a:pt x="22991" y="64422"/>
                  </a:cubicBezTo>
                  <a:cubicBezTo>
                    <a:pt x="26823" y="75790"/>
                    <a:pt x="30655" y="94738"/>
                    <a:pt x="34487" y="117475"/>
                  </a:cubicBezTo>
                  <a:cubicBezTo>
                    <a:pt x="45983" y="117475"/>
                    <a:pt x="45983" y="117475"/>
                    <a:pt x="45983" y="117475"/>
                  </a:cubicBezTo>
                  <a:cubicBezTo>
                    <a:pt x="42151" y="90948"/>
                    <a:pt x="38319" y="75790"/>
                    <a:pt x="30655" y="60632"/>
                  </a:cubicBezTo>
                  <a:cubicBezTo>
                    <a:pt x="22991" y="45474"/>
                    <a:pt x="15328" y="34106"/>
                    <a:pt x="15328" y="30316"/>
                  </a:cubicBezTo>
                  <a:cubicBezTo>
                    <a:pt x="11496" y="26527"/>
                    <a:pt x="11496" y="26527"/>
                    <a:pt x="11496" y="26527"/>
                  </a:cubicBezTo>
                  <a:cubicBezTo>
                    <a:pt x="11496" y="22737"/>
                    <a:pt x="11496" y="18948"/>
                    <a:pt x="11496" y="18948"/>
                  </a:cubicBezTo>
                  <a:cubicBezTo>
                    <a:pt x="11496" y="15158"/>
                    <a:pt x="11496" y="15158"/>
                    <a:pt x="11496" y="11369"/>
                  </a:cubicBezTo>
                  <a:cubicBezTo>
                    <a:pt x="15328" y="11369"/>
                    <a:pt x="15328" y="11369"/>
                    <a:pt x="19159" y="11369"/>
                  </a:cubicBezTo>
                  <a:cubicBezTo>
                    <a:pt x="19159" y="11369"/>
                    <a:pt x="19159" y="11369"/>
                    <a:pt x="19159" y="11369"/>
                  </a:cubicBezTo>
                  <a:cubicBezTo>
                    <a:pt x="22991" y="11369"/>
                    <a:pt x="26823" y="11369"/>
                    <a:pt x="26823" y="15158"/>
                  </a:cubicBezTo>
                  <a:cubicBezTo>
                    <a:pt x="30655" y="15158"/>
                    <a:pt x="30655" y="15158"/>
                    <a:pt x="30655" y="15158"/>
                  </a:cubicBezTo>
                  <a:cubicBezTo>
                    <a:pt x="30655" y="18948"/>
                    <a:pt x="30655" y="22737"/>
                    <a:pt x="34487" y="22737"/>
                  </a:cubicBezTo>
                  <a:cubicBezTo>
                    <a:pt x="34487" y="26527"/>
                    <a:pt x="38319" y="26527"/>
                    <a:pt x="42151" y="26527"/>
                  </a:cubicBezTo>
                  <a:cubicBezTo>
                    <a:pt x="42151" y="26527"/>
                    <a:pt x="42151" y="22737"/>
                    <a:pt x="45983" y="22737"/>
                  </a:cubicBezTo>
                  <a:cubicBezTo>
                    <a:pt x="45983" y="18948"/>
                    <a:pt x="45983" y="18948"/>
                    <a:pt x="45983" y="15158"/>
                  </a:cubicBezTo>
                  <a:cubicBezTo>
                    <a:pt x="45983" y="15158"/>
                    <a:pt x="45983" y="15158"/>
                    <a:pt x="45983" y="15158"/>
                  </a:cubicBezTo>
                  <a:cubicBezTo>
                    <a:pt x="45983" y="15158"/>
                    <a:pt x="45983" y="15158"/>
                    <a:pt x="45983" y="15158"/>
                  </a:cubicBezTo>
                  <a:cubicBezTo>
                    <a:pt x="45983" y="15158"/>
                    <a:pt x="45983" y="15158"/>
                    <a:pt x="45983" y="15158"/>
                  </a:cubicBezTo>
                  <a:cubicBezTo>
                    <a:pt x="49815" y="11369"/>
                    <a:pt x="49815" y="11369"/>
                    <a:pt x="49815" y="11369"/>
                  </a:cubicBezTo>
                  <a:cubicBezTo>
                    <a:pt x="49815" y="11369"/>
                    <a:pt x="53647" y="11369"/>
                    <a:pt x="53647" y="11369"/>
                  </a:cubicBezTo>
                  <a:cubicBezTo>
                    <a:pt x="57478" y="11369"/>
                    <a:pt x="57478" y="11369"/>
                    <a:pt x="57478" y="11369"/>
                  </a:cubicBezTo>
                  <a:cubicBezTo>
                    <a:pt x="57478" y="11369"/>
                    <a:pt x="57478" y="11369"/>
                    <a:pt x="57478" y="11369"/>
                  </a:cubicBezTo>
                  <a:cubicBezTo>
                    <a:pt x="61310" y="11369"/>
                    <a:pt x="61310" y="11369"/>
                    <a:pt x="61310" y="11369"/>
                  </a:cubicBezTo>
                  <a:cubicBezTo>
                    <a:pt x="65142" y="15158"/>
                    <a:pt x="65142" y="15158"/>
                    <a:pt x="65142" y="15158"/>
                  </a:cubicBezTo>
                  <a:cubicBezTo>
                    <a:pt x="65142" y="15158"/>
                    <a:pt x="65142" y="15158"/>
                    <a:pt x="65142" y="15158"/>
                  </a:cubicBezTo>
                  <a:cubicBezTo>
                    <a:pt x="65142" y="15158"/>
                    <a:pt x="65142" y="15158"/>
                    <a:pt x="65142" y="15158"/>
                  </a:cubicBezTo>
                  <a:cubicBezTo>
                    <a:pt x="65142" y="15158"/>
                    <a:pt x="65142" y="15158"/>
                    <a:pt x="65142" y="15158"/>
                  </a:cubicBezTo>
                  <a:cubicBezTo>
                    <a:pt x="65142" y="18948"/>
                    <a:pt x="68974" y="18948"/>
                    <a:pt x="68974" y="22737"/>
                  </a:cubicBezTo>
                  <a:cubicBezTo>
                    <a:pt x="68974" y="22737"/>
                    <a:pt x="68974" y="26527"/>
                    <a:pt x="72806" y="26527"/>
                  </a:cubicBezTo>
                  <a:cubicBezTo>
                    <a:pt x="72806" y="26527"/>
                    <a:pt x="76638" y="26527"/>
                    <a:pt x="76638" y="22737"/>
                  </a:cubicBezTo>
                  <a:cubicBezTo>
                    <a:pt x="80470" y="22737"/>
                    <a:pt x="80470" y="18948"/>
                    <a:pt x="84302" y="15158"/>
                  </a:cubicBezTo>
                  <a:cubicBezTo>
                    <a:pt x="84302" y="15158"/>
                    <a:pt x="84302" y="15158"/>
                    <a:pt x="84302" y="15158"/>
                  </a:cubicBezTo>
                  <a:cubicBezTo>
                    <a:pt x="88134" y="11369"/>
                    <a:pt x="88134" y="11369"/>
                    <a:pt x="91966" y="11369"/>
                  </a:cubicBezTo>
                  <a:cubicBezTo>
                    <a:pt x="91966" y="11369"/>
                    <a:pt x="91966" y="11369"/>
                    <a:pt x="91966" y="11369"/>
                  </a:cubicBezTo>
                  <a:cubicBezTo>
                    <a:pt x="95797" y="11369"/>
                    <a:pt x="99629" y="11369"/>
                    <a:pt x="99629" y="11369"/>
                  </a:cubicBezTo>
                  <a:cubicBezTo>
                    <a:pt x="99629" y="15158"/>
                    <a:pt x="99629" y="15158"/>
                    <a:pt x="99629" y="18948"/>
                  </a:cubicBezTo>
                  <a:cubicBezTo>
                    <a:pt x="99629" y="18948"/>
                    <a:pt x="99629" y="22737"/>
                    <a:pt x="99629" y="26527"/>
                  </a:cubicBezTo>
                  <a:cubicBezTo>
                    <a:pt x="95797" y="30316"/>
                    <a:pt x="95797" y="30316"/>
                    <a:pt x="95797" y="30316"/>
                  </a:cubicBezTo>
                  <a:cubicBezTo>
                    <a:pt x="95797" y="34106"/>
                    <a:pt x="88134" y="45474"/>
                    <a:pt x="80470" y="60632"/>
                  </a:cubicBezTo>
                  <a:cubicBezTo>
                    <a:pt x="72806" y="75790"/>
                    <a:pt x="68974" y="90948"/>
                    <a:pt x="65142" y="117475"/>
                  </a:cubicBezTo>
                  <a:cubicBezTo>
                    <a:pt x="76638" y="117475"/>
                    <a:pt x="76638" y="117475"/>
                    <a:pt x="76638" y="117475"/>
                  </a:cubicBezTo>
                  <a:cubicBezTo>
                    <a:pt x="80470" y="94738"/>
                    <a:pt x="84302" y="75790"/>
                    <a:pt x="91966" y="64422"/>
                  </a:cubicBezTo>
                  <a:cubicBezTo>
                    <a:pt x="95797" y="49264"/>
                    <a:pt x="103461" y="41685"/>
                    <a:pt x="107293" y="34106"/>
                  </a:cubicBezTo>
                  <a:cubicBezTo>
                    <a:pt x="111125" y="30316"/>
                    <a:pt x="111125" y="22737"/>
                    <a:pt x="111125" y="18948"/>
                  </a:cubicBezTo>
                  <a:cubicBezTo>
                    <a:pt x="111125" y="11369"/>
                    <a:pt x="111125" y="7579"/>
                    <a:pt x="107293" y="3790"/>
                  </a:cubicBezTo>
                  <a:lnTo>
                    <a:pt x="103461" y="379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3" name="Freeform 164"/>
            <p:cNvSpPr/>
            <p:nvPr/>
          </p:nvSpPr>
          <p:spPr>
            <a:xfrm>
              <a:off x="3343275" y="2932788"/>
              <a:ext cx="69850" cy="73025"/>
            </a:xfrm>
            <a:custGeom>
              <a:avLst/>
              <a:gdLst/>
              <a:ahLst/>
              <a:cxnLst/>
              <a:rect l="0" t="0" r="r" b="b"/>
              <a:pathLst>
                <a:path w="69850" h="73025">
                  <a:moveTo>
                    <a:pt x="7761" y="38434"/>
                  </a:moveTo>
                  <a:cubicBezTo>
                    <a:pt x="0" y="46121"/>
                    <a:pt x="0" y="57651"/>
                    <a:pt x="7761" y="65338"/>
                  </a:cubicBezTo>
                  <a:cubicBezTo>
                    <a:pt x="15522" y="73025"/>
                    <a:pt x="27164" y="73025"/>
                    <a:pt x="34925" y="65338"/>
                  </a:cubicBezTo>
                  <a:cubicBezTo>
                    <a:pt x="69850" y="30747"/>
                    <a:pt x="69850" y="30747"/>
                    <a:pt x="69850" y="30747"/>
                  </a:cubicBezTo>
                  <a:cubicBezTo>
                    <a:pt x="62089" y="23061"/>
                    <a:pt x="50447" y="11530"/>
                    <a:pt x="42686" y="0"/>
                  </a:cubicBezTo>
                  <a:lnTo>
                    <a:pt x="7761" y="38434"/>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grpSp>
      <p:grpSp>
        <p:nvGrpSpPr>
          <p:cNvPr id="214" name="Group 167"/>
          <p:cNvGrpSpPr>
            <a:grpSpLocks noChangeAspect="1"/>
          </p:cNvGrpSpPr>
          <p:nvPr/>
        </p:nvGrpSpPr>
        <p:grpSpPr>
          <a:xfrm>
            <a:off x="6235074" y="3795535"/>
            <a:ext cx="329115" cy="326669"/>
            <a:chOff x="2072" y="1904"/>
            <a:chExt cx="404" cy="401"/>
          </a:xfrm>
          <a:solidFill>
            <a:schemeClr val="bg1"/>
          </a:solidFill>
        </p:grpSpPr>
        <p:sp>
          <p:nvSpPr>
            <p:cNvPr id="215" name="Freeform 173"/>
            <p:cNvSpPr>
              <a:spLocks noEditPoints="1"/>
            </p:cNvSpPr>
            <p:nvPr/>
          </p:nvSpPr>
          <p:spPr>
            <a:xfrm>
              <a:off x="2224" y="1945"/>
              <a:ext cx="101" cy="121"/>
            </a:xfrm>
            <a:custGeom>
              <a:avLst/>
              <a:gdLst/>
              <a:ahLst/>
              <a:cxnLst/>
              <a:rect l="0" t="0" r="r" b="b"/>
              <a:pathLst>
                <a:path w="101" h="121">
                  <a:moveTo>
                    <a:pt x="5" y="121"/>
                  </a:moveTo>
                  <a:cubicBezTo>
                    <a:pt x="17" y="121"/>
                    <a:pt x="17" y="121"/>
                    <a:pt x="17" y="121"/>
                  </a:cubicBezTo>
                  <a:cubicBezTo>
                    <a:pt x="19" y="121"/>
                    <a:pt x="22" y="119"/>
                    <a:pt x="22" y="119"/>
                  </a:cubicBezTo>
                  <a:cubicBezTo>
                    <a:pt x="22" y="119"/>
                    <a:pt x="24" y="116"/>
                    <a:pt x="24" y="114"/>
                  </a:cubicBezTo>
                  <a:cubicBezTo>
                    <a:pt x="31" y="93"/>
                    <a:pt x="31" y="93"/>
                    <a:pt x="31" y="93"/>
                  </a:cubicBezTo>
                  <a:cubicBezTo>
                    <a:pt x="70" y="93"/>
                    <a:pt x="70" y="93"/>
                    <a:pt x="70" y="93"/>
                  </a:cubicBezTo>
                  <a:cubicBezTo>
                    <a:pt x="77" y="116"/>
                    <a:pt x="77" y="116"/>
                    <a:pt x="77" y="116"/>
                  </a:cubicBezTo>
                  <a:cubicBezTo>
                    <a:pt x="77" y="119"/>
                    <a:pt x="79" y="119"/>
                    <a:pt x="79" y="119"/>
                  </a:cubicBezTo>
                  <a:cubicBezTo>
                    <a:pt x="79" y="119"/>
                    <a:pt x="82" y="121"/>
                    <a:pt x="82" y="121"/>
                  </a:cubicBezTo>
                  <a:cubicBezTo>
                    <a:pt x="94" y="121"/>
                    <a:pt x="94" y="121"/>
                    <a:pt x="94" y="121"/>
                  </a:cubicBezTo>
                  <a:cubicBezTo>
                    <a:pt x="96" y="121"/>
                    <a:pt x="99" y="119"/>
                    <a:pt x="101" y="119"/>
                  </a:cubicBezTo>
                  <a:cubicBezTo>
                    <a:pt x="101" y="119"/>
                    <a:pt x="101" y="116"/>
                    <a:pt x="101" y="112"/>
                  </a:cubicBezTo>
                  <a:cubicBezTo>
                    <a:pt x="65" y="5"/>
                    <a:pt x="65" y="5"/>
                    <a:pt x="65" y="5"/>
                  </a:cubicBezTo>
                  <a:cubicBezTo>
                    <a:pt x="65" y="2"/>
                    <a:pt x="65" y="2"/>
                    <a:pt x="63" y="0"/>
                  </a:cubicBezTo>
                  <a:cubicBezTo>
                    <a:pt x="63" y="0"/>
                    <a:pt x="60" y="0"/>
                    <a:pt x="58" y="0"/>
                  </a:cubicBezTo>
                  <a:cubicBezTo>
                    <a:pt x="46" y="0"/>
                    <a:pt x="46" y="0"/>
                    <a:pt x="46" y="0"/>
                  </a:cubicBezTo>
                  <a:cubicBezTo>
                    <a:pt x="43" y="0"/>
                    <a:pt x="41" y="0"/>
                    <a:pt x="38" y="0"/>
                  </a:cubicBezTo>
                  <a:cubicBezTo>
                    <a:pt x="38" y="2"/>
                    <a:pt x="38" y="2"/>
                    <a:pt x="36" y="5"/>
                  </a:cubicBezTo>
                  <a:cubicBezTo>
                    <a:pt x="2" y="112"/>
                    <a:pt x="2" y="112"/>
                    <a:pt x="2" y="112"/>
                  </a:cubicBezTo>
                  <a:cubicBezTo>
                    <a:pt x="0" y="116"/>
                    <a:pt x="0" y="119"/>
                    <a:pt x="0" y="119"/>
                  </a:cubicBezTo>
                  <a:cubicBezTo>
                    <a:pt x="2" y="119"/>
                    <a:pt x="2" y="121"/>
                    <a:pt x="5" y="121"/>
                  </a:cubicBezTo>
                  <a:close/>
                  <a:moveTo>
                    <a:pt x="51" y="31"/>
                  </a:moveTo>
                  <a:cubicBezTo>
                    <a:pt x="65" y="76"/>
                    <a:pt x="65" y="76"/>
                    <a:pt x="65" y="76"/>
                  </a:cubicBezTo>
                  <a:cubicBezTo>
                    <a:pt x="36" y="76"/>
                    <a:pt x="36" y="76"/>
                    <a:pt x="36" y="76"/>
                  </a:cubicBezTo>
                  <a:lnTo>
                    <a:pt x="51" y="31"/>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6" name="Freeform 174"/>
            <p:cNvSpPr>
              <a:spLocks noEditPoints="1"/>
            </p:cNvSpPr>
            <p:nvPr/>
          </p:nvSpPr>
          <p:spPr>
            <a:xfrm>
              <a:off x="2173" y="1904"/>
              <a:ext cx="202" cy="201"/>
            </a:xfrm>
            <a:custGeom>
              <a:avLst/>
              <a:gdLst/>
              <a:ahLst/>
              <a:cxnLst/>
              <a:rect l="0" t="0" r="r" b="b"/>
              <a:pathLst>
                <a:path w="202" h="201">
                  <a:moveTo>
                    <a:pt x="29" y="201"/>
                  </a:moveTo>
                  <a:cubicBezTo>
                    <a:pt x="176" y="201"/>
                    <a:pt x="176" y="201"/>
                    <a:pt x="176" y="201"/>
                  </a:cubicBezTo>
                  <a:cubicBezTo>
                    <a:pt x="190" y="201"/>
                    <a:pt x="202" y="189"/>
                    <a:pt x="202" y="175"/>
                  </a:cubicBezTo>
                  <a:cubicBezTo>
                    <a:pt x="202" y="29"/>
                    <a:pt x="202" y="29"/>
                    <a:pt x="202" y="29"/>
                  </a:cubicBezTo>
                  <a:cubicBezTo>
                    <a:pt x="202" y="12"/>
                    <a:pt x="190" y="0"/>
                    <a:pt x="176" y="0"/>
                  </a:cubicBezTo>
                  <a:cubicBezTo>
                    <a:pt x="29" y="0"/>
                    <a:pt x="29" y="0"/>
                    <a:pt x="29" y="0"/>
                  </a:cubicBezTo>
                  <a:cubicBezTo>
                    <a:pt x="12" y="0"/>
                    <a:pt x="0" y="12"/>
                    <a:pt x="0" y="29"/>
                  </a:cubicBezTo>
                  <a:cubicBezTo>
                    <a:pt x="0" y="175"/>
                    <a:pt x="0" y="175"/>
                    <a:pt x="0" y="175"/>
                  </a:cubicBezTo>
                  <a:cubicBezTo>
                    <a:pt x="0" y="189"/>
                    <a:pt x="12" y="201"/>
                    <a:pt x="29" y="201"/>
                  </a:cubicBezTo>
                  <a:close/>
                  <a:moveTo>
                    <a:pt x="22" y="29"/>
                  </a:moveTo>
                  <a:cubicBezTo>
                    <a:pt x="22" y="24"/>
                    <a:pt x="26" y="22"/>
                    <a:pt x="29" y="22"/>
                  </a:cubicBezTo>
                  <a:cubicBezTo>
                    <a:pt x="173" y="22"/>
                    <a:pt x="173" y="22"/>
                    <a:pt x="173" y="22"/>
                  </a:cubicBezTo>
                  <a:cubicBezTo>
                    <a:pt x="178" y="22"/>
                    <a:pt x="180" y="24"/>
                    <a:pt x="180" y="29"/>
                  </a:cubicBezTo>
                  <a:cubicBezTo>
                    <a:pt x="180" y="172"/>
                    <a:pt x="180" y="172"/>
                    <a:pt x="180" y="172"/>
                  </a:cubicBezTo>
                  <a:cubicBezTo>
                    <a:pt x="180" y="177"/>
                    <a:pt x="178" y="179"/>
                    <a:pt x="173" y="179"/>
                  </a:cubicBezTo>
                  <a:cubicBezTo>
                    <a:pt x="29" y="179"/>
                    <a:pt x="29" y="179"/>
                    <a:pt x="29" y="179"/>
                  </a:cubicBezTo>
                  <a:cubicBezTo>
                    <a:pt x="26" y="179"/>
                    <a:pt x="22" y="177"/>
                    <a:pt x="22" y="172"/>
                  </a:cubicBezTo>
                  <a:lnTo>
                    <a:pt x="22" y="29"/>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7" name="Freeform 175"/>
            <p:cNvSpPr>
              <a:spLocks noEditPoints="1"/>
            </p:cNvSpPr>
            <p:nvPr/>
          </p:nvSpPr>
          <p:spPr>
            <a:xfrm>
              <a:off x="2130" y="2145"/>
              <a:ext cx="87" cy="122"/>
            </a:xfrm>
            <a:custGeom>
              <a:avLst/>
              <a:gdLst/>
              <a:ahLst/>
              <a:cxnLst/>
              <a:rect l="0" t="0" r="r" b="b"/>
              <a:pathLst>
                <a:path w="87" h="122">
                  <a:moveTo>
                    <a:pt x="70" y="60"/>
                  </a:moveTo>
                  <a:cubicBezTo>
                    <a:pt x="80" y="55"/>
                    <a:pt x="85" y="45"/>
                    <a:pt x="85" y="31"/>
                  </a:cubicBezTo>
                  <a:cubicBezTo>
                    <a:pt x="85" y="22"/>
                    <a:pt x="80" y="12"/>
                    <a:pt x="73" y="7"/>
                  </a:cubicBezTo>
                  <a:cubicBezTo>
                    <a:pt x="65" y="2"/>
                    <a:pt x="53" y="0"/>
                    <a:pt x="39" y="0"/>
                  </a:cubicBezTo>
                  <a:cubicBezTo>
                    <a:pt x="7" y="0"/>
                    <a:pt x="7" y="0"/>
                    <a:pt x="7" y="0"/>
                  </a:cubicBezTo>
                  <a:cubicBezTo>
                    <a:pt x="5" y="0"/>
                    <a:pt x="2" y="0"/>
                    <a:pt x="2" y="2"/>
                  </a:cubicBezTo>
                  <a:cubicBezTo>
                    <a:pt x="2" y="2"/>
                    <a:pt x="0" y="5"/>
                    <a:pt x="0" y="7"/>
                  </a:cubicBezTo>
                  <a:cubicBezTo>
                    <a:pt x="0" y="115"/>
                    <a:pt x="0" y="115"/>
                    <a:pt x="0" y="115"/>
                  </a:cubicBezTo>
                  <a:cubicBezTo>
                    <a:pt x="0" y="117"/>
                    <a:pt x="2" y="120"/>
                    <a:pt x="2" y="120"/>
                  </a:cubicBezTo>
                  <a:cubicBezTo>
                    <a:pt x="2" y="122"/>
                    <a:pt x="5" y="122"/>
                    <a:pt x="7" y="122"/>
                  </a:cubicBezTo>
                  <a:cubicBezTo>
                    <a:pt x="44" y="122"/>
                    <a:pt x="44" y="122"/>
                    <a:pt x="44" y="122"/>
                  </a:cubicBezTo>
                  <a:cubicBezTo>
                    <a:pt x="51" y="122"/>
                    <a:pt x="58" y="122"/>
                    <a:pt x="63" y="120"/>
                  </a:cubicBezTo>
                  <a:cubicBezTo>
                    <a:pt x="70" y="117"/>
                    <a:pt x="73" y="117"/>
                    <a:pt x="77" y="112"/>
                  </a:cubicBezTo>
                  <a:cubicBezTo>
                    <a:pt x="80" y="110"/>
                    <a:pt x="82" y="108"/>
                    <a:pt x="85" y="103"/>
                  </a:cubicBezTo>
                  <a:cubicBezTo>
                    <a:pt x="87" y="98"/>
                    <a:pt x="87" y="93"/>
                    <a:pt x="87" y="89"/>
                  </a:cubicBezTo>
                  <a:cubicBezTo>
                    <a:pt x="87" y="81"/>
                    <a:pt x="85" y="74"/>
                    <a:pt x="82" y="69"/>
                  </a:cubicBezTo>
                  <a:cubicBezTo>
                    <a:pt x="80" y="65"/>
                    <a:pt x="75" y="62"/>
                    <a:pt x="70" y="60"/>
                  </a:cubicBezTo>
                  <a:close/>
                  <a:moveTo>
                    <a:pt x="24" y="19"/>
                  </a:moveTo>
                  <a:cubicBezTo>
                    <a:pt x="24" y="17"/>
                    <a:pt x="24" y="17"/>
                    <a:pt x="24" y="17"/>
                  </a:cubicBezTo>
                  <a:cubicBezTo>
                    <a:pt x="39" y="17"/>
                    <a:pt x="39" y="17"/>
                    <a:pt x="39" y="17"/>
                  </a:cubicBezTo>
                  <a:cubicBezTo>
                    <a:pt x="46" y="17"/>
                    <a:pt x="51" y="19"/>
                    <a:pt x="56" y="22"/>
                  </a:cubicBezTo>
                  <a:cubicBezTo>
                    <a:pt x="60" y="24"/>
                    <a:pt x="60" y="29"/>
                    <a:pt x="60" y="33"/>
                  </a:cubicBezTo>
                  <a:cubicBezTo>
                    <a:pt x="60" y="41"/>
                    <a:pt x="60" y="43"/>
                    <a:pt x="56" y="48"/>
                  </a:cubicBezTo>
                  <a:cubicBezTo>
                    <a:pt x="53" y="50"/>
                    <a:pt x="46" y="50"/>
                    <a:pt x="39" y="50"/>
                  </a:cubicBezTo>
                  <a:cubicBezTo>
                    <a:pt x="24" y="50"/>
                    <a:pt x="24" y="50"/>
                    <a:pt x="24" y="50"/>
                  </a:cubicBezTo>
                  <a:cubicBezTo>
                    <a:pt x="24" y="50"/>
                    <a:pt x="24" y="50"/>
                    <a:pt x="24" y="50"/>
                  </a:cubicBezTo>
                  <a:lnTo>
                    <a:pt x="24" y="19"/>
                  </a:lnTo>
                  <a:close/>
                  <a:moveTo>
                    <a:pt x="58" y="100"/>
                  </a:moveTo>
                  <a:cubicBezTo>
                    <a:pt x="53" y="103"/>
                    <a:pt x="46" y="105"/>
                    <a:pt x="39" y="105"/>
                  </a:cubicBezTo>
                  <a:cubicBezTo>
                    <a:pt x="24" y="105"/>
                    <a:pt x="24" y="105"/>
                    <a:pt x="24" y="105"/>
                  </a:cubicBezTo>
                  <a:cubicBezTo>
                    <a:pt x="24" y="103"/>
                    <a:pt x="24" y="103"/>
                    <a:pt x="24" y="103"/>
                  </a:cubicBezTo>
                  <a:cubicBezTo>
                    <a:pt x="24" y="72"/>
                    <a:pt x="24" y="72"/>
                    <a:pt x="24" y="72"/>
                  </a:cubicBezTo>
                  <a:cubicBezTo>
                    <a:pt x="24" y="69"/>
                    <a:pt x="24" y="69"/>
                    <a:pt x="24" y="69"/>
                  </a:cubicBezTo>
                  <a:cubicBezTo>
                    <a:pt x="39" y="69"/>
                    <a:pt x="39" y="69"/>
                    <a:pt x="39" y="69"/>
                  </a:cubicBezTo>
                  <a:cubicBezTo>
                    <a:pt x="46" y="69"/>
                    <a:pt x="53" y="72"/>
                    <a:pt x="58" y="74"/>
                  </a:cubicBezTo>
                  <a:cubicBezTo>
                    <a:pt x="60" y="77"/>
                    <a:pt x="63" y="81"/>
                    <a:pt x="63" y="89"/>
                  </a:cubicBezTo>
                  <a:cubicBezTo>
                    <a:pt x="63" y="93"/>
                    <a:pt x="60" y="98"/>
                    <a:pt x="58" y="100"/>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8" name="Freeform 176"/>
            <p:cNvSpPr>
              <a:spLocks noEditPoints="1"/>
            </p:cNvSpPr>
            <p:nvPr/>
          </p:nvSpPr>
          <p:spPr>
            <a:xfrm>
              <a:off x="2072" y="2107"/>
              <a:ext cx="202" cy="198"/>
            </a:xfrm>
            <a:custGeom>
              <a:avLst/>
              <a:gdLst/>
              <a:ahLst/>
              <a:cxnLst/>
              <a:rect l="0" t="0" r="r" b="b"/>
              <a:pathLst>
                <a:path w="202" h="198">
                  <a:moveTo>
                    <a:pt x="176" y="0"/>
                  </a:moveTo>
                  <a:cubicBezTo>
                    <a:pt x="29" y="0"/>
                    <a:pt x="29" y="0"/>
                    <a:pt x="29" y="0"/>
                  </a:cubicBezTo>
                  <a:cubicBezTo>
                    <a:pt x="12" y="0"/>
                    <a:pt x="0" y="12"/>
                    <a:pt x="0" y="26"/>
                  </a:cubicBezTo>
                  <a:cubicBezTo>
                    <a:pt x="0" y="172"/>
                    <a:pt x="0" y="172"/>
                    <a:pt x="0" y="172"/>
                  </a:cubicBezTo>
                  <a:cubicBezTo>
                    <a:pt x="0" y="186"/>
                    <a:pt x="12" y="198"/>
                    <a:pt x="29" y="198"/>
                  </a:cubicBezTo>
                  <a:cubicBezTo>
                    <a:pt x="176" y="198"/>
                    <a:pt x="176" y="198"/>
                    <a:pt x="176" y="198"/>
                  </a:cubicBezTo>
                  <a:cubicBezTo>
                    <a:pt x="190" y="198"/>
                    <a:pt x="202" y="186"/>
                    <a:pt x="202" y="172"/>
                  </a:cubicBezTo>
                  <a:cubicBezTo>
                    <a:pt x="202" y="26"/>
                    <a:pt x="202" y="26"/>
                    <a:pt x="202" y="26"/>
                  </a:cubicBezTo>
                  <a:cubicBezTo>
                    <a:pt x="202" y="12"/>
                    <a:pt x="190" y="0"/>
                    <a:pt x="176" y="0"/>
                  </a:cubicBezTo>
                  <a:close/>
                  <a:moveTo>
                    <a:pt x="180" y="172"/>
                  </a:moveTo>
                  <a:cubicBezTo>
                    <a:pt x="180" y="174"/>
                    <a:pt x="178" y="177"/>
                    <a:pt x="173" y="177"/>
                  </a:cubicBezTo>
                  <a:cubicBezTo>
                    <a:pt x="29" y="177"/>
                    <a:pt x="29" y="177"/>
                    <a:pt x="29" y="177"/>
                  </a:cubicBezTo>
                  <a:cubicBezTo>
                    <a:pt x="26" y="177"/>
                    <a:pt x="22" y="174"/>
                    <a:pt x="22" y="172"/>
                  </a:cubicBezTo>
                  <a:cubicBezTo>
                    <a:pt x="22" y="29"/>
                    <a:pt x="22" y="29"/>
                    <a:pt x="22" y="29"/>
                  </a:cubicBezTo>
                  <a:cubicBezTo>
                    <a:pt x="22" y="24"/>
                    <a:pt x="26" y="21"/>
                    <a:pt x="29" y="21"/>
                  </a:cubicBezTo>
                  <a:cubicBezTo>
                    <a:pt x="173" y="21"/>
                    <a:pt x="173" y="21"/>
                    <a:pt x="173" y="21"/>
                  </a:cubicBezTo>
                  <a:cubicBezTo>
                    <a:pt x="178" y="21"/>
                    <a:pt x="180" y="24"/>
                    <a:pt x="180" y="29"/>
                  </a:cubicBezTo>
                  <a:lnTo>
                    <a:pt x="180" y="172"/>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19" name="Freeform 177"/>
            <p:cNvSpPr/>
            <p:nvPr/>
          </p:nvSpPr>
          <p:spPr>
            <a:xfrm>
              <a:off x="2334" y="2143"/>
              <a:ext cx="85" cy="127"/>
            </a:xfrm>
            <a:custGeom>
              <a:avLst/>
              <a:gdLst/>
              <a:ahLst/>
              <a:cxnLst/>
              <a:rect l="0" t="0" r="r" b="b"/>
              <a:pathLst>
                <a:path w="85" h="127">
                  <a:moveTo>
                    <a:pt x="75" y="2"/>
                  </a:moveTo>
                  <a:cubicBezTo>
                    <a:pt x="70" y="2"/>
                    <a:pt x="63" y="0"/>
                    <a:pt x="51" y="0"/>
                  </a:cubicBezTo>
                  <a:cubicBezTo>
                    <a:pt x="41" y="0"/>
                    <a:pt x="32" y="2"/>
                    <a:pt x="27" y="5"/>
                  </a:cubicBezTo>
                  <a:cubicBezTo>
                    <a:pt x="19" y="7"/>
                    <a:pt x="15" y="10"/>
                    <a:pt x="10" y="12"/>
                  </a:cubicBezTo>
                  <a:cubicBezTo>
                    <a:pt x="7" y="17"/>
                    <a:pt x="2" y="22"/>
                    <a:pt x="2" y="26"/>
                  </a:cubicBezTo>
                  <a:cubicBezTo>
                    <a:pt x="0" y="31"/>
                    <a:pt x="0" y="38"/>
                    <a:pt x="0" y="43"/>
                  </a:cubicBezTo>
                  <a:cubicBezTo>
                    <a:pt x="0" y="89"/>
                    <a:pt x="0" y="89"/>
                    <a:pt x="0" y="89"/>
                  </a:cubicBezTo>
                  <a:cubicBezTo>
                    <a:pt x="0" y="101"/>
                    <a:pt x="5" y="110"/>
                    <a:pt x="12" y="117"/>
                  </a:cubicBezTo>
                  <a:cubicBezTo>
                    <a:pt x="19" y="122"/>
                    <a:pt x="32" y="127"/>
                    <a:pt x="49" y="127"/>
                  </a:cubicBezTo>
                  <a:cubicBezTo>
                    <a:pt x="56" y="127"/>
                    <a:pt x="63" y="127"/>
                    <a:pt x="70" y="125"/>
                  </a:cubicBezTo>
                  <a:cubicBezTo>
                    <a:pt x="75" y="122"/>
                    <a:pt x="80" y="122"/>
                    <a:pt x="83" y="120"/>
                  </a:cubicBezTo>
                  <a:cubicBezTo>
                    <a:pt x="83" y="120"/>
                    <a:pt x="83" y="120"/>
                    <a:pt x="83" y="117"/>
                  </a:cubicBezTo>
                  <a:cubicBezTo>
                    <a:pt x="83" y="115"/>
                    <a:pt x="83" y="113"/>
                    <a:pt x="83" y="110"/>
                  </a:cubicBezTo>
                  <a:cubicBezTo>
                    <a:pt x="80" y="108"/>
                    <a:pt x="80" y="105"/>
                    <a:pt x="80" y="103"/>
                  </a:cubicBezTo>
                  <a:cubicBezTo>
                    <a:pt x="78" y="103"/>
                    <a:pt x="78" y="101"/>
                    <a:pt x="78" y="101"/>
                  </a:cubicBezTo>
                  <a:cubicBezTo>
                    <a:pt x="75" y="103"/>
                    <a:pt x="75" y="103"/>
                    <a:pt x="75" y="103"/>
                  </a:cubicBezTo>
                  <a:cubicBezTo>
                    <a:pt x="73" y="103"/>
                    <a:pt x="70" y="105"/>
                    <a:pt x="66" y="105"/>
                  </a:cubicBezTo>
                  <a:cubicBezTo>
                    <a:pt x="61" y="108"/>
                    <a:pt x="56" y="108"/>
                    <a:pt x="49" y="108"/>
                  </a:cubicBezTo>
                  <a:cubicBezTo>
                    <a:pt x="46" y="108"/>
                    <a:pt x="44" y="108"/>
                    <a:pt x="41" y="108"/>
                  </a:cubicBezTo>
                  <a:cubicBezTo>
                    <a:pt x="36" y="105"/>
                    <a:pt x="34" y="105"/>
                    <a:pt x="32" y="103"/>
                  </a:cubicBezTo>
                  <a:cubicBezTo>
                    <a:pt x="29" y="101"/>
                    <a:pt x="27" y="101"/>
                    <a:pt x="27" y="96"/>
                  </a:cubicBezTo>
                  <a:cubicBezTo>
                    <a:pt x="24" y="93"/>
                    <a:pt x="24" y="91"/>
                    <a:pt x="24" y="86"/>
                  </a:cubicBezTo>
                  <a:cubicBezTo>
                    <a:pt x="24" y="46"/>
                    <a:pt x="24" y="46"/>
                    <a:pt x="24" y="46"/>
                  </a:cubicBezTo>
                  <a:cubicBezTo>
                    <a:pt x="24" y="36"/>
                    <a:pt x="27" y="31"/>
                    <a:pt x="32" y="26"/>
                  </a:cubicBezTo>
                  <a:cubicBezTo>
                    <a:pt x="36" y="22"/>
                    <a:pt x="44" y="19"/>
                    <a:pt x="53" y="19"/>
                  </a:cubicBezTo>
                  <a:cubicBezTo>
                    <a:pt x="58" y="19"/>
                    <a:pt x="61" y="19"/>
                    <a:pt x="66" y="22"/>
                  </a:cubicBezTo>
                  <a:cubicBezTo>
                    <a:pt x="68" y="22"/>
                    <a:pt x="73" y="24"/>
                    <a:pt x="75" y="24"/>
                  </a:cubicBezTo>
                  <a:cubicBezTo>
                    <a:pt x="75" y="24"/>
                    <a:pt x="78" y="24"/>
                    <a:pt x="78" y="22"/>
                  </a:cubicBezTo>
                  <a:cubicBezTo>
                    <a:pt x="80" y="22"/>
                    <a:pt x="80" y="19"/>
                    <a:pt x="80" y="17"/>
                  </a:cubicBezTo>
                  <a:cubicBezTo>
                    <a:pt x="83" y="14"/>
                    <a:pt x="83" y="12"/>
                    <a:pt x="83" y="12"/>
                  </a:cubicBezTo>
                  <a:cubicBezTo>
                    <a:pt x="85" y="10"/>
                    <a:pt x="85" y="7"/>
                    <a:pt x="83" y="7"/>
                  </a:cubicBezTo>
                  <a:cubicBezTo>
                    <a:pt x="83" y="7"/>
                    <a:pt x="80" y="5"/>
                    <a:pt x="75" y="2"/>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0" name="Freeform 178"/>
            <p:cNvSpPr>
              <a:spLocks noEditPoints="1"/>
            </p:cNvSpPr>
            <p:nvPr/>
          </p:nvSpPr>
          <p:spPr>
            <a:xfrm>
              <a:off x="2277" y="2107"/>
              <a:ext cx="199" cy="198"/>
            </a:xfrm>
            <a:custGeom>
              <a:avLst/>
              <a:gdLst/>
              <a:ahLst/>
              <a:cxnLst/>
              <a:rect l="0" t="0" r="r" b="b"/>
              <a:pathLst>
                <a:path w="199" h="198">
                  <a:moveTo>
                    <a:pt x="173" y="0"/>
                  </a:moveTo>
                  <a:cubicBezTo>
                    <a:pt x="26" y="0"/>
                    <a:pt x="26" y="0"/>
                    <a:pt x="26" y="0"/>
                  </a:cubicBezTo>
                  <a:cubicBezTo>
                    <a:pt x="12" y="0"/>
                    <a:pt x="0" y="12"/>
                    <a:pt x="0" y="26"/>
                  </a:cubicBezTo>
                  <a:cubicBezTo>
                    <a:pt x="0" y="172"/>
                    <a:pt x="0" y="172"/>
                    <a:pt x="0" y="172"/>
                  </a:cubicBezTo>
                  <a:cubicBezTo>
                    <a:pt x="0" y="186"/>
                    <a:pt x="12" y="198"/>
                    <a:pt x="26" y="198"/>
                  </a:cubicBezTo>
                  <a:cubicBezTo>
                    <a:pt x="173" y="198"/>
                    <a:pt x="173" y="198"/>
                    <a:pt x="173" y="198"/>
                  </a:cubicBezTo>
                  <a:cubicBezTo>
                    <a:pt x="187" y="198"/>
                    <a:pt x="199" y="186"/>
                    <a:pt x="199" y="172"/>
                  </a:cubicBezTo>
                  <a:cubicBezTo>
                    <a:pt x="199" y="26"/>
                    <a:pt x="199" y="26"/>
                    <a:pt x="199" y="26"/>
                  </a:cubicBezTo>
                  <a:cubicBezTo>
                    <a:pt x="199" y="12"/>
                    <a:pt x="187" y="0"/>
                    <a:pt x="173" y="0"/>
                  </a:cubicBezTo>
                  <a:close/>
                  <a:moveTo>
                    <a:pt x="177" y="172"/>
                  </a:moveTo>
                  <a:cubicBezTo>
                    <a:pt x="177" y="174"/>
                    <a:pt x="175" y="177"/>
                    <a:pt x="170" y="177"/>
                  </a:cubicBezTo>
                  <a:cubicBezTo>
                    <a:pt x="26" y="177"/>
                    <a:pt x="26" y="177"/>
                    <a:pt x="26" y="177"/>
                  </a:cubicBezTo>
                  <a:cubicBezTo>
                    <a:pt x="24" y="177"/>
                    <a:pt x="19" y="174"/>
                    <a:pt x="19" y="172"/>
                  </a:cubicBezTo>
                  <a:cubicBezTo>
                    <a:pt x="19" y="29"/>
                    <a:pt x="19" y="29"/>
                    <a:pt x="19" y="29"/>
                  </a:cubicBezTo>
                  <a:cubicBezTo>
                    <a:pt x="19" y="24"/>
                    <a:pt x="24" y="21"/>
                    <a:pt x="26" y="21"/>
                  </a:cubicBezTo>
                  <a:cubicBezTo>
                    <a:pt x="170" y="21"/>
                    <a:pt x="170" y="21"/>
                    <a:pt x="170" y="21"/>
                  </a:cubicBezTo>
                  <a:cubicBezTo>
                    <a:pt x="175" y="21"/>
                    <a:pt x="177" y="24"/>
                    <a:pt x="177" y="29"/>
                  </a:cubicBezTo>
                  <a:lnTo>
                    <a:pt x="177" y="172"/>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grpSp>
      <p:grpSp>
        <p:nvGrpSpPr>
          <p:cNvPr id="221" name="Group 181"/>
          <p:cNvGrpSpPr>
            <a:grpSpLocks noChangeAspect="1"/>
          </p:cNvGrpSpPr>
          <p:nvPr/>
        </p:nvGrpSpPr>
        <p:grpSpPr>
          <a:xfrm>
            <a:off x="5645731" y="4605475"/>
            <a:ext cx="334816" cy="332372"/>
            <a:chOff x="2160" y="2262"/>
            <a:chExt cx="411" cy="408"/>
          </a:xfrm>
          <a:solidFill>
            <a:schemeClr val="bg1"/>
          </a:solidFill>
        </p:grpSpPr>
        <p:sp>
          <p:nvSpPr>
            <p:cNvPr id="222" name="Freeform 189"/>
            <p:cNvSpPr/>
            <p:nvPr/>
          </p:nvSpPr>
          <p:spPr>
            <a:xfrm>
              <a:off x="2280" y="2262"/>
              <a:ext cx="163" cy="163"/>
            </a:xfrm>
            <a:custGeom>
              <a:avLst/>
              <a:gdLst/>
              <a:ahLst/>
              <a:cxnLst/>
              <a:rect l="0" t="0" r="r" b="b"/>
              <a:pathLst>
                <a:path w="163" h="163">
                  <a:moveTo>
                    <a:pt x="14" y="105"/>
                  </a:moveTo>
                  <a:cubicBezTo>
                    <a:pt x="22" y="137"/>
                    <a:pt x="38" y="163"/>
                    <a:pt x="82" y="163"/>
                  </a:cubicBezTo>
                  <a:cubicBezTo>
                    <a:pt x="127" y="163"/>
                    <a:pt x="144" y="137"/>
                    <a:pt x="149" y="105"/>
                  </a:cubicBezTo>
                  <a:cubicBezTo>
                    <a:pt x="158" y="101"/>
                    <a:pt x="163" y="89"/>
                    <a:pt x="163" y="79"/>
                  </a:cubicBezTo>
                  <a:cubicBezTo>
                    <a:pt x="161" y="74"/>
                    <a:pt x="158" y="70"/>
                    <a:pt x="151" y="67"/>
                  </a:cubicBezTo>
                  <a:cubicBezTo>
                    <a:pt x="151" y="31"/>
                    <a:pt x="122" y="0"/>
                    <a:pt x="82" y="0"/>
                  </a:cubicBezTo>
                  <a:cubicBezTo>
                    <a:pt x="41" y="0"/>
                    <a:pt x="14" y="31"/>
                    <a:pt x="12" y="67"/>
                  </a:cubicBezTo>
                  <a:cubicBezTo>
                    <a:pt x="5" y="70"/>
                    <a:pt x="0" y="72"/>
                    <a:pt x="0" y="79"/>
                  </a:cubicBezTo>
                  <a:cubicBezTo>
                    <a:pt x="0" y="89"/>
                    <a:pt x="5" y="103"/>
                    <a:pt x="14" y="105"/>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3" name="Freeform 190"/>
            <p:cNvSpPr/>
            <p:nvPr/>
          </p:nvSpPr>
          <p:spPr>
            <a:xfrm>
              <a:off x="2258" y="2437"/>
              <a:ext cx="214" cy="62"/>
            </a:xfrm>
            <a:custGeom>
              <a:avLst/>
              <a:gdLst/>
              <a:ahLst/>
              <a:cxnLst/>
              <a:rect l="0" t="0" r="r" b="b"/>
              <a:pathLst>
                <a:path w="214" h="62">
                  <a:moveTo>
                    <a:pt x="101" y="62"/>
                  </a:moveTo>
                  <a:cubicBezTo>
                    <a:pt x="115" y="62"/>
                    <a:pt x="115" y="62"/>
                    <a:pt x="115" y="62"/>
                  </a:cubicBezTo>
                  <a:cubicBezTo>
                    <a:pt x="125" y="62"/>
                    <a:pt x="125" y="62"/>
                    <a:pt x="125" y="62"/>
                  </a:cubicBezTo>
                  <a:cubicBezTo>
                    <a:pt x="214" y="21"/>
                    <a:pt x="214" y="21"/>
                    <a:pt x="214" y="21"/>
                  </a:cubicBezTo>
                  <a:cubicBezTo>
                    <a:pt x="212" y="19"/>
                    <a:pt x="183" y="5"/>
                    <a:pt x="159" y="0"/>
                  </a:cubicBezTo>
                  <a:cubicBezTo>
                    <a:pt x="156" y="0"/>
                    <a:pt x="139" y="0"/>
                    <a:pt x="135" y="0"/>
                  </a:cubicBezTo>
                  <a:cubicBezTo>
                    <a:pt x="115" y="0"/>
                    <a:pt x="115" y="0"/>
                    <a:pt x="115" y="0"/>
                  </a:cubicBezTo>
                  <a:cubicBezTo>
                    <a:pt x="101" y="0"/>
                    <a:pt x="101" y="0"/>
                    <a:pt x="101" y="0"/>
                  </a:cubicBezTo>
                  <a:cubicBezTo>
                    <a:pt x="79" y="0"/>
                    <a:pt x="79" y="0"/>
                    <a:pt x="79" y="0"/>
                  </a:cubicBezTo>
                  <a:cubicBezTo>
                    <a:pt x="77" y="0"/>
                    <a:pt x="60" y="0"/>
                    <a:pt x="58" y="0"/>
                  </a:cubicBezTo>
                  <a:cubicBezTo>
                    <a:pt x="34" y="5"/>
                    <a:pt x="2" y="19"/>
                    <a:pt x="0" y="21"/>
                  </a:cubicBezTo>
                  <a:cubicBezTo>
                    <a:pt x="91" y="62"/>
                    <a:pt x="91" y="62"/>
                    <a:pt x="91" y="62"/>
                  </a:cubicBezTo>
                  <a:lnTo>
                    <a:pt x="101" y="62"/>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4" name="Freeform 191"/>
            <p:cNvSpPr/>
            <p:nvPr/>
          </p:nvSpPr>
          <p:spPr>
            <a:xfrm>
              <a:off x="2354" y="2513"/>
              <a:ext cx="22" cy="157"/>
            </a:xfrm>
            <a:custGeom>
              <a:avLst/>
              <a:gdLst/>
              <a:ahLst/>
              <a:cxnLst/>
              <a:rect l="0" t="0" r="r" b="b"/>
              <a:pathLst>
                <a:path w="22" h="157">
                  <a:moveTo>
                    <a:pt x="3" y="157"/>
                  </a:moveTo>
                  <a:lnTo>
                    <a:pt x="20" y="157"/>
                  </a:lnTo>
                  <a:lnTo>
                    <a:pt x="22" y="0"/>
                  </a:lnTo>
                  <a:lnTo>
                    <a:pt x="0" y="0"/>
                  </a:lnTo>
                  <a:lnTo>
                    <a:pt x="3" y="157"/>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5" name="Freeform 192"/>
            <p:cNvSpPr/>
            <p:nvPr/>
          </p:nvSpPr>
          <p:spPr>
            <a:xfrm>
              <a:off x="2210" y="2470"/>
              <a:ext cx="139" cy="200"/>
            </a:xfrm>
            <a:custGeom>
              <a:avLst/>
              <a:gdLst/>
              <a:ahLst/>
              <a:cxnLst/>
              <a:rect l="0" t="0" r="r" b="b"/>
              <a:pathLst>
                <a:path w="139" h="200">
                  <a:moveTo>
                    <a:pt x="0" y="0"/>
                  </a:moveTo>
                  <a:cubicBezTo>
                    <a:pt x="5" y="48"/>
                    <a:pt x="5" y="48"/>
                    <a:pt x="5" y="48"/>
                  </a:cubicBezTo>
                  <a:cubicBezTo>
                    <a:pt x="22" y="55"/>
                    <a:pt x="22" y="55"/>
                    <a:pt x="22" y="55"/>
                  </a:cubicBezTo>
                  <a:cubicBezTo>
                    <a:pt x="31" y="60"/>
                    <a:pt x="38" y="67"/>
                    <a:pt x="43" y="76"/>
                  </a:cubicBezTo>
                  <a:cubicBezTo>
                    <a:pt x="46" y="86"/>
                    <a:pt x="46" y="95"/>
                    <a:pt x="41" y="105"/>
                  </a:cubicBezTo>
                  <a:cubicBezTo>
                    <a:pt x="36" y="117"/>
                    <a:pt x="24" y="124"/>
                    <a:pt x="12" y="126"/>
                  </a:cubicBezTo>
                  <a:cubicBezTo>
                    <a:pt x="14" y="157"/>
                    <a:pt x="14" y="157"/>
                    <a:pt x="14" y="157"/>
                  </a:cubicBezTo>
                  <a:cubicBezTo>
                    <a:pt x="139" y="200"/>
                    <a:pt x="139" y="200"/>
                    <a:pt x="139" y="200"/>
                  </a:cubicBezTo>
                  <a:cubicBezTo>
                    <a:pt x="137" y="43"/>
                    <a:pt x="137" y="43"/>
                    <a:pt x="137" y="43"/>
                  </a:cubicBezTo>
                  <a:lnTo>
                    <a:pt x="0" y="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6" name="Freeform 193"/>
            <p:cNvSpPr/>
            <p:nvPr/>
          </p:nvSpPr>
          <p:spPr>
            <a:xfrm>
              <a:off x="2160" y="2496"/>
              <a:ext cx="86" cy="93"/>
            </a:xfrm>
            <a:custGeom>
              <a:avLst/>
              <a:gdLst/>
              <a:ahLst/>
              <a:cxnLst/>
              <a:rect l="0" t="0" r="r" b="b"/>
              <a:pathLst>
                <a:path w="86" h="93">
                  <a:moveTo>
                    <a:pt x="79" y="74"/>
                  </a:moveTo>
                  <a:cubicBezTo>
                    <a:pt x="86" y="62"/>
                    <a:pt x="79" y="45"/>
                    <a:pt x="67" y="41"/>
                  </a:cubicBezTo>
                  <a:cubicBezTo>
                    <a:pt x="48" y="33"/>
                    <a:pt x="48" y="33"/>
                    <a:pt x="48" y="33"/>
                  </a:cubicBezTo>
                  <a:cubicBezTo>
                    <a:pt x="45" y="0"/>
                    <a:pt x="45" y="0"/>
                    <a:pt x="45" y="0"/>
                  </a:cubicBezTo>
                  <a:cubicBezTo>
                    <a:pt x="45" y="0"/>
                    <a:pt x="10" y="38"/>
                    <a:pt x="7" y="43"/>
                  </a:cubicBezTo>
                  <a:cubicBezTo>
                    <a:pt x="0" y="57"/>
                    <a:pt x="7" y="72"/>
                    <a:pt x="19" y="76"/>
                  </a:cubicBezTo>
                  <a:cubicBezTo>
                    <a:pt x="45" y="86"/>
                    <a:pt x="45" y="86"/>
                    <a:pt x="45" y="86"/>
                  </a:cubicBezTo>
                  <a:cubicBezTo>
                    <a:pt x="57" y="93"/>
                    <a:pt x="74" y="86"/>
                    <a:pt x="79" y="74"/>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7" name="Freeform 194"/>
            <p:cNvSpPr/>
            <p:nvPr/>
          </p:nvSpPr>
          <p:spPr>
            <a:xfrm>
              <a:off x="2381" y="2470"/>
              <a:ext cx="139" cy="200"/>
            </a:xfrm>
            <a:custGeom>
              <a:avLst/>
              <a:gdLst/>
              <a:ahLst/>
              <a:cxnLst/>
              <a:rect l="0" t="0" r="r" b="b"/>
              <a:pathLst>
                <a:path w="139" h="200">
                  <a:moveTo>
                    <a:pt x="98" y="105"/>
                  </a:moveTo>
                  <a:cubicBezTo>
                    <a:pt x="93" y="95"/>
                    <a:pt x="93" y="86"/>
                    <a:pt x="98" y="76"/>
                  </a:cubicBezTo>
                  <a:cubicBezTo>
                    <a:pt x="103" y="67"/>
                    <a:pt x="110" y="60"/>
                    <a:pt x="120" y="55"/>
                  </a:cubicBezTo>
                  <a:cubicBezTo>
                    <a:pt x="137" y="48"/>
                    <a:pt x="137" y="48"/>
                    <a:pt x="137" y="48"/>
                  </a:cubicBezTo>
                  <a:cubicBezTo>
                    <a:pt x="139" y="0"/>
                    <a:pt x="139" y="0"/>
                    <a:pt x="139" y="0"/>
                  </a:cubicBezTo>
                  <a:cubicBezTo>
                    <a:pt x="5" y="43"/>
                    <a:pt x="5" y="43"/>
                    <a:pt x="5" y="43"/>
                  </a:cubicBezTo>
                  <a:cubicBezTo>
                    <a:pt x="0" y="200"/>
                    <a:pt x="0" y="200"/>
                    <a:pt x="0" y="200"/>
                  </a:cubicBezTo>
                  <a:cubicBezTo>
                    <a:pt x="127" y="157"/>
                    <a:pt x="127" y="157"/>
                    <a:pt x="127" y="157"/>
                  </a:cubicBezTo>
                  <a:cubicBezTo>
                    <a:pt x="129" y="126"/>
                    <a:pt x="129" y="126"/>
                    <a:pt x="129" y="126"/>
                  </a:cubicBezTo>
                  <a:cubicBezTo>
                    <a:pt x="115" y="124"/>
                    <a:pt x="103" y="117"/>
                    <a:pt x="98" y="105"/>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28" name="Freeform 195"/>
            <p:cNvSpPr/>
            <p:nvPr/>
          </p:nvSpPr>
          <p:spPr>
            <a:xfrm>
              <a:off x="2487" y="2496"/>
              <a:ext cx="84" cy="93"/>
            </a:xfrm>
            <a:custGeom>
              <a:avLst/>
              <a:gdLst/>
              <a:ahLst/>
              <a:cxnLst/>
              <a:rect l="0" t="0" r="r" b="b"/>
              <a:pathLst>
                <a:path w="84" h="93">
                  <a:moveTo>
                    <a:pt x="79" y="43"/>
                  </a:moveTo>
                  <a:cubicBezTo>
                    <a:pt x="77" y="38"/>
                    <a:pt x="41" y="0"/>
                    <a:pt x="41" y="0"/>
                  </a:cubicBezTo>
                  <a:cubicBezTo>
                    <a:pt x="38" y="33"/>
                    <a:pt x="38" y="33"/>
                    <a:pt x="38" y="33"/>
                  </a:cubicBezTo>
                  <a:cubicBezTo>
                    <a:pt x="19" y="41"/>
                    <a:pt x="19" y="41"/>
                    <a:pt x="19" y="41"/>
                  </a:cubicBezTo>
                  <a:cubicBezTo>
                    <a:pt x="5" y="45"/>
                    <a:pt x="0" y="62"/>
                    <a:pt x="5" y="74"/>
                  </a:cubicBezTo>
                  <a:cubicBezTo>
                    <a:pt x="12" y="86"/>
                    <a:pt x="26" y="93"/>
                    <a:pt x="41" y="86"/>
                  </a:cubicBezTo>
                  <a:cubicBezTo>
                    <a:pt x="65" y="76"/>
                    <a:pt x="65" y="76"/>
                    <a:pt x="65" y="76"/>
                  </a:cubicBezTo>
                  <a:cubicBezTo>
                    <a:pt x="79" y="72"/>
                    <a:pt x="84" y="57"/>
                    <a:pt x="79" y="43"/>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grpSp>
      <p:grpSp>
        <p:nvGrpSpPr>
          <p:cNvPr id="229" name="Group 198"/>
          <p:cNvGrpSpPr>
            <a:grpSpLocks noChangeAspect="1"/>
          </p:cNvGrpSpPr>
          <p:nvPr/>
        </p:nvGrpSpPr>
        <p:grpSpPr>
          <a:xfrm>
            <a:off x="6232502" y="5440509"/>
            <a:ext cx="353065" cy="271520"/>
            <a:chOff x="2216" y="2944"/>
            <a:chExt cx="394" cy="303"/>
          </a:xfrm>
          <a:solidFill>
            <a:schemeClr val="bg1"/>
          </a:solidFill>
        </p:grpSpPr>
        <p:sp>
          <p:nvSpPr>
            <p:cNvPr id="230" name="Line 203"/>
            <p:cNvSpPr>
              <a:spLocks noChangeShapeType="1"/>
            </p:cNvSpPr>
            <p:nvPr/>
          </p:nvSpPr>
          <p:spPr>
            <a:xfrm>
              <a:off x="2423" y="3189"/>
              <a:ext cx="0" cy="0"/>
            </a:xfrm>
            <a:prstGeom prst="line">
              <a:avLst/>
            </a:prstGeom>
            <a:grpFill/>
            <a:ln>
              <a:noFill/>
            </a:ln>
          </p:spPr>
          <p:txBody>
            <a:bodyPr vert="horz" wrap="square" lIns="121920" tIns="60960" rIns="121920" bIns="60960" numCol="1" anchor="t" anchorCtr="0"/>
            <a:lstStyle/>
            <a:p>
              <a:endParaRPr lang="zh-CN" sz="2400">
                <a:solidFill>
                  <a:srgbClr val="000000"/>
                </a:solidFill>
              </a:endParaRPr>
            </a:p>
          </p:txBody>
        </p:sp>
        <p:sp>
          <p:nvSpPr>
            <p:cNvPr id="231" name="Line 204"/>
            <p:cNvSpPr>
              <a:spLocks noChangeShapeType="1"/>
            </p:cNvSpPr>
            <p:nvPr/>
          </p:nvSpPr>
          <p:spPr>
            <a:xfrm>
              <a:off x="2423" y="3189"/>
              <a:ext cx="0" cy="0"/>
            </a:xfrm>
            <a:prstGeom prst="line">
              <a:avLst/>
            </a:prstGeom>
            <a:grpFill/>
            <a:ln>
              <a:noFill/>
            </a:ln>
          </p:spPr>
          <p:txBody>
            <a:bodyPr vert="horz" wrap="square" lIns="121920" tIns="60960" rIns="121920" bIns="60960" numCol="1" anchor="t" anchorCtr="0"/>
            <a:lstStyle/>
            <a:p>
              <a:endParaRPr lang="zh-CN" sz="2400">
                <a:solidFill>
                  <a:srgbClr val="000000"/>
                </a:solidFill>
              </a:endParaRPr>
            </a:p>
          </p:txBody>
        </p:sp>
        <p:sp>
          <p:nvSpPr>
            <p:cNvPr id="232" name="Freeform 205"/>
            <p:cNvSpPr>
              <a:spLocks noEditPoints="1"/>
            </p:cNvSpPr>
            <p:nvPr/>
          </p:nvSpPr>
          <p:spPr>
            <a:xfrm>
              <a:off x="2216" y="2944"/>
              <a:ext cx="394" cy="303"/>
            </a:xfrm>
            <a:custGeom>
              <a:avLst/>
              <a:gdLst/>
              <a:ahLst/>
              <a:cxnLst/>
              <a:rect l="0" t="0" r="r" b="b"/>
              <a:pathLst>
                <a:path w="394" h="303">
                  <a:moveTo>
                    <a:pt x="382" y="29"/>
                  </a:moveTo>
                  <a:cubicBezTo>
                    <a:pt x="382" y="29"/>
                    <a:pt x="380" y="29"/>
                    <a:pt x="377" y="29"/>
                  </a:cubicBezTo>
                  <a:cubicBezTo>
                    <a:pt x="375" y="29"/>
                    <a:pt x="375" y="29"/>
                    <a:pt x="375" y="26"/>
                  </a:cubicBezTo>
                  <a:cubicBezTo>
                    <a:pt x="375" y="22"/>
                    <a:pt x="372" y="19"/>
                    <a:pt x="368" y="17"/>
                  </a:cubicBezTo>
                  <a:cubicBezTo>
                    <a:pt x="351" y="14"/>
                    <a:pt x="332" y="10"/>
                    <a:pt x="315" y="7"/>
                  </a:cubicBezTo>
                  <a:cubicBezTo>
                    <a:pt x="293" y="5"/>
                    <a:pt x="271" y="0"/>
                    <a:pt x="250" y="0"/>
                  </a:cubicBezTo>
                  <a:cubicBezTo>
                    <a:pt x="240" y="0"/>
                    <a:pt x="228" y="2"/>
                    <a:pt x="221" y="5"/>
                  </a:cubicBezTo>
                  <a:cubicBezTo>
                    <a:pt x="211" y="7"/>
                    <a:pt x="204" y="17"/>
                    <a:pt x="197" y="24"/>
                  </a:cubicBezTo>
                  <a:cubicBezTo>
                    <a:pt x="192" y="19"/>
                    <a:pt x="187" y="14"/>
                    <a:pt x="183" y="10"/>
                  </a:cubicBezTo>
                  <a:cubicBezTo>
                    <a:pt x="175" y="5"/>
                    <a:pt x="171" y="5"/>
                    <a:pt x="163" y="2"/>
                  </a:cubicBezTo>
                  <a:cubicBezTo>
                    <a:pt x="149" y="0"/>
                    <a:pt x="135" y="0"/>
                    <a:pt x="120" y="2"/>
                  </a:cubicBezTo>
                  <a:cubicBezTo>
                    <a:pt x="94" y="5"/>
                    <a:pt x="67" y="10"/>
                    <a:pt x="41" y="14"/>
                  </a:cubicBezTo>
                  <a:cubicBezTo>
                    <a:pt x="34" y="17"/>
                    <a:pt x="29" y="17"/>
                    <a:pt x="24" y="17"/>
                  </a:cubicBezTo>
                  <a:cubicBezTo>
                    <a:pt x="19" y="19"/>
                    <a:pt x="19" y="22"/>
                    <a:pt x="19" y="24"/>
                  </a:cubicBezTo>
                  <a:cubicBezTo>
                    <a:pt x="19" y="29"/>
                    <a:pt x="19" y="29"/>
                    <a:pt x="19" y="29"/>
                  </a:cubicBezTo>
                  <a:cubicBezTo>
                    <a:pt x="17" y="29"/>
                    <a:pt x="14" y="29"/>
                    <a:pt x="12" y="29"/>
                  </a:cubicBezTo>
                  <a:cubicBezTo>
                    <a:pt x="2" y="29"/>
                    <a:pt x="0" y="36"/>
                    <a:pt x="0" y="46"/>
                  </a:cubicBezTo>
                  <a:cubicBezTo>
                    <a:pt x="0" y="103"/>
                    <a:pt x="0" y="142"/>
                    <a:pt x="0" y="200"/>
                  </a:cubicBezTo>
                  <a:cubicBezTo>
                    <a:pt x="0" y="224"/>
                    <a:pt x="0" y="248"/>
                    <a:pt x="0" y="272"/>
                  </a:cubicBezTo>
                  <a:cubicBezTo>
                    <a:pt x="0" y="279"/>
                    <a:pt x="0" y="289"/>
                    <a:pt x="10" y="289"/>
                  </a:cubicBezTo>
                  <a:cubicBezTo>
                    <a:pt x="19" y="289"/>
                    <a:pt x="29" y="289"/>
                    <a:pt x="36" y="289"/>
                  </a:cubicBezTo>
                  <a:cubicBezTo>
                    <a:pt x="70" y="289"/>
                    <a:pt x="101" y="289"/>
                    <a:pt x="135" y="289"/>
                  </a:cubicBezTo>
                  <a:cubicBezTo>
                    <a:pt x="139" y="289"/>
                    <a:pt x="144" y="289"/>
                    <a:pt x="149" y="289"/>
                  </a:cubicBezTo>
                  <a:cubicBezTo>
                    <a:pt x="149" y="289"/>
                    <a:pt x="151" y="289"/>
                    <a:pt x="151" y="289"/>
                  </a:cubicBezTo>
                  <a:cubicBezTo>
                    <a:pt x="156" y="289"/>
                    <a:pt x="156" y="291"/>
                    <a:pt x="156" y="293"/>
                  </a:cubicBezTo>
                  <a:cubicBezTo>
                    <a:pt x="159" y="301"/>
                    <a:pt x="166" y="303"/>
                    <a:pt x="171" y="303"/>
                  </a:cubicBezTo>
                  <a:cubicBezTo>
                    <a:pt x="178" y="303"/>
                    <a:pt x="185" y="303"/>
                    <a:pt x="192" y="303"/>
                  </a:cubicBezTo>
                  <a:cubicBezTo>
                    <a:pt x="202" y="303"/>
                    <a:pt x="209" y="303"/>
                    <a:pt x="219" y="303"/>
                  </a:cubicBezTo>
                  <a:cubicBezTo>
                    <a:pt x="221" y="303"/>
                    <a:pt x="228" y="303"/>
                    <a:pt x="231" y="301"/>
                  </a:cubicBezTo>
                  <a:cubicBezTo>
                    <a:pt x="233" y="301"/>
                    <a:pt x="235" y="298"/>
                    <a:pt x="235" y="296"/>
                  </a:cubicBezTo>
                  <a:cubicBezTo>
                    <a:pt x="238" y="293"/>
                    <a:pt x="235" y="291"/>
                    <a:pt x="238" y="289"/>
                  </a:cubicBezTo>
                  <a:cubicBezTo>
                    <a:pt x="240" y="289"/>
                    <a:pt x="240" y="289"/>
                    <a:pt x="240" y="289"/>
                  </a:cubicBezTo>
                  <a:cubicBezTo>
                    <a:pt x="245" y="289"/>
                    <a:pt x="250" y="289"/>
                    <a:pt x="252" y="289"/>
                  </a:cubicBezTo>
                  <a:cubicBezTo>
                    <a:pt x="283" y="289"/>
                    <a:pt x="317" y="289"/>
                    <a:pt x="348" y="289"/>
                  </a:cubicBezTo>
                  <a:cubicBezTo>
                    <a:pt x="358" y="289"/>
                    <a:pt x="370" y="289"/>
                    <a:pt x="382" y="289"/>
                  </a:cubicBezTo>
                  <a:cubicBezTo>
                    <a:pt x="389" y="289"/>
                    <a:pt x="394" y="284"/>
                    <a:pt x="394" y="274"/>
                  </a:cubicBezTo>
                  <a:cubicBezTo>
                    <a:pt x="394" y="253"/>
                    <a:pt x="394" y="231"/>
                    <a:pt x="394" y="209"/>
                  </a:cubicBezTo>
                  <a:cubicBezTo>
                    <a:pt x="394" y="149"/>
                    <a:pt x="394" y="111"/>
                    <a:pt x="394" y="51"/>
                  </a:cubicBezTo>
                  <a:cubicBezTo>
                    <a:pt x="394" y="41"/>
                    <a:pt x="394" y="29"/>
                    <a:pt x="382" y="29"/>
                  </a:cubicBezTo>
                  <a:close/>
                  <a:moveTo>
                    <a:pt x="163" y="272"/>
                  </a:moveTo>
                  <a:cubicBezTo>
                    <a:pt x="118" y="272"/>
                    <a:pt x="72" y="272"/>
                    <a:pt x="24" y="272"/>
                  </a:cubicBezTo>
                  <a:cubicBezTo>
                    <a:pt x="26" y="269"/>
                    <a:pt x="26" y="257"/>
                    <a:pt x="29" y="257"/>
                  </a:cubicBezTo>
                  <a:cubicBezTo>
                    <a:pt x="31" y="255"/>
                    <a:pt x="36" y="255"/>
                    <a:pt x="38" y="255"/>
                  </a:cubicBezTo>
                  <a:cubicBezTo>
                    <a:pt x="58" y="250"/>
                    <a:pt x="77" y="245"/>
                    <a:pt x="96" y="243"/>
                  </a:cubicBezTo>
                  <a:cubicBezTo>
                    <a:pt x="118" y="240"/>
                    <a:pt x="139" y="236"/>
                    <a:pt x="159" y="243"/>
                  </a:cubicBezTo>
                  <a:cubicBezTo>
                    <a:pt x="171" y="245"/>
                    <a:pt x="180" y="253"/>
                    <a:pt x="185" y="262"/>
                  </a:cubicBezTo>
                  <a:cubicBezTo>
                    <a:pt x="178" y="262"/>
                    <a:pt x="168" y="267"/>
                    <a:pt x="163" y="272"/>
                  </a:cubicBezTo>
                  <a:close/>
                  <a:moveTo>
                    <a:pt x="190" y="41"/>
                  </a:moveTo>
                  <a:cubicBezTo>
                    <a:pt x="190" y="53"/>
                    <a:pt x="190" y="48"/>
                    <a:pt x="190" y="60"/>
                  </a:cubicBezTo>
                  <a:cubicBezTo>
                    <a:pt x="190" y="120"/>
                    <a:pt x="190" y="176"/>
                    <a:pt x="190" y="236"/>
                  </a:cubicBezTo>
                  <a:cubicBezTo>
                    <a:pt x="190" y="240"/>
                    <a:pt x="190" y="243"/>
                    <a:pt x="190" y="245"/>
                  </a:cubicBezTo>
                  <a:cubicBezTo>
                    <a:pt x="180" y="238"/>
                    <a:pt x="168" y="228"/>
                    <a:pt x="156" y="226"/>
                  </a:cubicBezTo>
                  <a:cubicBezTo>
                    <a:pt x="142" y="224"/>
                    <a:pt x="127" y="224"/>
                    <a:pt x="111" y="226"/>
                  </a:cubicBezTo>
                  <a:cubicBezTo>
                    <a:pt x="84" y="228"/>
                    <a:pt x="55" y="233"/>
                    <a:pt x="29" y="240"/>
                  </a:cubicBezTo>
                  <a:cubicBezTo>
                    <a:pt x="29" y="190"/>
                    <a:pt x="29" y="137"/>
                    <a:pt x="29" y="87"/>
                  </a:cubicBezTo>
                  <a:cubicBezTo>
                    <a:pt x="29" y="60"/>
                    <a:pt x="29" y="55"/>
                    <a:pt x="29" y="31"/>
                  </a:cubicBezTo>
                  <a:cubicBezTo>
                    <a:pt x="29" y="29"/>
                    <a:pt x="29" y="26"/>
                    <a:pt x="29" y="26"/>
                  </a:cubicBezTo>
                  <a:cubicBezTo>
                    <a:pt x="31" y="26"/>
                    <a:pt x="34" y="26"/>
                    <a:pt x="36" y="26"/>
                  </a:cubicBezTo>
                  <a:cubicBezTo>
                    <a:pt x="41" y="24"/>
                    <a:pt x="48" y="24"/>
                    <a:pt x="53" y="24"/>
                  </a:cubicBezTo>
                  <a:cubicBezTo>
                    <a:pt x="70" y="19"/>
                    <a:pt x="86" y="17"/>
                    <a:pt x="103" y="14"/>
                  </a:cubicBezTo>
                  <a:cubicBezTo>
                    <a:pt x="118" y="14"/>
                    <a:pt x="132" y="12"/>
                    <a:pt x="147" y="12"/>
                  </a:cubicBezTo>
                  <a:cubicBezTo>
                    <a:pt x="161" y="12"/>
                    <a:pt x="173" y="14"/>
                    <a:pt x="183" y="24"/>
                  </a:cubicBezTo>
                  <a:cubicBezTo>
                    <a:pt x="187" y="26"/>
                    <a:pt x="190" y="29"/>
                    <a:pt x="190" y="31"/>
                  </a:cubicBezTo>
                  <a:cubicBezTo>
                    <a:pt x="190" y="36"/>
                    <a:pt x="190" y="38"/>
                    <a:pt x="190" y="41"/>
                  </a:cubicBezTo>
                  <a:close/>
                  <a:moveTo>
                    <a:pt x="204" y="248"/>
                  </a:moveTo>
                  <a:cubicBezTo>
                    <a:pt x="204" y="197"/>
                    <a:pt x="204" y="147"/>
                    <a:pt x="204" y="96"/>
                  </a:cubicBezTo>
                  <a:cubicBezTo>
                    <a:pt x="204" y="75"/>
                    <a:pt x="204" y="75"/>
                    <a:pt x="204" y="53"/>
                  </a:cubicBezTo>
                  <a:cubicBezTo>
                    <a:pt x="204" y="46"/>
                    <a:pt x="204" y="41"/>
                    <a:pt x="204" y="34"/>
                  </a:cubicBezTo>
                  <a:cubicBezTo>
                    <a:pt x="204" y="34"/>
                    <a:pt x="204" y="31"/>
                    <a:pt x="204" y="31"/>
                  </a:cubicBezTo>
                  <a:cubicBezTo>
                    <a:pt x="204" y="26"/>
                    <a:pt x="214" y="22"/>
                    <a:pt x="216" y="19"/>
                  </a:cubicBezTo>
                  <a:cubicBezTo>
                    <a:pt x="216" y="55"/>
                    <a:pt x="216" y="72"/>
                    <a:pt x="216" y="108"/>
                  </a:cubicBezTo>
                  <a:cubicBezTo>
                    <a:pt x="219" y="106"/>
                    <a:pt x="221" y="106"/>
                    <a:pt x="226" y="103"/>
                  </a:cubicBezTo>
                  <a:cubicBezTo>
                    <a:pt x="228" y="101"/>
                    <a:pt x="233" y="96"/>
                    <a:pt x="235" y="96"/>
                  </a:cubicBezTo>
                  <a:cubicBezTo>
                    <a:pt x="238" y="96"/>
                    <a:pt x="243" y="101"/>
                    <a:pt x="245" y="103"/>
                  </a:cubicBezTo>
                  <a:cubicBezTo>
                    <a:pt x="250" y="106"/>
                    <a:pt x="252" y="106"/>
                    <a:pt x="257" y="108"/>
                  </a:cubicBezTo>
                  <a:cubicBezTo>
                    <a:pt x="257" y="70"/>
                    <a:pt x="257" y="51"/>
                    <a:pt x="257" y="12"/>
                  </a:cubicBezTo>
                  <a:cubicBezTo>
                    <a:pt x="286" y="14"/>
                    <a:pt x="317" y="19"/>
                    <a:pt x="348" y="24"/>
                  </a:cubicBezTo>
                  <a:cubicBezTo>
                    <a:pt x="353" y="26"/>
                    <a:pt x="360" y="26"/>
                    <a:pt x="365" y="26"/>
                  </a:cubicBezTo>
                  <a:cubicBezTo>
                    <a:pt x="365" y="29"/>
                    <a:pt x="365" y="29"/>
                    <a:pt x="365" y="31"/>
                  </a:cubicBezTo>
                  <a:cubicBezTo>
                    <a:pt x="365" y="34"/>
                    <a:pt x="365" y="34"/>
                    <a:pt x="365" y="36"/>
                  </a:cubicBezTo>
                  <a:cubicBezTo>
                    <a:pt x="365" y="63"/>
                    <a:pt x="365" y="67"/>
                    <a:pt x="365" y="94"/>
                  </a:cubicBezTo>
                  <a:cubicBezTo>
                    <a:pt x="365" y="142"/>
                    <a:pt x="365" y="190"/>
                    <a:pt x="365" y="240"/>
                  </a:cubicBezTo>
                  <a:cubicBezTo>
                    <a:pt x="339" y="233"/>
                    <a:pt x="310" y="228"/>
                    <a:pt x="281" y="226"/>
                  </a:cubicBezTo>
                  <a:cubicBezTo>
                    <a:pt x="269" y="224"/>
                    <a:pt x="252" y="224"/>
                    <a:pt x="240" y="226"/>
                  </a:cubicBezTo>
                  <a:cubicBezTo>
                    <a:pt x="226" y="228"/>
                    <a:pt x="214" y="238"/>
                    <a:pt x="204" y="248"/>
                  </a:cubicBezTo>
                  <a:close/>
                  <a:moveTo>
                    <a:pt x="231" y="272"/>
                  </a:moveTo>
                  <a:cubicBezTo>
                    <a:pt x="223" y="267"/>
                    <a:pt x="216" y="262"/>
                    <a:pt x="209" y="262"/>
                  </a:cubicBezTo>
                  <a:cubicBezTo>
                    <a:pt x="211" y="253"/>
                    <a:pt x="223" y="248"/>
                    <a:pt x="233" y="243"/>
                  </a:cubicBezTo>
                  <a:cubicBezTo>
                    <a:pt x="252" y="236"/>
                    <a:pt x="276" y="240"/>
                    <a:pt x="298" y="243"/>
                  </a:cubicBezTo>
                  <a:cubicBezTo>
                    <a:pt x="315" y="245"/>
                    <a:pt x="334" y="250"/>
                    <a:pt x="353" y="255"/>
                  </a:cubicBezTo>
                  <a:cubicBezTo>
                    <a:pt x="358" y="255"/>
                    <a:pt x="360" y="255"/>
                    <a:pt x="365" y="257"/>
                  </a:cubicBezTo>
                  <a:cubicBezTo>
                    <a:pt x="365" y="257"/>
                    <a:pt x="368" y="269"/>
                    <a:pt x="368" y="272"/>
                  </a:cubicBezTo>
                  <a:cubicBezTo>
                    <a:pt x="322" y="272"/>
                    <a:pt x="276" y="272"/>
                    <a:pt x="231" y="272"/>
                  </a:cubicBez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33" name="Freeform 206"/>
            <p:cNvSpPr/>
            <p:nvPr/>
          </p:nvSpPr>
          <p:spPr>
            <a:xfrm>
              <a:off x="2420" y="3189"/>
              <a:ext cx="3" cy="2"/>
            </a:xfrm>
            <a:custGeom>
              <a:avLst/>
              <a:gdLst/>
              <a:ahLst/>
              <a:cxnLst/>
              <a:rect l="0" t="0" r="r" b="b"/>
              <a:pathLst>
                <a:path w="3" h="2">
                  <a:moveTo>
                    <a:pt x="0" y="2"/>
                  </a:moveTo>
                  <a:lnTo>
                    <a:pt x="3" y="0"/>
                  </a:lnTo>
                  <a:lnTo>
                    <a:pt x="0" y="2"/>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34" name="Freeform 207"/>
            <p:cNvSpPr/>
            <p:nvPr/>
          </p:nvSpPr>
          <p:spPr>
            <a:xfrm>
              <a:off x="2420" y="3191"/>
              <a:ext cx="0" cy="0"/>
            </a:xfrm>
            <a:custGeom>
              <a:avLst/>
              <a:gdLst/>
              <a:ahLst/>
              <a:cxnLst/>
              <a:rect l="0" t="0" r="r" b="b"/>
              <a:pathLst>
                <a:path>
                  <a:moveTo>
                    <a:pt x="0" y="0"/>
                  </a:moveTo>
                  <a:lnTo>
                    <a:pt x="0" y="0"/>
                  </a:lnTo>
                  <a:lnTo>
                    <a:pt x="0" y="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sp>
          <p:nvSpPr>
            <p:cNvPr id="235" name="Freeform 208"/>
            <p:cNvSpPr/>
            <p:nvPr/>
          </p:nvSpPr>
          <p:spPr>
            <a:xfrm>
              <a:off x="2420" y="3191"/>
              <a:ext cx="0" cy="0"/>
            </a:xfrm>
            <a:custGeom>
              <a:avLst/>
              <a:gdLst/>
              <a:ahLst/>
              <a:cxnLst/>
              <a:rect l="0" t="0" r="r" b="b"/>
              <a:pathLst>
                <a:path>
                  <a:moveTo>
                    <a:pt x="0" y="0"/>
                  </a:moveTo>
                  <a:lnTo>
                    <a:pt x="0" y="0"/>
                  </a:lnTo>
                  <a:lnTo>
                    <a:pt x="0" y="0"/>
                  </a:lnTo>
                  <a:close/>
                </a:path>
              </a:pathLst>
            </a:custGeom>
            <a:grpFill/>
            <a:ln>
              <a:noFill/>
            </a:ln>
          </p:spPr>
          <p:txBody>
            <a:bodyPr vert="horz" wrap="square" lIns="121920" tIns="60960" rIns="121920" bIns="60960" numCol="1" anchor="t" anchorCtr="0"/>
            <a:lstStyle/>
            <a:p>
              <a:endParaRPr lang="zh-CN" sz="2400">
                <a:solidFill>
                  <a:srgbClr val="000000"/>
                </a:solidFill>
              </a:endParaRPr>
            </a:p>
          </p:txBody>
        </p:sp>
      </p:grpSp>
      <p:sp>
        <p:nvSpPr>
          <p:cNvPr id="236" name="矩形 235"/>
          <p:cNvSpPr/>
          <p:nvPr/>
        </p:nvSpPr>
        <p:spPr>
          <a:xfrm>
            <a:off x="2110169" y="2712175"/>
            <a:ext cx="2893802" cy="923330"/>
          </a:xfrm>
          <a:prstGeom prst="rect">
            <a:avLst/>
          </a:prstGeom>
        </p:spPr>
        <p:txBody>
          <a:bodyPr wrap="square">
            <a:spAutoFit/>
          </a:bodyPr>
          <a:lstStyle/>
          <a:p>
            <a:pPr algn="r"/>
            <a:r>
              <a:rPr lang="zh-CN" b="1">
                <a:solidFill>
                  <a:schemeClr val="bg1"/>
                </a:solidFill>
                <a:latin typeface="微软雅黑"/>
                <a:ea typeface="微软雅黑"/>
              </a:rPr>
              <a:t>在充分挖掘现有团队的潜力的基础上，全面考虑学科布局，注重前瞻性思考</a:t>
            </a:r>
            <a:endParaRPr lang="zh-CN">
              <a:solidFill>
                <a:schemeClr val="bg1"/>
              </a:solidFill>
              <a:latin typeface="微软雅黑"/>
              <a:ea typeface="微软雅黑"/>
            </a:endParaRPr>
          </a:p>
        </p:txBody>
      </p:sp>
      <p:sp>
        <p:nvSpPr>
          <p:cNvPr id="237" name="同侧圆角矩形 236"/>
          <p:cNvSpPr/>
          <p:nvPr/>
        </p:nvSpPr>
        <p:spPr>
          <a:xfrm rot="5400000">
            <a:off x="8160370" y="2048833"/>
            <a:ext cx="1342788" cy="3826472"/>
          </a:xfrm>
          <a:prstGeom prst="round2SameRect">
            <a:avLst>
              <a:gd name="adj1" fmla="val 50000"/>
              <a:gd name="adj2" fmla="val 8985"/>
            </a:avLst>
          </a:prstGeom>
          <a:gradFill flip="none" rotWithShape="1">
            <a:gsLst>
              <a:gs pos="100000">
                <a:schemeClr val="bg1">
                  <a:lumMod val="85000"/>
                </a:schemeClr>
              </a:gs>
              <a:gs pos="0">
                <a:schemeClr val="bg1"/>
              </a:gs>
            </a:gsLst>
            <a:lin ang="18900000" scaled="1"/>
          </a:gradFill>
          <a:ln>
            <a:noFill/>
          </a:ln>
          <a:effectLst>
            <a:outerShdw blurRad="190500" dist="76200" dir="2700000" algn="tl" rotWithShape="0">
              <a:srgbClr val="000000">
                <a:alpha val="30000"/>
              </a:srgbClr>
            </a:outerShdw>
          </a:effectLst>
        </p:spPr>
        <p:txBody>
          <a:bodyPr lIns="91440" tIns="45720" rIns="91440" bIns="45720" anchor="ctr"/>
          <a:lstStyle/>
          <a:p>
            <a:pPr algn="ctr"/>
            <a:endParaRPr lang="zh-CN" sz="2400">
              <a:solidFill>
                <a:schemeClr val="lt1"/>
              </a:solidFill>
            </a:endParaRPr>
          </a:p>
        </p:txBody>
      </p:sp>
      <p:sp>
        <p:nvSpPr>
          <p:cNvPr id="238" name="同侧圆角矩形 237"/>
          <p:cNvSpPr/>
          <p:nvPr/>
        </p:nvSpPr>
        <p:spPr>
          <a:xfrm rot="5400000">
            <a:off x="8255635" y="2154512"/>
            <a:ext cx="1192875" cy="3609530"/>
          </a:xfrm>
          <a:prstGeom prst="round2SameRect">
            <a:avLst>
              <a:gd name="adj1" fmla="val 50000"/>
              <a:gd name="adj2" fmla="val 8208"/>
            </a:avLst>
          </a:prstGeom>
          <a:solidFill>
            <a:srgbClr val="8A0000"/>
          </a:solidFill>
          <a:ln w="22225">
            <a:solidFill>
              <a:schemeClr val="accent1">
                <a:shade val="50000"/>
              </a:schemeClr>
            </a:solidFill>
            <a:prstDash val="solid"/>
            <a:miter/>
          </a:ln>
          <a:effectLst>
            <a:innerShdw blurRad="114300" dist="50800" dir="18900000">
              <a:srgbClr val="000000">
                <a:alpha val="35000"/>
              </a:srgbClr>
            </a:innerShdw>
          </a:effectLst>
        </p:spPr>
        <p:txBody>
          <a:bodyPr lIns="91440" tIns="45720" rIns="91440" bIns="45720" anchor="ctr"/>
          <a:lstStyle/>
          <a:p>
            <a:pPr algn="ctr"/>
            <a:endParaRPr lang="zh-CN" sz="2400">
              <a:solidFill>
                <a:schemeClr val="lt1"/>
              </a:solidFill>
            </a:endParaRPr>
          </a:p>
        </p:txBody>
      </p:sp>
      <p:sp>
        <p:nvSpPr>
          <p:cNvPr id="239" name="矩形 238"/>
          <p:cNvSpPr/>
          <p:nvPr/>
        </p:nvSpPr>
        <p:spPr>
          <a:xfrm>
            <a:off x="7178498" y="3558852"/>
            <a:ext cx="2893802" cy="830997"/>
          </a:xfrm>
          <a:prstGeom prst="rect">
            <a:avLst/>
          </a:prstGeom>
        </p:spPr>
        <p:txBody>
          <a:bodyPr wrap="square">
            <a:spAutoFit/>
          </a:bodyPr>
          <a:lstStyle/>
          <a:p>
            <a:r>
              <a:rPr lang="zh-CN" sz="2400" b="1">
                <a:solidFill>
                  <a:schemeClr val="bg1"/>
                </a:solidFill>
                <a:latin typeface="微软雅黑"/>
                <a:ea typeface="微软雅黑"/>
              </a:rPr>
              <a:t>在尊重学科特点</a:t>
            </a:r>
            <a:endParaRPr lang="en-US" sz="2400" b="1">
              <a:solidFill>
                <a:schemeClr val="bg1"/>
              </a:solidFill>
              <a:latin typeface="微软雅黑"/>
              <a:ea typeface="微软雅黑"/>
            </a:endParaRPr>
          </a:p>
          <a:p>
            <a:r>
              <a:rPr lang="zh-CN" sz="2400" b="1">
                <a:solidFill>
                  <a:schemeClr val="bg1"/>
                </a:solidFill>
                <a:latin typeface="微软雅黑"/>
                <a:ea typeface="微软雅黑"/>
              </a:rPr>
              <a:t>的前提下</a:t>
            </a:r>
            <a:endParaRPr lang="zh-CN" sz="2400">
              <a:solidFill>
                <a:schemeClr val="bg1"/>
              </a:solidFill>
              <a:latin typeface="微软雅黑"/>
              <a:ea typeface="微软雅黑"/>
            </a:endParaRPr>
          </a:p>
        </p:txBody>
      </p:sp>
      <p:sp>
        <p:nvSpPr>
          <p:cNvPr id="240" name="同侧圆角矩形 239"/>
          <p:cNvSpPr/>
          <p:nvPr/>
        </p:nvSpPr>
        <p:spPr>
          <a:xfrm rot="16200000">
            <a:off x="2742949" y="2890584"/>
            <a:ext cx="1342788" cy="3826472"/>
          </a:xfrm>
          <a:prstGeom prst="round2SameRect">
            <a:avLst>
              <a:gd name="adj1" fmla="val 50000"/>
              <a:gd name="adj2" fmla="val 8985"/>
            </a:avLst>
          </a:prstGeom>
          <a:gradFill flip="none" rotWithShape="1">
            <a:gsLst>
              <a:gs pos="100000">
                <a:schemeClr val="bg1">
                  <a:lumMod val="85000"/>
                </a:schemeClr>
              </a:gs>
              <a:gs pos="0">
                <a:schemeClr val="bg1"/>
              </a:gs>
            </a:gsLst>
            <a:lin ang="8100000" scaled="1"/>
          </a:gradFill>
          <a:ln>
            <a:noFill/>
          </a:ln>
          <a:effectLst>
            <a:outerShdw blurRad="190500" dist="76200" dir="2700000" algn="tl" rotWithShape="0">
              <a:srgbClr val="000000">
                <a:alpha val="30000"/>
              </a:srgbClr>
            </a:outerShdw>
          </a:effectLst>
        </p:spPr>
        <p:txBody>
          <a:bodyPr lIns="91440" tIns="45720" rIns="91440" bIns="45720" anchor="ctr"/>
          <a:lstStyle/>
          <a:p>
            <a:pPr algn="ctr"/>
            <a:endParaRPr lang="zh-CN" sz="2400">
              <a:solidFill>
                <a:schemeClr val="lt1"/>
              </a:solidFill>
            </a:endParaRPr>
          </a:p>
        </p:txBody>
      </p:sp>
      <p:sp>
        <p:nvSpPr>
          <p:cNvPr id="241" name="同侧圆角矩形 240"/>
          <p:cNvSpPr/>
          <p:nvPr/>
        </p:nvSpPr>
        <p:spPr>
          <a:xfrm rot="16200000">
            <a:off x="2838214" y="2996263"/>
            <a:ext cx="1192875" cy="3609530"/>
          </a:xfrm>
          <a:prstGeom prst="round2SameRect">
            <a:avLst>
              <a:gd name="adj1" fmla="val 50000"/>
              <a:gd name="adj2" fmla="val 8208"/>
            </a:avLst>
          </a:prstGeom>
          <a:solidFill>
            <a:srgbClr val="8A0000"/>
          </a:solidFill>
          <a:ln w="22225">
            <a:solidFill>
              <a:schemeClr val="accent1">
                <a:shade val="50000"/>
              </a:schemeClr>
            </a:solidFill>
            <a:prstDash val="solid"/>
            <a:miter/>
          </a:ln>
          <a:effectLst>
            <a:innerShdw blurRad="114300" dist="50800" dir="18900000">
              <a:srgbClr val="000000">
                <a:alpha val="35000"/>
              </a:srgbClr>
            </a:innerShdw>
          </a:effectLst>
        </p:spPr>
        <p:txBody>
          <a:bodyPr lIns="91440" tIns="45720" rIns="91440" bIns="45720" anchor="ctr"/>
          <a:lstStyle/>
          <a:p>
            <a:pPr algn="ctr"/>
            <a:endParaRPr lang="zh-CN" sz="2400">
              <a:solidFill>
                <a:schemeClr val="lt1"/>
              </a:solidFill>
            </a:endParaRPr>
          </a:p>
        </p:txBody>
      </p:sp>
      <p:sp>
        <p:nvSpPr>
          <p:cNvPr id="242" name="矩形 241"/>
          <p:cNvSpPr/>
          <p:nvPr/>
        </p:nvSpPr>
        <p:spPr>
          <a:xfrm>
            <a:off x="2122181" y="4359500"/>
            <a:ext cx="2893802" cy="830997"/>
          </a:xfrm>
          <a:prstGeom prst="rect">
            <a:avLst/>
          </a:prstGeom>
        </p:spPr>
        <p:txBody>
          <a:bodyPr wrap="square">
            <a:spAutoFit/>
          </a:bodyPr>
          <a:lstStyle/>
          <a:p>
            <a:pPr algn="r"/>
            <a:r>
              <a:rPr lang="zh-CN" sz="2400" b="1">
                <a:solidFill>
                  <a:schemeClr val="bg1"/>
                </a:solidFill>
                <a:latin typeface="微软雅黑"/>
                <a:ea typeface="微软雅黑"/>
              </a:rPr>
              <a:t>一方面立足自身，</a:t>
            </a:r>
            <a:endParaRPr lang="en-US" sz="2400" b="1">
              <a:solidFill>
                <a:schemeClr val="bg1"/>
              </a:solidFill>
              <a:latin typeface="微软雅黑"/>
              <a:ea typeface="微软雅黑"/>
            </a:endParaRPr>
          </a:p>
          <a:p>
            <a:pPr algn="r"/>
            <a:r>
              <a:rPr lang="zh-CN" sz="2400" b="1">
                <a:solidFill>
                  <a:schemeClr val="bg1"/>
                </a:solidFill>
                <a:latin typeface="微软雅黑"/>
                <a:ea typeface="微软雅黑"/>
              </a:rPr>
              <a:t>走长线培养的道路</a:t>
            </a:r>
          </a:p>
        </p:txBody>
      </p:sp>
      <p:sp>
        <p:nvSpPr>
          <p:cNvPr id="243" name="同侧圆角矩形 242"/>
          <p:cNvSpPr/>
          <p:nvPr/>
        </p:nvSpPr>
        <p:spPr>
          <a:xfrm rot="5400000">
            <a:off x="8174470" y="3696096"/>
            <a:ext cx="1342788" cy="3826472"/>
          </a:xfrm>
          <a:prstGeom prst="round2SameRect">
            <a:avLst>
              <a:gd name="adj1" fmla="val 50000"/>
              <a:gd name="adj2" fmla="val 8985"/>
            </a:avLst>
          </a:prstGeom>
          <a:gradFill flip="none" rotWithShape="1">
            <a:gsLst>
              <a:gs pos="100000">
                <a:schemeClr val="bg1">
                  <a:lumMod val="85000"/>
                </a:schemeClr>
              </a:gs>
              <a:gs pos="0">
                <a:schemeClr val="bg1"/>
              </a:gs>
            </a:gsLst>
            <a:lin ang="18900000" scaled="1"/>
          </a:gradFill>
          <a:ln>
            <a:noFill/>
          </a:ln>
          <a:effectLst>
            <a:outerShdw blurRad="190500" dist="76200" dir="2700000" algn="tl" rotWithShape="0">
              <a:srgbClr val="000000">
                <a:alpha val="30000"/>
              </a:srgbClr>
            </a:outerShdw>
          </a:effectLst>
        </p:spPr>
        <p:txBody>
          <a:bodyPr lIns="91440" tIns="45720" rIns="91440" bIns="45720" anchor="ctr"/>
          <a:lstStyle/>
          <a:p>
            <a:pPr algn="ctr"/>
            <a:endParaRPr lang="zh-CN" sz="2400">
              <a:solidFill>
                <a:schemeClr val="lt1"/>
              </a:solidFill>
            </a:endParaRPr>
          </a:p>
        </p:txBody>
      </p:sp>
      <p:sp>
        <p:nvSpPr>
          <p:cNvPr id="244" name="同侧圆角矩形 243"/>
          <p:cNvSpPr/>
          <p:nvPr/>
        </p:nvSpPr>
        <p:spPr>
          <a:xfrm rot="5400000">
            <a:off x="8269735" y="3801775"/>
            <a:ext cx="1192875" cy="3609530"/>
          </a:xfrm>
          <a:prstGeom prst="round2SameRect">
            <a:avLst>
              <a:gd name="adj1" fmla="val 50000"/>
              <a:gd name="adj2" fmla="val 8208"/>
            </a:avLst>
          </a:prstGeom>
          <a:solidFill>
            <a:srgbClr val="8A0000"/>
          </a:solidFill>
          <a:ln w="22225">
            <a:solidFill>
              <a:schemeClr val="accent1">
                <a:shade val="50000"/>
              </a:schemeClr>
            </a:solidFill>
            <a:prstDash val="solid"/>
            <a:miter/>
          </a:ln>
          <a:effectLst>
            <a:innerShdw blurRad="114300" dist="50800" dir="18900000">
              <a:srgbClr val="000000">
                <a:alpha val="35000"/>
              </a:srgbClr>
            </a:innerShdw>
          </a:effectLst>
        </p:spPr>
        <p:txBody>
          <a:bodyPr lIns="91440" tIns="45720" rIns="91440" bIns="45720" anchor="ctr"/>
          <a:lstStyle/>
          <a:p>
            <a:pPr algn="ctr"/>
            <a:endParaRPr lang="zh-CN" sz="2400">
              <a:solidFill>
                <a:schemeClr val="lt1"/>
              </a:solidFill>
            </a:endParaRPr>
          </a:p>
        </p:txBody>
      </p:sp>
      <p:sp>
        <p:nvSpPr>
          <p:cNvPr id="245" name="矩形 244"/>
          <p:cNvSpPr/>
          <p:nvPr/>
        </p:nvSpPr>
        <p:spPr>
          <a:xfrm>
            <a:off x="7157085" y="5188359"/>
            <a:ext cx="3464241" cy="830997"/>
          </a:xfrm>
          <a:prstGeom prst="rect">
            <a:avLst/>
          </a:prstGeom>
        </p:spPr>
        <p:txBody>
          <a:bodyPr wrap="square">
            <a:spAutoFit/>
          </a:bodyPr>
          <a:lstStyle/>
          <a:p>
            <a:r>
              <a:rPr lang="zh-CN" sz="1600" b="1">
                <a:solidFill>
                  <a:schemeClr val="bg1"/>
                </a:solidFill>
                <a:latin typeface="微软雅黑"/>
                <a:ea typeface="微软雅黑"/>
              </a:rPr>
              <a:t>另一方面抓紧各个层次人才的招聘和引进，尽快形成一支布局全面、梯队合理、稳定协作的专业人才队伍。</a:t>
            </a:r>
            <a:endParaRPr lang="zh-CN" sz="1600">
              <a:solidFill>
                <a:schemeClr val="bg1"/>
              </a:solidFill>
              <a:latin typeface="微软雅黑"/>
              <a:ea typeface="微软雅黑"/>
            </a:endParaRPr>
          </a:p>
        </p:txBody>
      </p:sp>
      <p:sp>
        <p:nvSpPr>
          <p:cNvPr id="246" name="矩形 245"/>
          <p:cNvSpPr/>
          <p:nvPr/>
        </p:nvSpPr>
        <p:spPr>
          <a:xfrm>
            <a:off x="694113" y="160821"/>
            <a:ext cx="619246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八、学科建设的思考与规划</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50" name="TextBox 8"/>
          <p:cNvSpPr txBox="1"/>
          <p:nvPr/>
        </p:nvSpPr>
        <p:spPr>
          <a:xfrm>
            <a:off x="493084" y="1056467"/>
            <a:ext cx="12067937" cy="430887"/>
          </a:xfrm>
          <a:prstGeom prst="rect">
            <a:avLst/>
          </a:prstGeom>
          <a:noFill/>
        </p:spPr>
        <p:txBody>
          <a:bodyPr wrap="square" lIns="0" tIns="0" rIns="0" bIns="0" anchor="ctr">
            <a:spAutoFit/>
          </a:bodyPr>
          <a:lstStyle/>
          <a:p>
            <a:r>
              <a:rPr lang="zh-CN" sz="2800" b="1">
                <a:solidFill>
                  <a:schemeClr val="tx1">
                    <a:lumMod val="75000"/>
                    <a:lumOff val="25000"/>
                  </a:schemeClr>
                </a:solidFill>
                <a:latin typeface="Arial"/>
                <a:ea typeface="微软雅黑"/>
              </a:rPr>
              <a:t>（二）完善学科布局，加强师资队伍能力建设，促进学科长远发展</a:t>
            </a:r>
            <a:endParaRPr lang="en-US" sz="2800" b="1">
              <a:solidFill>
                <a:schemeClr val="tx1">
                  <a:lumMod val="75000"/>
                  <a:lumOff val="25000"/>
                </a:schemeClr>
              </a:solidFill>
              <a:latin typeface="Arial"/>
              <a:ea typeface="微软雅黑"/>
            </a:endParaRPr>
          </a:p>
        </p:txBody>
      </p:sp>
      <p:grpSp>
        <p:nvGrpSpPr>
          <p:cNvPr id="106" name="组合 105"/>
          <p:cNvGrpSpPr/>
          <p:nvPr/>
        </p:nvGrpSpPr>
        <p:grpSpPr>
          <a:xfrm>
            <a:off x="3459101" y="4221543"/>
            <a:ext cx="1656097" cy="1656099"/>
            <a:chOff x="4993868" y="2326868"/>
            <a:chExt cx="2204265" cy="2204265"/>
          </a:xfrm>
          <a:solidFill>
            <a:schemeClr val="accent2">
              <a:lumMod val="20000"/>
              <a:lumOff val="80000"/>
            </a:schemeClr>
          </a:solidFill>
          <a:effectLst>
            <a:outerShdw blurRad="292100" dist="114300" dir="2700000" algn="tl" rotWithShape="0">
              <a:srgbClr val="000000">
                <a:alpha val="25000"/>
              </a:srgbClr>
            </a:outerShdw>
          </a:effectLst>
        </p:grpSpPr>
        <p:sp>
          <p:nvSpPr>
            <p:cNvPr id="107" name="任意多边形 106"/>
            <p:cNvSpPr/>
            <p:nvPr/>
          </p:nvSpPr>
          <p:spPr>
            <a:xfrm>
              <a:off x="4993868" y="2326868"/>
              <a:ext cx="2204265" cy="2204265"/>
            </a:xfrm>
            <a:custGeom>
              <a:avLst/>
              <a:gdLst/>
              <a:ahLst/>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solidFill>
              <a:srgbClr val="002060"/>
            </a:solidFill>
            <a:ln>
              <a:noFill/>
            </a:ln>
          </p:spPr>
          <p:txBody>
            <a:bodyPr anchor="ctr"/>
            <a:lstStyle/>
            <a:p>
              <a:pPr algn="ctr"/>
              <a:endParaRPr lang="zh-CN" sz="2400">
                <a:solidFill>
                  <a:schemeClr val="lt1"/>
                </a:solidFill>
              </a:endParaRPr>
            </a:p>
          </p:txBody>
        </p:sp>
        <p:sp>
          <p:nvSpPr>
            <p:cNvPr id="108" name="椭圆 107"/>
            <p:cNvSpPr/>
            <p:nvPr/>
          </p:nvSpPr>
          <p:spPr>
            <a:xfrm>
              <a:off x="5305425" y="2638425"/>
              <a:ext cx="1581150" cy="1581150"/>
            </a:xfrm>
            <a:prstGeom prst="ellipse">
              <a:avLst/>
            </a:prstGeom>
            <a:solidFill>
              <a:srgbClr val="002060"/>
            </a:solidFill>
            <a:ln w="12700">
              <a:solidFill>
                <a:schemeClr val="accent1">
                  <a:shade val="50000"/>
                </a:schemeClr>
              </a:solidFill>
              <a:prstDash val="solid"/>
              <a:miter/>
            </a:ln>
          </p:spPr>
          <p:txBody>
            <a:bodyPr anchor="ctr"/>
            <a:lstStyle/>
            <a:p>
              <a:pPr algn="ctr"/>
              <a:endParaRPr lang="zh-CN" sz="2400">
                <a:solidFill>
                  <a:schemeClr val="lt1"/>
                </a:solidFill>
              </a:endParaRPr>
            </a:p>
          </p:txBody>
        </p:sp>
        <p:sp>
          <p:nvSpPr>
            <p:cNvPr id="109" name="椭圆 108"/>
            <p:cNvSpPr/>
            <p:nvPr/>
          </p:nvSpPr>
          <p:spPr>
            <a:xfrm>
              <a:off x="5370108" y="2708871"/>
              <a:ext cx="1451783" cy="1451783"/>
            </a:xfrm>
            <a:prstGeom prst="ellipse">
              <a:avLst/>
            </a:prstGeom>
            <a:solidFill>
              <a:srgbClr val="002060"/>
            </a:solidFill>
            <a:ln w="19050">
              <a:solidFill>
                <a:schemeClr val="accent1">
                  <a:shade val="50000"/>
                </a:schemeClr>
              </a:solidFill>
              <a:prstDash val="solid"/>
              <a:miter/>
            </a:ln>
          </p:spPr>
          <p:txBody>
            <a:bodyPr anchor="ctr"/>
            <a:lstStyle/>
            <a:p>
              <a:pPr algn="ctr"/>
              <a:endParaRPr lang="zh-CN" sz="2400">
                <a:solidFill>
                  <a:schemeClr val="lt1"/>
                </a:solidFill>
              </a:endParaRPr>
            </a:p>
          </p:txBody>
        </p:sp>
      </p:grpSp>
      <p:grpSp>
        <p:nvGrpSpPr>
          <p:cNvPr id="110" name="组合 109"/>
          <p:cNvGrpSpPr/>
          <p:nvPr/>
        </p:nvGrpSpPr>
        <p:grpSpPr>
          <a:xfrm>
            <a:off x="4700717" y="3276456"/>
            <a:ext cx="1656097" cy="1656099"/>
            <a:chOff x="4993868" y="2326868"/>
            <a:chExt cx="2204265" cy="2204265"/>
          </a:xfrm>
          <a:solidFill>
            <a:schemeClr val="bg2">
              <a:lumMod val="50000"/>
            </a:schemeClr>
          </a:solidFill>
          <a:effectLst>
            <a:outerShdw blurRad="292100" dist="114300" dir="2700000" algn="tl" rotWithShape="0">
              <a:srgbClr val="000000">
                <a:alpha val="25000"/>
              </a:srgbClr>
            </a:outerShdw>
          </a:effectLst>
        </p:grpSpPr>
        <p:sp>
          <p:nvSpPr>
            <p:cNvPr id="111" name="任意多边形 110"/>
            <p:cNvSpPr/>
            <p:nvPr/>
          </p:nvSpPr>
          <p:spPr>
            <a:xfrm>
              <a:off x="4993868" y="2326868"/>
              <a:ext cx="2204265" cy="2204265"/>
            </a:xfrm>
            <a:custGeom>
              <a:avLst/>
              <a:gdLst/>
              <a:ahLst/>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pFill/>
            <a:ln>
              <a:noFill/>
            </a:ln>
          </p:spPr>
          <p:txBody>
            <a:bodyPr anchor="ctr"/>
            <a:lstStyle/>
            <a:p>
              <a:pPr algn="ctr"/>
              <a:endParaRPr lang="zh-CN" sz="2400">
                <a:solidFill>
                  <a:schemeClr val="bg1"/>
                </a:solidFill>
              </a:endParaRPr>
            </a:p>
          </p:txBody>
        </p:sp>
        <p:sp>
          <p:nvSpPr>
            <p:cNvPr id="112" name="椭圆 111"/>
            <p:cNvSpPr/>
            <p:nvPr/>
          </p:nvSpPr>
          <p:spPr>
            <a:xfrm>
              <a:off x="5305425" y="2638425"/>
              <a:ext cx="1581150" cy="1581150"/>
            </a:xfrm>
            <a:prstGeom prst="ellipse">
              <a:avLst/>
            </a:prstGeom>
            <a:grpFill/>
            <a:ln w="12700">
              <a:solidFill>
                <a:schemeClr val="accent1">
                  <a:shade val="50000"/>
                </a:schemeClr>
              </a:solidFill>
              <a:prstDash val="solid"/>
              <a:miter/>
            </a:ln>
          </p:spPr>
          <p:txBody>
            <a:bodyPr anchor="ctr"/>
            <a:lstStyle/>
            <a:p>
              <a:pPr algn="ctr"/>
              <a:endParaRPr lang="zh-CN" sz="2400">
                <a:solidFill>
                  <a:schemeClr val="bg1"/>
                </a:solidFill>
              </a:endParaRPr>
            </a:p>
          </p:txBody>
        </p:sp>
        <p:sp>
          <p:nvSpPr>
            <p:cNvPr id="113" name="椭圆 112"/>
            <p:cNvSpPr/>
            <p:nvPr/>
          </p:nvSpPr>
          <p:spPr>
            <a:xfrm>
              <a:off x="5370108" y="2708871"/>
              <a:ext cx="1451783" cy="1451783"/>
            </a:xfrm>
            <a:prstGeom prst="ellipse">
              <a:avLst/>
            </a:prstGeom>
            <a:grpFill/>
            <a:ln w="19050">
              <a:solidFill>
                <a:schemeClr val="accent1">
                  <a:shade val="50000"/>
                </a:schemeClr>
              </a:solidFill>
              <a:prstDash val="solid"/>
              <a:miter/>
            </a:ln>
          </p:spPr>
          <p:txBody>
            <a:bodyPr anchor="ctr"/>
            <a:lstStyle/>
            <a:p>
              <a:pPr algn="ctr"/>
              <a:endParaRPr lang="zh-CN" sz="2400">
                <a:solidFill>
                  <a:schemeClr val="bg1"/>
                </a:solidFill>
              </a:endParaRPr>
            </a:p>
          </p:txBody>
        </p:sp>
      </p:grpSp>
      <p:grpSp>
        <p:nvGrpSpPr>
          <p:cNvPr id="114" name="组合 113"/>
          <p:cNvGrpSpPr/>
          <p:nvPr/>
        </p:nvGrpSpPr>
        <p:grpSpPr>
          <a:xfrm>
            <a:off x="6000533" y="4221543"/>
            <a:ext cx="1656097" cy="1656099"/>
            <a:chOff x="4993868" y="2326868"/>
            <a:chExt cx="2204265" cy="2204265"/>
          </a:xfrm>
          <a:solidFill>
            <a:srgbClr val="8A0000"/>
          </a:solidFill>
          <a:effectLst>
            <a:outerShdw blurRad="292100" dist="114300" dir="2700000" algn="tl" rotWithShape="0">
              <a:srgbClr val="000000">
                <a:alpha val="25000"/>
              </a:srgbClr>
            </a:outerShdw>
          </a:effectLst>
        </p:grpSpPr>
        <p:sp>
          <p:nvSpPr>
            <p:cNvPr id="115" name="任意多边形 114"/>
            <p:cNvSpPr/>
            <p:nvPr/>
          </p:nvSpPr>
          <p:spPr>
            <a:xfrm>
              <a:off x="4993868" y="2326868"/>
              <a:ext cx="2204265" cy="2204265"/>
            </a:xfrm>
            <a:custGeom>
              <a:avLst/>
              <a:gdLst/>
              <a:ahLst/>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pFill/>
            <a:ln>
              <a:noFill/>
            </a:ln>
          </p:spPr>
          <p:txBody>
            <a:bodyPr anchor="ctr"/>
            <a:lstStyle/>
            <a:p>
              <a:pPr algn="ctr"/>
              <a:endParaRPr lang="zh-CN" sz="2400">
                <a:solidFill>
                  <a:schemeClr val="lt1"/>
                </a:solidFill>
              </a:endParaRPr>
            </a:p>
          </p:txBody>
        </p:sp>
        <p:sp>
          <p:nvSpPr>
            <p:cNvPr id="116" name="椭圆 115"/>
            <p:cNvSpPr/>
            <p:nvPr/>
          </p:nvSpPr>
          <p:spPr>
            <a:xfrm>
              <a:off x="5305425" y="2638425"/>
              <a:ext cx="1581150" cy="1581150"/>
            </a:xfrm>
            <a:prstGeom prst="ellipse">
              <a:avLst/>
            </a:prstGeom>
            <a:grpFill/>
            <a:ln w="12700">
              <a:solidFill>
                <a:schemeClr val="accent1">
                  <a:shade val="50000"/>
                </a:schemeClr>
              </a:solidFill>
              <a:prstDash val="solid"/>
              <a:miter/>
            </a:ln>
          </p:spPr>
          <p:txBody>
            <a:bodyPr anchor="ctr"/>
            <a:lstStyle/>
            <a:p>
              <a:pPr algn="ctr"/>
              <a:endParaRPr lang="zh-CN" sz="2400">
                <a:solidFill>
                  <a:schemeClr val="lt1"/>
                </a:solidFill>
              </a:endParaRPr>
            </a:p>
          </p:txBody>
        </p:sp>
        <p:sp>
          <p:nvSpPr>
            <p:cNvPr id="117" name="椭圆 116"/>
            <p:cNvSpPr/>
            <p:nvPr/>
          </p:nvSpPr>
          <p:spPr>
            <a:xfrm>
              <a:off x="5370108" y="2708871"/>
              <a:ext cx="1451783" cy="1451783"/>
            </a:xfrm>
            <a:prstGeom prst="ellipse">
              <a:avLst/>
            </a:prstGeom>
            <a:grpFill/>
            <a:ln w="19050">
              <a:solidFill>
                <a:schemeClr val="accent1">
                  <a:shade val="50000"/>
                </a:schemeClr>
              </a:solidFill>
              <a:prstDash val="solid"/>
              <a:miter/>
            </a:ln>
          </p:spPr>
          <p:txBody>
            <a:bodyPr anchor="ctr"/>
            <a:lstStyle/>
            <a:p>
              <a:pPr algn="ctr"/>
              <a:endParaRPr lang="zh-CN" sz="2400">
                <a:solidFill>
                  <a:schemeClr val="lt1"/>
                </a:solidFill>
              </a:endParaRPr>
            </a:p>
          </p:txBody>
        </p:sp>
      </p:grpSp>
      <p:grpSp>
        <p:nvGrpSpPr>
          <p:cNvPr id="118" name="组合 117"/>
          <p:cNvGrpSpPr/>
          <p:nvPr/>
        </p:nvGrpSpPr>
        <p:grpSpPr>
          <a:xfrm>
            <a:off x="7265525" y="3276456"/>
            <a:ext cx="1656097" cy="1656099"/>
            <a:chOff x="4993868" y="2326868"/>
            <a:chExt cx="2204265" cy="2204265"/>
          </a:xfrm>
          <a:solidFill>
            <a:schemeClr val="tx1">
              <a:lumMod val="85000"/>
              <a:lumOff val="15000"/>
            </a:schemeClr>
          </a:solidFill>
          <a:effectLst>
            <a:outerShdw blurRad="292100" dist="114300" dir="2700000" algn="tl" rotWithShape="0">
              <a:srgbClr val="000000">
                <a:alpha val="25000"/>
              </a:srgbClr>
            </a:outerShdw>
          </a:effectLst>
        </p:grpSpPr>
        <p:sp>
          <p:nvSpPr>
            <p:cNvPr id="119" name="任意多边形 118"/>
            <p:cNvSpPr/>
            <p:nvPr/>
          </p:nvSpPr>
          <p:spPr>
            <a:xfrm>
              <a:off x="4993868" y="2326868"/>
              <a:ext cx="2204265" cy="2204265"/>
            </a:xfrm>
            <a:custGeom>
              <a:avLst/>
              <a:gdLst/>
              <a:ahLst/>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pFill/>
            <a:ln>
              <a:noFill/>
            </a:ln>
          </p:spPr>
          <p:txBody>
            <a:bodyPr anchor="ctr"/>
            <a:lstStyle/>
            <a:p>
              <a:pPr algn="ctr"/>
              <a:endParaRPr lang="zh-CN" sz="2400">
                <a:solidFill>
                  <a:schemeClr val="bg1"/>
                </a:solidFill>
              </a:endParaRPr>
            </a:p>
          </p:txBody>
        </p:sp>
        <p:sp>
          <p:nvSpPr>
            <p:cNvPr id="120" name="椭圆 119"/>
            <p:cNvSpPr/>
            <p:nvPr/>
          </p:nvSpPr>
          <p:spPr>
            <a:xfrm>
              <a:off x="5305425" y="2638425"/>
              <a:ext cx="1581150" cy="1581150"/>
            </a:xfrm>
            <a:prstGeom prst="ellipse">
              <a:avLst/>
            </a:prstGeom>
            <a:grpFill/>
            <a:ln w="12700">
              <a:solidFill>
                <a:schemeClr val="accent1">
                  <a:shade val="50000"/>
                </a:schemeClr>
              </a:solidFill>
              <a:prstDash val="solid"/>
              <a:miter/>
            </a:ln>
          </p:spPr>
          <p:txBody>
            <a:bodyPr anchor="ctr"/>
            <a:lstStyle/>
            <a:p>
              <a:pPr algn="ctr"/>
              <a:endParaRPr lang="zh-CN" sz="2400">
                <a:solidFill>
                  <a:schemeClr val="bg1"/>
                </a:solidFill>
              </a:endParaRPr>
            </a:p>
          </p:txBody>
        </p:sp>
        <p:sp>
          <p:nvSpPr>
            <p:cNvPr id="121" name="椭圆 120"/>
            <p:cNvSpPr/>
            <p:nvPr/>
          </p:nvSpPr>
          <p:spPr>
            <a:xfrm>
              <a:off x="5370108" y="2708871"/>
              <a:ext cx="1451783" cy="1451783"/>
            </a:xfrm>
            <a:prstGeom prst="ellipse">
              <a:avLst/>
            </a:prstGeom>
            <a:grpFill/>
            <a:ln w="19050">
              <a:solidFill>
                <a:schemeClr val="accent1">
                  <a:shade val="50000"/>
                </a:schemeClr>
              </a:solidFill>
              <a:prstDash val="solid"/>
              <a:miter/>
            </a:ln>
          </p:spPr>
          <p:txBody>
            <a:bodyPr anchor="ctr"/>
            <a:lstStyle/>
            <a:p>
              <a:pPr algn="ctr"/>
              <a:endParaRPr lang="zh-CN" sz="2400">
                <a:solidFill>
                  <a:schemeClr val="bg1"/>
                </a:solidFill>
              </a:endParaRPr>
            </a:p>
          </p:txBody>
        </p:sp>
      </p:grpSp>
      <p:grpSp>
        <p:nvGrpSpPr>
          <p:cNvPr id="122" name="组合 121"/>
          <p:cNvGrpSpPr/>
          <p:nvPr/>
        </p:nvGrpSpPr>
        <p:grpSpPr>
          <a:xfrm flipV="1">
            <a:off x="8432509" y="3157457"/>
            <a:ext cx="2684915" cy="333365"/>
            <a:chOff x="5272248" y="4626108"/>
            <a:chExt cx="2684915" cy="333365"/>
          </a:xfrm>
        </p:grpSpPr>
        <p:sp>
          <p:nvSpPr>
            <p:cNvPr id="123" name="椭圆 122"/>
            <p:cNvSpPr/>
            <p:nvPr/>
          </p:nvSpPr>
          <p:spPr>
            <a:xfrm>
              <a:off x="5272248" y="4626108"/>
              <a:ext cx="81021" cy="81021"/>
            </a:xfrm>
            <a:prstGeom prst="ellipse">
              <a:avLst/>
            </a:prstGeom>
            <a:solidFill>
              <a:schemeClr val="bg1">
                <a:lumMod val="65000"/>
              </a:schemeClr>
            </a:solidFill>
            <a:ln>
              <a:noFill/>
            </a:ln>
          </p:spPr>
          <p:txBody>
            <a:bodyPr anchor="ctr"/>
            <a:lstStyle/>
            <a:p>
              <a:pPr algn="ctr"/>
              <a:endParaRPr lang="zh-CN" sz="2400">
                <a:solidFill>
                  <a:srgbClr val="FFFFFF"/>
                </a:solidFill>
                <a:latin typeface="Arial"/>
                <a:ea typeface="微软雅黑"/>
              </a:endParaRPr>
            </a:p>
          </p:txBody>
        </p:sp>
        <p:sp>
          <p:nvSpPr>
            <p:cNvPr id="124" name="任意多边形 123"/>
            <p:cNvSpPr/>
            <p:nvPr/>
          </p:nvSpPr>
          <p:spPr>
            <a:xfrm>
              <a:off x="5335428" y="4686869"/>
              <a:ext cx="2621735" cy="272604"/>
            </a:xfrm>
            <a:custGeom>
              <a:avLst/>
              <a:gdLst/>
              <a:ahLst/>
              <a:cxnLst/>
              <a:rect l="l" t="t" r="r" b="b"/>
              <a:pathLst>
                <a:path w="2621735" h="272604">
                  <a:moveTo>
                    <a:pt x="0" y="0"/>
                  </a:moveTo>
                  <a:lnTo>
                    <a:pt x="236667" y="272604"/>
                  </a:lnTo>
                  <a:lnTo>
                    <a:pt x="2621735" y="267842"/>
                  </a:lnTo>
                </a:path>
              </a:pathLst>
            </a:custGeom>
            <a:noFill/>
            <a:ln w="19050">
              <a:solidFill>
                <a:schemeClr val="bg1">
                  <a:lumMod val="65000"/>
                </a:schemeClr>
              </a:solidFill>
              <a:prstDash val="solid"/>
              <a:miter/>
            </a:ln>
          </p:spPr>
          <p:txBody>
            <a:bodyPr anchor="ctr"/>
            <a:lstStyle/>
            <a:p>
              <a:pPr algn="ctr"/>
              <a:endParaRPr lang="zh-CN" sz="2400">
                <a:solidFill>
                  <a:srgbClr val="FFFFFF"/>
                </a:solidFill>
                <a:latin typeface="Arial"/>
                <a:ea typeface="微软雅黑"/>
              </a:endParaRPr>
            </a:p>
          </p:txBody>
        </p:sp>
      </p:grpSp>
      <p:grpSp>
        <p:nvGrpSpPr>
          <p:cNvPr id="125" name="组合 124"/>
          <p:cNvGrpSpPr/>
          <p:nvPr/>
        </p:nvGrpSpPr>
        <p:grpSpPr>
          <a:xfrm>
            <a:off x="7180455" y="5668132"/>
            <a:ext cx="2684915" cy="333365"/>
            <a:chOff x="5272248" y="4626108"/>
            <a:chExt cx="2684915" cy="333365"/>
          </a:xfrm>
        </p:grpSpPr>
        <p:sp>
          <p:nvSpPr>
            <p:cNvPr id="126" name="椭圆 125"/>
            <p:cNvSpPr/>
            <p:nvPr/>
          </p:nvSpPr>
          <p:spPr>
            <a:xfrm>
              <a:off x="5272248" y="4626108"/>
              <a:ext cx="81021" cy="81021"/>
            </a:xfrm>
            <a:prstGeom prst="ellipse">
              <a:avLst/>
            </a:prstGeom>
            <a:solidFill>
              <a:schemeClr val="bg1">
                <a:lumMod val="65000"/>
              </a:schemeClr>
            </a:solidFill>
            <a:ln>
              <a:noFill/>
            </a:ln>
          </p:spPr>
          <p:txBody>
            <a:bodyPr anchor="ctr"/>
            <a:lstStyle/>
            <a:p>
              <a:pPr algn="ctr"/>
              <a:endParaRPr lang="zh-CN" sz="2400">
                <a:solidFill>
                  <a:srgbClr val="FFFFFF"/>
                </a:solidFill>
                <a:latin typeface="Arial"/>
                <a:ea typeface="微软雅黑"/>
              </a:endParaRPr>
            </a:p>
          </p:txBody>
        </p:sp>
        <p:sp>
          <p:nvSpPr>
            <p:cNvPr id="127" name="任意多边形 126"/>
            <p:cNvSpPr/>
            <p:nvPr/>
          </p:nvSpPr>
          <p:spPr>
            <a:xfrm>
              <a:off x="5335428" y="4686869"/>
              <a:ext cx="2621735" cy="272604"/>
            </a:xfrm>
            <a:custGeom>
              <a:avLst/>
              <a:gdLst/>
              <a:ahLst/>
              <a:cxnLst/>
              <a:rect l="l" t="t" r="r" b="b"/>
              <a:pathLst>
                <a:path w="2621735" h="272604">
                  <a:moveTo>
                    <a:pt x="0" y="0"/>
                  </a:moveTo>
                  <a:lnTo>
                    <a:pt x="236667" y="272604"/>
                  </a:lnTo>
                  <a:lnTo>
                    <a:pt x="2621735" y="267842"/>
                  </a:lnTo>
                </a:path>
              </a:pathLst>
            </a:custGeom>
            <a:noFill/>
            <a:ln w="19050">
              <a:solidFill>
                <a:schemeClr val="bg1">
                  <a:lumMod val="65000"/>
                </a:schemeClr>
              </a:solidFill>
              <a:prstDash val="solid"/>
              <a:miter/>
            </a:ln>
          </p:spPr>
          <p:txBody>
            <a:bodyPr anchor="ctr"/>
            <a:lstStyle/>
            <a:p>
              <a:pPr algn="ctr"/>
              <a:endParaRPr lang="zh-CN" sz="2400">
                <a:solidFill>
                  <a:srgbClr val="FFFFFF"/>
                </a:solidFill>
                <a:latin typeface="Arial"/>
                <a:ea typeface="微软雅黑"/>
              </a:endParaRPr>
            </a:p>
          </p:txBody>
        </p:sp>
      </p:grpSp>
      <p:grpSp>
        <p:nvGrpSpPr>
          <p:cNvPr id="128" name="组合 127"/>
          <p:cNvGrpSpPr/>
          <p:nvPr/>
        </p:nvGrpSpPr>
        <p:grpSpPr>
          <a:xfrm flipH="1">
            <a:off x="2324695" y="2224089"/>
            <a:ext cx="2861301" cy="1268539"/>
            <a:chOff x="5947699" y="382813"/>
            <a:chExt cx="2861301" cy="1268538"/>
          </a:xfrm>
        </p:grpSpPr>
        <p:grpSp>
          <p:nvGrpSpPr>
            <p:cNvPr id="129" name="组合 128"/>
            <p:cNvGrpSpPr/>
            <p:nvPr/>
          </p:nvGrpSpPr>
          <p:grpSpPr>
            <a:xfrm flipV="1">
              <a:off x="5947699" y="1317986"/>
              <a:ext cx="2684915" cy="333365"/>
              <a:chOff x="5272248" y="4626108"/>
              <a:chExt cx="2684915" cy="333365"/>
            </a:xfrm>
          </p:grpSpPr>
          <p:sp>
            <p:nvSpPr>
              <p:cNvPr id="131" name="椭圆 130"/>
              <p:cNvSpPr/>
              <p:nvPr/>
            </p:nvSpPr>
            <p:spPr>
              <a:xfrm>
                <a:off x="5272248" y="4626108"/>
                <a:ext cx="81021" cy="81021"/>
              </a:xfrm>
              <a:prstGeom prst="ellipse">
                <a:avLst/>
              </a:prstGeom>
              <a:solidFill>
                <a:schemeClr val="bg1">
                  <a:lumMod val="65000"/>
                </a:schemeClr>
              </a:solidFill>
              <a:ln>
                <a:noFill/>
              </a:ln>
            </p:spPr>
            <p:txBody>
              <a:bodyPr anchor="ctr"/>
              <a:lstStyle/>
              <a:p>
                <a:pPr algn="ctr"/>
                <a:endParaRPr lang="zh-CN" sz="2400">
                  <a:solidFill>
                    <a:srgbClr val="FFFFFF"/>
                  </a:solidFill>
                  <a:latin typeface="Arial"/>
                  <a:ea typeface="微软雅黑"/>
                </a:endParaRPr>
              </a:p>
            </p:txBody>
          </p:sp>
          <p:sp>
            <p:nvSpPr>
              <p:cNvPr id="132" name="任意多边形 131"/>
              <p:cNvSpPr/>
              <p:nvPr/>
            </p:nvSpPr>
            <p:spPr>
              <a:xfrm>
                <a:off x="5335428" y="4686869"/>
                <a:ext cx="2621735" cy="272604"/>
              </a:xfrm>
              <a:custGeom>
                <a:avLst/>
                <a:gdLst/>
                <a:ahLst/>
                <a:cxnLst/>
                <a:rect l="l" t="t" r="r" b="b"/>
                <a:pathLst>
                  <a:path w="2621735" h="272604">
                    <a:moveTo>
                      <a:pt x="0" y="0"/>
                    </a:moveTo>
                    <a:lnTo>
                      <a:pt x="236667" y="272604"/>
                    </a:lnTo>
                    <a:lnTo>
                      <a:pt x="2621735" y="267842"/>
                    </a:lnTo>
                  </a:path>
                </a:pathLst>
              </a:custGeom>
              <a:noFill/>
              <a:ln w="19050">
                <a:solidFill>
                  <a:schemeClr val="bg1">
                    <a:lumMod val="65000"/>
                  </a:schemeClr>
                </a:solidFill>
                <a:prstDash val="solid"/>
                <a:miter/>
              </a:ln>
            </p:spPr>
            <p:txBody>
              <a:bodyPr anchor="ctr"/>
              <a:lstStyle/>
              <a:p>
                <a:pPr algn="ctr"/>
                <a:endParaRPr lang="zh-CN" sz="2400">
                  <a:solidFill>
                    <a:srgbClr val="FFFFFF"/>
                  </a:solidFill>
                  <a:latin typeface="Arial"/>
                  <a:ea typeface="微软雅黑"/>
                </a:endParaRPr>
              </a:p>
            </p:txBody>
          </p:sp>
        </p:grpSp>
        <p:sp>
          <p:nvSpPr>
            <p:cNvPr id="130" name="文本框 129"/>
            <p:cNvSpPr txBox="1"/>
            <p:nvPr/>
          </p:nvSpPr>
          <p:spPr>
            <a:xfrm>
              <a:off x="5974839" y="382813"/>
              <a:ext cx="2834161" cy="923329"/>
            </a:xfrm>
            <a:prstGeom prst="rect">
              <a:avLst/>
            </a:prstGeom>
            <a:noFill/>
          </p:spPr>
          <p:txBody>
            <a:bodyPr wrap="square">
              <a:spAutoFit/>
            </a:bodyPr>
            <a:lstStyle/>
            <a:p>
              <a:pPr algn="ctr"/>
              <a:r>
                <a:rPr lang="zh-CN" b="1">
                  <a:solidFill>
                    <a:srgbClr val="8A0000"/>
                  </a:solidFill>
                  <a:latin typeface="微软雅黑"/>
                  <a:ea typeface="微软雅黑"/>
                </a:rPr>
                <a:t>学院计划通过精准服务和有效引导，对青年教师的职业成长提出明确要求</a:t>
              </a:r>
            </a:p>
          </p:txBody>
        </p:sp>
      </p:grpSp>
      <p:grpSp>
        <p:nvGrpSpPr>
          <p:cNvPr id="133" name="组合 132"/>
          <p:cNvGrpSpPr/>
          <p:nvPr/>
        </p:nvGrpSpPr>
        <p:grpSpPr>
          <a:xfrm flipH="1" flipV="1">
            <a:off x="780518" y="5090844"/>
            <a:ext cx="3192249" cy="923325"/>
            <a:chOff x="5947699" y="1315368"/>
            <a:chExt cx="3192249" cy="862427"/>
          </a:xfrm>
        </p:grpSpPr>
        <p:grpSp>
          <p:nvGrpSpPr>
            <p:cNvPr id="134" name="组合 133"/>
            <p:cNvGrpSpPr/>
            <p:nvPr/>
          </p:nvGrpSpPr>
          <p:grpSpPr>
            <a:xfrm flipV="1">
              <a:off x="5947699" y="1317986"/>
              <a:ext cx="2684915" cy="333365"/>
              <a:chOff x="5272248" y="4626108"/>
              <a:chExt cx="2684915" cy="333365"/>
            </a:xfrm>
          </p:grpSpPr>
          <p:sp>
            <p:nvSpPr>
              <p:cNvPr id="136" name="椭圆 135"/>
              <p:cNvSpPr/>
              <p:nvPr/>
            </p:nvSpPr>
            <p:spPr>
              <a:xfrm>
                <a:off x="5272248" y="4626108"/>
                <a:ext cx="81021" cy="81021"/>
              </a:xfrm>
              <a:prstGeom prst="ellipse">
                <a:avLst/>
              </a:prstGeom>
              <a:solidFill>
                <a:schemeClr val="bg1">
                  <a:lumMod val="65000"/>
                </a:schemeClr>
              </a:solidFill>
              <a:ln>
                <a:noFill/>
              </a:ln>
            </p:spPr>
            <p:txBody>
              <a:bodyPr anchor="ctr"/>
              <a:lstStyle/>
              <a:p>
                <a:pPr algn="ctr"/>
                <a:endParaRPr lang="zh-CN" sz="2400">
                  <a:solidFill>
                    <a:srgbClr val="FFFFFF"/>
                  </a:solidFill>
                  <a:latin typeface="Arial"/>
                  <a:ea typeface="微软雅黑"/>
                </a:endParaRPr>
              </a:p>
            </p:txBody>
          </p:sp>
          <p:sp>
            <p:nvSpPr>
              <p:cNvPr id="137" name="任意多边形 136"/>
              <p:cNvSpPr/>
              <p:nvPr/>
            </p:nvSpPr>
            <p:spPr>
              <a:xfrm>
                <a:off x="5335428" y="4686869"/>
                <a:ext cx="2621735" cy="272604"/>
              </a:xfrm>
              <a:custGeom>
                <a:avLst/>
                <a:gdLst/>
                <a:ahLst/>
                <a:cxnLst/>
                <a:rect l="l" t="t" r="r" b="b"/>
                <a:pathLst>
                  <a:path w="2621735" h="272604">
                    <a:moveTo>
                      <a:pt x="0" y="0"/>
                    </a:moveTo>
                    <a:lnTo>
                      <a:pt x="236667" y="272604"/>
                    </a:lnTo>
                    <a:lnTo>
                      <a:pt x="2621735" y="267842"/>
                    </a:lnTo>
                  </a:path>
                </a:pathLst>
              </a:custGeom>
              <a:noFill/>
              <a:ln w="19050">
                <a:solidFill>
                  <a:schemeClr val="bg1">
                    <a:lumMod val="65000"/>
                  </a:schemeClr>
                </a:solidFill>
                <a:prstDash val="solid"/>
                <a:miter/>
              </a:ln>
            </p:spPr>
            <p:txBody>
              <a:bodyPr anchor="ctr"/>
              <a:lstStyle/>
              <a:p>
                <a:pPr algn="ctr"/>
                <a:endParaRPr lang="zh-CN" sz="2400">
                  <a:solidFill>
                    <a:srgbClr val="FFFFFF"/>
                  </a:solidFill>
                  <a:latin typeface="Arial"/>
                  <a:ea typeface="微软雅黑"/>
                </a:endParaRPr>
              </a:p>
            </p:txBody>
          </p:sp>
        </p:grpSp>
        <p:sp>
          <p:nvSpPr>
            <p:cNvPr id="135" name="文本框 134"/>
            <p:cNvSpPr txBox="1"/>
            <p:nvPr/>
          </p:nvSpPr>
          <p:spPr>
            <a:xfrm flipV="1">
              <a:off x="6561428" y="1315368"/>
              <a:ext cx="2578520" cy="862427"/>
            </a:xfrm>
            <a:prstGeom prst="rect">
              <a:avLst/>
            </a:prstGeom>
            <a:noFill/>
          </p:spPr>
          <p:txBody>
            <a:bodyPr wrap="square">
              <a:spAutoFit/>
            </a:bodyPr>
            <a:lstStyle/>
            <a:p>
              <a:pPr algn="ctr"/>
              <a:r>
                <a:rPr lang="zh-CN" b="1">
                  <a:latin typeface="微软雅黑"/>
                  <a:ea typeface="微软雅黑"/>
                </a:rPr>
                <a:t>进一步激发现有教师团队的潜力，提升青年人才的教学科研水平</a:t>
              </a:r>
              <a:endParaRPr lang="zh-CN" sz="2000" b="1">
                <a:solidFill>
                  <a:srgbClr val="C00000"/>
                </a:solidFill>
                <a:latin typeface="微软雅黑"/>
                <a:ea typeface="微软雅黑"/>
              </a:endParaRPr>
            </a:p>
          </p:txBody>
        </p:sp>
      </p:grpSp>
      <p:grpSp>
        <p:nvGrpSpPr>
          <p:cNvPr id="138" name="组合 137"/>
          <p:cNvGrpSpPr/>
          <p:nvPr/>
        </p:nvGrpSpPr>
        <p:grpSpPr>
          <a:xfrm>
            <a:off x="3781364" y="4641724"/>
            <a:ext cx="1000117" cy="802734"/>
            <a:chOff x="4123036" y="1197871"/>
            <a:chExt cx="1000117" cy="802735"/>
          </a:xfrm>
        </p:grpSpPr>
        <p:sp>
          <p:nvSpPr>
            <p:cNvPr id="139" name="文本框 138"/>
            <p:cNvSpPr txBox="1"/>
            <p:nvPr/>
          </p:nvSpPr>
          <p:spPr>
            <a:xfrm>
              <a:off x="4123036" y="1197871"/>
              <a:ext cx="1000117" cy="707887"/>
            </a:xfrm>
            <a:prstGeom prst="rect">
              <a:avLst/>
            </a:prstGeom>
            <a:noFill/>
          </p:spPr>
          <p:txBody>
            <a:bodyPr wrap="square">
              <a:spAutoFit/>
            </a:bodyPr>
            <a:lstStyle/>
            <a:p>
              <a:pPr algn="ctr"/>
              <a:r>
                <a:rPr lang="en-US" sz="4000">
                  <a:solidFill>
                    <a:schemeClr val="bg1"/>
                  </a:solidFill>
                  <a:latin typeface="Impact"/>
                </a:rPr>
                <a:t>01</a:t>
              </a:r>
              <a:endParaRPr lang="zh-CN" sz="4000">
                <a:solidFill>
                  <a:schemeClr val="bg1"/>
                </a:solidFill>
                <a:latin typeface="Impact"/>
              </a:endParaRPr>
            </a:p>
          </p:txBody>
        </p:sp>
        <p:sp>
          <p:nvSpPr>
            <p:cNvPr id="140" name="文本框 139"/>
            <p:cNvSpPr txBox="1"/>
            <p:nvPr/>
          </p:nvSpPr>
          <p:spPr>
            <a:xfrm>
              <a:off x="4248945" y="1723607"/>
              <a:ext cx="775688" cy="276999"/>
            </a:xfrm>
            <a:prstGeom prst="rect">
              <a:avLst/>
            </a:prstGeom>
            <a:noFill/>
          </p:spPr>
          <p:txBody>
            <a:bodyPr wrap="square">
              <a:spAutoFit/>
            </a:bodyPr>
            <a:lstStyle/>
            <a:p>
              <a:pPr algn="ctr"/>
              <a:r>
                <a:rPr lang="en-US" sz="1200">
                  <a:solidFill>
                    <a:schemeClr val="bg1"/>
                  </a:solidFill>
                  <a:latin typeface="LiHei Pro"/>
                  <a:ea typeface="LiHei Pro"/>
                </a:rPr>
                <a:t>OPTION</a:t>
              </a:r>
              <a:endParaRPr lang="zh-CN" sz="1200">
                <a:solidFill>
                  <a:schemeClr val="bg1"/>
                </a:solidFill>
                <a:latin typeface="LiHei Pro"/>
                <a:ea typeface="LiHei Pro"/>
              </a:endParaRPr>
            </a:p>
          </p:txBody>
        </p:sp>
      </p:grpSp>
      <p:grpSp>
        <p:nvGrpSpPr>
          <p:cNvPr id="141" name="组合 140"/>
          <p:cNvGrpSpPr/>
          <p:nvPr/>
        </p:nvGrpSpPr>
        <p:grpSpPr>
          <a:xfrm>
            <a:off x="5031412" y="3711902"/>
            <a:ext cx="1000117" cy="803526"/>
            <a:chOff x="4123036" y="1197871"/>
            <a:chExt cx="1000117" cy="803527"/>
          </a:xfrm>
          <a:solidFill>
            <a:schemeClr val="bg2">
              <a:lumMod val="50000"/>
            </a:schemeClr>
          </a:solidFill>
        </p:grpSpPr>
        <p:sp>
          <p:nvSpPr>
            <p:cNvPr id="142" name="文本框 141"/>
            <p:cNvSpPr txBox="1"/>
            <p:nvPr/>
          </p:nvSpPr>
          <p:spPr>
            <a:xfrm>
              <a:off x="4123036" y="1197871"/>
              <a:ext cx="1000117" cy="707887"/>
            </a:xfrm>
            <a:prstGeom prst="rect">
              <a:avLst/>
            </a:prstGeom>
            <a:noFill/>
          </p:spPr>
          <p:txBody>
            <a:bodyPr wrap="square">
              <a:spAutoFit/>
            </a:bodyPr>
            <a:lstStyle/>
            <a:p>
              <a:pPr algn="ctr"/>
              <a:r>
                <a:rPr lang="en-US" sz="4000">
                  <a:solidFill>
                    <a:schemeClr val="bg1"/>
                  </a:solidFill>
                  <a:latin typeface="Impact"/>
                </a:rPr>
                <a:t>02</a:t>
              </a:r>
              <a:endParaRPr lang="zh-CN" sz="4000">
                <a:solidFill>
                  <a:schemeClr val="bg1"/>
                </a:solidFill>
                <a:latin typeface="Impact"/>
              </a:endParaRPr>
            </a:p>
          </p:txBody>
        </p:sp>
        <p:sp>
          <p:nvSpPr>
            <p:cNvPr id="143" name="文本框 142"/>
            <p:cNvSpPr txBox="1"/>
            <p:nvPr/>
          </p:nvSpPr>
          <p:spPr>
            <a:xfrm>
              <a:off x="4210853" y="1724399"/>
              <a:ext cx="790582" cy="276999"/>
            </a:xfrm>
            <a:prstGeom prst="rect">
              <a:avLst/>
            </a:prstGeom>
            <a:grpFill/>
          </p:spPr>
          <p:txBody>
            <a:bodyPr wrap="square">
              <a:spAutoFit/>
            </a:bodyPr>
            <a:lstStyle/>
            <a:p>
              <a:pPr algn="ctr"/>
              <a:r>
                <a:rPr lang="en-US" sz="1200">
                  <a:solidFill>
                    <a:schemeClr val="bg1"/>
                  </a:solidFill>
                  <a:latin typeface="LiHei Pro"/>
                  <a:ea typeface="LiHei Pro"/>
                </a:rPr>
                <a:t>OPTION</a:t>
              </a:r>
              <a:endParaRPr lang="zh-CN" sz="1200">
                <a:solidFill>
                  <a:schemeClr val="bg1"/>
                </a:solidFill>
                <a:latin typeface="LiHei Pro"/>
                <a:ea typeface="LiHei Pro"/>
              </a:endParaRPr>
            </a:p>
          </p:txBody>
        </p:sp>
      </p:grpSp>
      <p:grpSp>
        <p:nvGrpSpPr>
          <p:cNvPr id="144" name="组合 143"/>
          <p:cNvGrpSpPr/>
          <p:nvPr/>
        </p:nvGrpSpPr>
        <p:grpSpPr>
          <a:xfrm>
            <a:off x="7603955" y="3711902"/>
            <a:ext cx="1000117" cy="802734"/>
            <a:chOff x="4123036" y="1197871"/>
            <a:chExt cx="1000117" cy="802735"/>
          </a:xfrm>
          <a:noFill/>
        </p:grpSpPr>
        <p:sp>
          <p:nvSpPr>
            <p:cNvPr id="145" name="文本框 144"/>
            <p:cNvSpPr txBox="1"/>
            <p:nvPr/>
          </p:nvSpPr>
          <p:spPr>
            <a:xfrm>
              <a:off x="4123036" y="1197871"/>
              <a:ext cx="1000117" cy="707887"/>
            </a:xfrm>
            <a:prstGeom prst="rect">
              <a:avLst/>
            </a:prstGeom>
            <a:grpFill/>
          </p:spPr>
          <p:txBody>
            <a:bodyPr wrap="square">
              <a:spAutoFit/>
            </a:bodyPr>
            <a:lstStyle/>
            <a:p>
              <a:pPr algn="ctr"/>
              <a:r>
                <a:rPr lang="en-US" sz="4000">
                  <a:solidFill>
                    <a:schemeClr val="bg1"/>
                  </a:solidFill>
                  <a:latin typeface="Impact"/>
                </a:rPr>
                <a:t>04</a:t>
              </a:r>
              <a:endParaRPr lang="zh-CN" sz="4000">
                <a:solidFill>
                  <a:schemeClr val="bg1"/>
                </a:solidFill>
                <a:latin typeface="Impact"/>
              </a:endParaRPr>
            </a:p>
          </p:txBody>
        </p:sp>
        <p:sp>
          <p:nvSpPr>
            <p:cNvPr id="146" name="文本框 145"/>
            <p:cNvSpPr txBox="1"/>
            <p:nvPr/>
          </p:nvSpPr>
          <p:spPr>
            <a:xfrm>
              <a:off x="4221023" y="1723607"/>
              <a:ext cx="786088" cy="276999"/>
            </a:xfrm>
            <a:prstGeom prst="rect">
              <a:avLst/>
            </a:prstGeom>
            <a:grpFill/>
          </p:spPr>
          <p:txBody>
            <a:bodyPr wrap="square">
              <a:spAutoFit/>
            </a:bodyPr>
            <a:lstStyle/>
            <a:p>
              <a:pPr algn="ctr"/>
              <a:r>
                <a:rPr lang="en-US" sz="1200">
                  <a:solidFill>
                    <a:schemeClr val="bg1"/>
                  </a:solidFill>
                  <a:latin typeface="LiHei Pro"/>
                  <a:ea typeface="LiHei Pro"/>
                </a:rPr>
                <a:t>OPTION</a:t>
              </a:r>
              <a:endParaRPr lang="zh-CN" sz="1200">
                <a:solidFill>
                  <a:schemeClr val="bg1"/>
                </a:solidFill>
                <a:latin typeface="LiHei Pro"/>
                <a:ea typeface="LiHei Pro"/>
              </a:endParaRPr>
            </a:p>
          </p:txBody>
        </p:sp>
      </p:grpSp>
      <p:grpSp>
        <p:nvGrpSpPr>
          <p:cNvPr id="147" name="组合 146"/>
          <p:cNvGrpSpPr/>
          <p:nvPr/>
        </p:nvGrpSpPr>
        <p:grpSpPr>
          <a:xfrm>
            <a:off x="6328520" y="4641724"/>
            <a:ext cx="1000117" cy="793856"/>
            <a:chOff x="4123036" y="1197871"/>
            <a:chExt cx="1000117" cy="793857"/>
          </a:xfrm>
          <a:noFill/>
        </p:grpSpPr>
        <p:sp>
          <p:nvSpPr>
            <p:cNvPr id="148" name="文本框 147"/>
            <p:cNvSpPr txBox="1"/>
            <p:nvPr/>
          </p:nvSpPr>
          <p:spPr>
            <a:xfrm>
              <a:off x="4123036" y="1197871"/>
              <a:ext cx="1000117" cy="707887"/>
            </a:xfrm>
            <a:prstGeom prst="rect">
              <a:avLst/>
            </a:prstGeom>
            <a:grpFill/>
          </p:spPr>
          <p:txBody>
            <a:bodyPr wrap="square">
              <a:spAutoFit/>
            </a:bodyPr>
            <a:lstStyle/>
            <a:p>
              <a:pPr algn="ctr"/>
              <a:r>
                <a:rPr lang="en-US" sz="4000">
                  <a:solidFill>
                    <a:schemeClr val="bg1"/>
                  </a:solidFill>
                  <a:latin typeface="Impact"/>
                </a:rPr>
                <a:t>03</a:t>
              </a:r>
              <a:endParaRPr lang="zh-CN" sz="4000">
                <a:solidFill>
                  <a:schemeClr val="bg1"/>
                </a:solidFill>
                <a:latin typeface="Impact"/>
              </a:endParaRPr>
            </a:p>
          </p:txBody>
        </p:sp>
        <p:sp>
          <p:nvSpPr>
            <p:cNvPr id="149" name="文本框 148"/>
            <p:cNvSpPr txBox="1"/>
            <p:nvPr/>
          </p:nvSpPr>
          <p:spPr>
            <a:xfrm>
              <a:off x="4240066" y="1714729"/>
              <a:ext cx="789291" cy="276999"/>
            </a:xfrm>
            <a:prstGeom prst="rect">
              <a:avLst/>
            </a:prstGeom>
            <a:grpFill/>
          </p:spPr>
          <p:txBody>
            <a:bodyPr wrap="square">
              <a:spAutoFit/>
            </a:bodyPr>
            <a:lstStyle/>
            <a:p>
              <a:pPr algn="ctr"/>
              <a:r>
                <a:rPr lang="en-US" sz="1200">
                  <a:solidFill>
                    <a:schemeClr val="bg1"/>
                  </a:solidFill>
                  <a:latin typeface="LiHei Pro"/>
                  <a:ea typeface="LiHei Pro"/>
                </a:rPr>
                <a:t>OPTION</a:t>
              </a:r>
              <a:endParaRPr lang="zh-CN" sz="1200">
                <a:solidFill>
                  <a:schemeClr val="bg1"/>
                </a:solidFill>
                <a:latin typeface="LiHei Pro"/>
                <a:ea typeface="LiHei Pro"/>
              </a:endParaRPr>
            </a:p>
          </p:txBody>
        </p:sp>
      </p:grpSp>
      <p:sp>
        <p:nvSpPr>
          <p:cNvPr id="153" name="文本框 152"/>
          <p:cNvSpPr txBox="1"/>
          <p:nvPr/>
        </p:nvSpPr>
        <p:spPr>
          <a:xfrm>
            <a:off x="7960511" y="1959858"/>
            <a:ext cx="3809717" cy="1200329"/>
          </a:xfrm>
          <a:prstGeom prst="rect">
            <a:avLst/>
          </a:prstGeom>
          <a:noFill/>
        </p:spPr>
        <p:txBody>
          <a:bodyPr wrap="square">
            <a:spAutoFit/>
          </a:bodyPr>
          <a:lstStyle/>
          <a:p>
            <a:pPr algn="ctr"/>
            <a:r>
              <a:rPr lang="zh-CN" b="1">
                <a:latin typeface="微软雅黑"/>
                <a:ea typeface="微软雅黑"/>
              </a:rPr>
              <a:t>推动中青年教师的职业成长，推动中青年学者尽快成为学科骨干和</a:t>
            </a:r>
            <a:endParaRPr lang="en-US" b="1">
              <a:latin typeface="微软雅黑"/>
              <a:ea typeface="微软雅黑"/>
            </a:endParaRPr>
          </a:p>
          <a:p>
            <a:pPr algn="ctr"/>
            <a:r>
              <a:rPr lang="zh-CN" b="1">
                <a:latin typeface="微软雅黑"/>
                <a:ea typeface="微软雅黑"/>
              </a:rPr>
              <a:t>带头人，为人才队伍提供优质的</a:t>
            </a:r>
            <a:endParaRPr lang="en-US" b="1">
              <a:latin typeface="微软雅黑"/>
              <a:ea typeface="微软雅黑"/>
            </a:endParaRPr>
          </a:p>
          <a:p>
            <a:pPr algn="ctr"/>
            <a:r>
              <a:rPr lang="zh-CN" b="1">
                <a:latin typeface="微软雅黑"/>
                <a:ea typeface="微软雅黑"/>
              </a:rPr>
              <a:t>学术资源和广阔的成长空间</a:t>
            </a:r>
          </a:p>
        </p:txBody>
      </p:sp>
      <p:sp>
        <p:nvSpPr>
          <p:cNvPr id="154" name="矩形 153"/>
          <p:cNvSpPr/>
          <p:nvPr/>
        </p:nvSpPr>
        <p:spPr>
          <a:xfrm>
            <a:off x="1483142" y="1570561"/>
            <a:ext cx="6596678" cy="400110"/>
          </a:xfrm>
          <a:prstGeom prst="rect">
            <a:avLst/>
          </a:prstGeom>
        </p:spPr>
        <p:txBody>
          <a:bodyPr wrap="none">
            <a:spAutoFit/>
          </a:bodyPr>
          <a:lstStyle/>
          <a:p>
            <a:r>
              <a:rPr lang="zh-CN" sz="2000" b="1">
                <a:solidFill>
                  <a:schemeClr val="tx1">
                    <a:lumMod val="75000"/>
                    <a:lumOff val="25000"/>
                  </a:schemeClr>
                </a:solidFill>
                <a:latin typeface="Arial"/>
                <a:ea typeface="微软雅黑"/>
              </a:rPr>
              <a:t>激发现有内部资源活力，促进中青年学者职业发展与成长</a:t>
            </a:r>
          </a:p>
        </p:txBody>
      </p:sp>
      <p:sp>
        <p:nvSpPr>
          <p:cNvPr id="155" name="文本框 154"/>
          <p:cNvSpPr txBox="1"/>
          <p:nvPr/>
        </p:nvSpPr>
        <p:spPr>
          <a:xfrm>
            <a:off x="7818972" y="5082839"/>
            <a:ext cx="2553036" cy="923330"/>
          </a:xfrm>
          <a:prstGeom prst="rect">
            <a:avLst/>
          </a:prstGeom>
          <a:noFill/>
        </p:spPr>
        <p:txBody>
          <a:bodyPr wrap="square">
            <a:spAutoFit/>
          </a:bodyPr>
          <a:lstStyle/>
          <a:p>
            <a:pPr algn="ctr"/>
            <a:r>
              <a:rPr lang="zh-CN" b="1">
                <a:solidFill>
                  <a:srgbClr val="8A0000"/>
                </a:solidFill>
                <a:latin typeface="微软雅黑"/>
                <a:ea typeface="微软雅黑"/>
              </a:rPr>
              <a:t>激发现有团队活力，</a:t>
            </a:r>
            <a:endParaRPr lang="en-US" b="1">
              <a:solidFill>
                <a:srgbClr val="8A0000"/>
              </a:solidFill>
              <a:latin typeface="微软雅黑"/>
              <a:ea typeface="微软雅黑"/>
            </a:endParaRPr>
          </a:p>
          <a:p>
            <a:pPr algn="ctr"/>
            <a:r>
              <a:rPr lang="zh-CN" b="1">
                <a:solidFill>
                  <a:srgbClr val="8A0000"/>
                </a:solidFill>
                <a:latin typeface="微软雅黑"/>
                <a:ea typeface="微软雅黑"/>
              </a:rPr>
              <a:t>打造高质量、有特色的教师发展服务平台</a:t>
            </a:r>
          </a:p>
        </p:txBody>
      </p:sp>
      <p:sp>
        <p:nvSpPr>
          <p:cNvPr id="156" name="矩形 155"/>
          <p:cNvSpPr/>
          <p:nvPr/>
        </p:nvSpPr>
        <p:spPr>
          <a:xfrm>
            <a:off x="694113" y="160821"/>
            <a:ext cx="619246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八、学科建设的思考与规划</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6" name="Straight Arrow Connector 41"/>
          <p:cNvCxnSpPr/>
          <p:nvPr/>
        </p:nvCxnSpPr>
        <p:spPr>
          <a:xfrm flipV="1">
            <a:off x="8554756" y="3335041"/>
            <a:ext cx="9525" cy="780442"/>
          </a:xfrm>
          <a:prstGeom prst="straightConnector1">
            <a:avLst/>
          </a:prstGeom>
          <a:ln w="6350">
            <a:solidFill>
              <a:schemeClr val="bg1">
                <a:lumMod val="65000"/>
              </a:schemeClr>
            </a:solidFill>
            <a:prstDash val="sysDash"/>
            <a:miter/>
            <a:tailEnd type="triangle"/>
          </a:ln>
        </p:spPr>
      </p:cxnSp>
      <p:grpSp>
        <p:nvGrpSpPr>
          <p:cNvPr id="21" name="组合 20"/>
          <p:cNvGrpSpPr/>
          <p:nvPr/>
        </p:nvGrpSpPr>
        <p:grpSpPr>
          <a:xfrm>
            <a:off x="0" y="6705904"/>
            <a:ext cx="12192000" cy="150435"/>
            <a:chOff x="0" y="2714172"/>
            <a:chExt cx="3686629" cy="1429658"/>
          </a:xfrm>
        </p:grpSpPr>
        <p:sp>
          <p:nvSpPr>
            <p:cNvPr id="22" name="矩形 21"/>
            <p:cNvSpPr/>
            <p:nvPr/>
          </p:nvSpPr>
          <p:spPr>
            <a:xfrm>
              <a:off x="0" y="2714172"/>
              <a:ext cx="3686629" cy="1429658"/>
            </a:xfrm>
            <a:prstGeom prst="rect">
              <a:avLst/>
            </a:prstGeom>
            <a:solidFill>
              <a:schemeClr val="bg2">
                <a:lumMod val="75000"/>
              </a:schemeClr>
            </a:solidFill>
            <a:ln>
              <a:noFill/>
            </a:ln>
          </p:spPr>
          <p:txBody>
            <a:bodyPr anchor="ctr"/>
            <a:lstStyle/>
            <a:p>
              <a:pPr algn="ctr"/>
              <a:endParaRPr lang="zh-CN">
                <a:solidFill>
                  <a:schemeClr val="lt1"/>
                </a:solidFill>
              </a:endParaRPr>
            </a:p>
          </p:txBody>
        </p:sp>
        <p:sp>
          <p:nvSpPr>
            <p:cNvPr id="23" name="矩形 22"/>
            <p:cNvSpPr/>
            <p:nvPr/>
          </p:nvSpPr>
          <p:spPr>
            <a:xfrm>
              <a:off x="0" y="3429001"/>
              <a:ext cx="3686629" cy="714829"/>
            </a:xfrm>
            <a:prstGeom prst="rect">
              <a:avLst/>
            </a:prstGeom>
            <a:solidFill>
              <a:srgbClr val="8A0000"/>
            </a:solidFill>
            <a:ln>
              <a:noFill/>
            </a:ln>
          </p:spPr>
          <p:txBody>
            <a:bodyPr anchor="ctr"/>
            <a:lstStyle/>
            <a:p>
              <a:pPr algn="ctr"/>
              <a:endParaRPr lang="zh-CN">
                <a:solidFill>
                  <a:schemeClr val="lt1"/>
                </a:solidFill>
              </a:endParaRPr>
            </a:p>
          </p:txBody>
        </p:sp>
      </p:grpSp>
      <p:pic>
        <p:nvPicPr>
          <p:cNvPr id="33" name="图片 32"/>
          <p:cNvPicPr>
            <a:picLocks noChangeAspect="1"/>
          </p:cNvPicPr>
          <p:nvPr/>
        </p:nvPicPr>
        <p:blipFill rotWithShape="1">
          <a:blip r:embed="rId3"/>
          <a:srcRect l="6223" t="12451" r="30611" b="63912"/>
          <a:stretch/>
        </p:blipFill>
        <p:spPr>
          <a:xfrm>
            <a:off x="9591674" y="392435"/>
            <a:ext cx="2124611" cy="512121"/>
          </a:xfrm>
          <a:prstGeom prst="rect">
            <a:avLst/>
          </a:prstGeom>
        </p:spPr>
      </p:pic>
      <p:grpSp>
        <p:nvGrpSpPr>
          <p:cNvPr id="82" name="组合 81"/>
          <p:cNvGrpSpPr/>
          <p:nvPr/>
        </p:nvGrpSpPr>
        <p:grpSpPr>
          <a:xfrm>
            <a:off x="1" y="0"/>
            <a:ext cx="1388224" cy="1046128"/>
            <a:chOff x="0" y="0"/>
            <a:chExt cx="6897954" cy="4536440"/>
          </a:xfrm>
        </p:grpSpPr>
        <p:sp>
          <p:nvSpPr>
            <p:cNvPr id="83" name="直角三角形 82"/>
            <p:cNvSpPr/>
            <p:nvPr/>
          </p:nvSpPr>
          <p:spPr>
            <a:xfrm flipV="1">
              <a:off x="0" y="0"/>
              <a:ext cx="6897954" cy="4511041"/>
            </a:xfrm>
            <a:prstGeom prst="rtTriangle">
              <a:avLst/>
            </a:prstGeom>
            <a:solidFill>
              <a:srgbClr val="8E8E8E">
                <a:alpha val="40000"/>
              </a:srgbClr>
            </a:solidFill>
            <a:ln>
              <a:noFill/>
            </a:ln>
          </p:spPr>
          <p:txBody>
            <a:bodyPr anchor="ctr"/>
            <a:lstStyle/>
            <a:p>
              <a:pPr algn="ctr"/>
              <a:endParaRPr lang="zh-CN">
                <a:solidFill>
                  <a:schemeClr val="lt1"/>
                </a:solidFill>
              </a:endParaRPr>
            </a:p>
          </p:txBody>
        </p:sp>
        <p:sp>
          <p:nvSpPr>
            <p:cNvPr id="84" name="直角三角形 83"/>
            <p:cNvSpPr/>
            <p:nvPr/>
          </p:nvSpPr>
          <p:spPr>
            <a:xfrm flipV="1">
              <a:off x="0" y="0"/>
              <a:ext cx="5232400" cy="3421822"/>
            </a:xfrm>
            <a:prstGeom prst="rtTriangle">
              <a:avLst/>
            </a:prstGeom>
            <a:solidFill>
              <a:srgbClr val="960000"/>
            </a:solidFill>
            <a:ln>
              <a:noFill/>
            </a:ln>
          </p:spPr>
          <p:txBody>
            <a:bodyPr anchor="ctr"/>
            <a:lstStyle/>
            <a:p>
              <a:pPr algn="ctr"/>
              <a:endParaRPr lang="zh-CN">
                <a:solidFill>
                  <a:schemeClr val="lt1"/>
                </a:solidFill>
              </a:endParaRPr>
            </a:p>
          </p:txBody>
        </p:sp>
        <p:sp>
          <p:nvSpPr>
            <p:cNvPr id="85" name="直角三角形 84"/>
            <p:cNvSpPr/>
            <p:nvPr/>
          </p:nvSpPr>
          <p:spPr>
            <a:xfrm flipV="1">
              <a:off x="4128" y="3436179"/>
              <a:ext cx="1682439" cy="1100261"/>
            </a:xfrm>
            <a:prstGeom prst="rtTriangle">
              <a:avLst/>
            </a:prstGeom>
            <a:solidFill>
              <a:srgbClr val="002060"/>
            </a:solidFill>
            <a:ln>
              <a:noFill/>
            </a:ln>
          </p:spPr>
          <p:txBody>
            <a:bodyPr anchor="ctr"/>
            <a:lstStyle/>
            <a:p>
              <a:pPr algn="ctr"/>
              <a:endParaRPr lang="zh-CN">
                <a:solidFill>
                  <a:schemeClr val="lt1"/>
                </a:solidFill>
              </a:endParaRPr>
            </a:p>
          </p:txBody>
        </p:sp>
      </p:grpSp>
      <p:sp>
        <p:nvSpPr>
          <p:cNvPr id="150" name="TextBox 8"/>
          <p:cNvSpPr txBox="1"/>
          <p:nvPr/>
        </p:nvSpPr>
        <p:spPr>
          <a:xfrm>
            <a:off x="493084" y="1056467"/>
            <a:ext cx="12067937" cy="430887"/>
          </a:xfrm>
          <a:prstGeom prst="rect">
            <a:avLst/>
          </a:prstGeom>
          <a:noFill/>
        </p:spPr>
        <p:txBody>
          <a:bodyPr wrap="square" lIns="0" tIns="0" rIns="0" bIns="0" anchor="ctr">
            <a:spAutoFit/>
          </a:bodyPr>
          <a:lstStyle/>
          <a:p>
            <a:r>
              <a:rPr lang="zh-CN" sz="2800" b="1">
                <a:solidFill>
                  <a:schemeClr val="tx1">
                    <a:lumMod val="75000"/>
                    <a:lumOff val="25000"/>
                  </a:schemeClr>
                </a:solidFill>
                <a:latin typeface="Arial"/>
                <a:ea typeface="微软雅黑"/>
              </a:rPr>
              <a:t>（二）完善学科布局，加强师资队伍能力建设，促进学科长远发展</a:t>
            </a:r>
            <a:endParaRPr lang="en-US" sz="2800" b="1">
              <a:solidFill>
                <a:schemeClr val="tx1">
                  <a:lumMod val="75000"/>
                  <a:lumOff val="25000"/>
                </a:schemeClr>
              </a:solidFill>
              <a:latin typeface="Arial"/>
              <a:ea typeface="微软雅黑"/>
            </a:endParaRPr>
          </a:p>
        </p:txBody>
      </p:sp>
      <p:grpSp>
        <p:nvGrpSpPr>
          <p:cNvPr id="87" name="Group 3"/>
          <p:cNvGrpSpPr/>
          <p:nvPr/>
        </p:nvGrpSpPr>
        <p:grpSpPr>
          <a:xfrm>
            <a:off x="1748926" y="2127140"/>
            <a:ext cx="8723696" cy="3685027"/>
            <a:chOff x="1167510" y="1551735"/>
            <a:chExt cx="9952906" cy="4399344"/>
          </a:xfrm>
        </p:grpSpPr>
        <p:sp>
          <p:nvSpPr>
            <p:cNvPr id="88" name="Freeform 21"/>
            <p:cNvSpPr/>
            <p:nvPr/>
          </p:nvSpPr>
          <p:spPr>
            <a:xfrm rot="19805282">
              <a:off x="1456384" y="1551735"/>
              <a:ext cx="9350488" cy="4399344"/>
            </a:xfrm>
            <a:custGeom>
              <a:avLst/>
              <a:gdLst/>
              <a:ahLst/>
              <a:cxnLst/>
              <a:rect l="l" t="t" r="r" b="b"/>
              <a:pathLst>
                <a:path w="9350488" h="4399344">
                  <a:moveTo>
                    <a:pt x="9210674" y="3819266"/>
                  </a:moveTo>
                  <a:cubicBezTo>
                    <a:pt x="9295028" y="3876255"/>
                    <a:pt x="9350488" y="3972763"/>
                    <a:pt x="9350488" y="4082226"/>
                  </a:cubicBezTo>
                  <a:cubicBezTo>
                    <a:pt x="9350488" y="4257365"/>
                    <a:pt x="9208509" y="4399344"/>
                    <a:pt x="9033370" y="4399344"/>
                  </a:cubicBezTo>
                  <a:lnTo>
                    <a:pt x="6852320" y="4399344"/>
                  </a:lnTo>
                  <a:lnTo>
                    <a:pt x="6844759" y="4398581"/>
                  </a:lnTo>
                  <a:lnTo>
                    <a:pt x="6831730" y="4398964"/>
                  </a:lnTo>
                  <a:lnTo>
                    <a:pt x="6805150" y="4394589"/>
                  </a:lnTo>
                  <a:lnTo>
                    <a:pt x="6788410" y="4392901"/>
                  </a:lnTo>
                  <a:lnTo>
                    <a:pt x="6781081" y="4390626"/>
                  </a:lnTo>
                  <a:lnTo>
                    <a:pt x="6771692" y="4389080"/>
                  </a:lnTo>
                  <a:lnTo>
                    <a:pt x="6748678" y="4380567"/>
                  </a:lnTo>
                  <a:lnTo>
                    <a:pt x="6728884" y="4374423"/>
                  </a:lnTo>
                  <a:lnTo>
                    <a:pt x="6722076" y="4370728"/>
                  </a:lnTo>
                  <a:lnTo>
                    <a:pt x="6714626" y="4367972"/>
                  </a:lnTo>
                  <a:lnTo>
                    <a:pt x="6695104" y="4356088"/>
                  </a:lnTo>
                  <a:lnTo>
                    <a:pt x="6675017" y="4345185"/>
                  </a:lnTo>
                  <a:lnTo>
                    <a:pt x="6668890" y="4340130"/>
                  </a:lnTo>
                  <a:lnTo>
                    <a:pt x="6662274" y="4336102"/>
                  </a:lnTo>
                  <a:lnTo>
                    <a:pt x="6647012" y="4322079"/>
                  </a:lnTo>
                  <a:lnTo>
                    <a:pt x="6628085" y="4306462"/>
                  </a:lnTo>
                  <a:lnTo>
                    <a:pt x="6622029" y="4299122"/>
                  </a:lnTo>
                  <a:lnTo>
                    <a:pt x="6616378" y="4293931"/>
                  </a:lnTo>
                  <a:lnTo>
                    <a:pt x="6606505" y="4280307"/>
                  </a:lnTo>
                  <a:lnTo>
                    <a:pt x="6589361" y="4259529"/>
                  </a:lnTo>
                  <a:lnTo>
                    <a:pt x="6583143" y="4248073"/>
                  </a:lnTo>
                  <a:lnTo>
                    <a:pt x="6578683" y="4241920"/>
                  </a:lnTo>
                  <a:lnTo>
                    <a:pt x="5577164" y="2519482"/>
                  </a:lnTo>
                  <a:lnTo>
                    <a:pt x="3584720" y="2519482"/>
                  </a:lnTo>
                  <a:lnTo>
                    <a:pt x="3577151" y="2518719"/>
                  </a:lnTo>
                  <a:lnTo>
                    <a:pt x="3564128" y="2519102"/>
                  </a:lnTo>
                  <a:lnTo>
                    <a:pt x="3537559" y="2514728"/>
                  </a:lnTo>
                  <a:lnTo>
                    <a:pt x="3520810" y="2513039"/>
                  </a:lnTo>
                  <a:lnTo>
                    <a:pt x="3513476" y="2510763"/>
                  </a:lnTo>
                  <a:lnTo>
                    <a:pt x="3504091" y="2509217"/>
                  </a:lnTo>
                  <a:lnTo>
                    <a:pt x="3481082" y="2500707"/>
                  </a:lnTo>
                  <a:lnTo>
                    <a:pt x="3461284" y="2494561"/>
                  </a:lnTo>
                  <a:lnTo>
                    <a:pt x="3454474" y="2490865"/>
                  </a:lnTo>
                  <a:lnTo>
                    <a:pt x="3447024" y="2488109"/>
                  </a:lnTo>
                  <a:lnTo>
                    <a:pt x="3427503" y="2476226"/>
                  </a:lnTo>
                  <a:lnTo>
                    <a:pt x="3407416" y="2465323"/>
                  </a:lnTo>
                  <a:lnTo>
                    <a:pt x="3401290" y="2460268"/>
                  </a:lnTo>
                  <a:lnTo>
                    <a:pt x="3394672" y="2456239"/>
                  </a:lnTo>
                  <a:lnTo>
                    <a:pt x="3379407" y="2442213"/>
                  </a:lnTo>
                  <a:lnTo>
                    <a:pt x="3360484" y="2426600"/>
                  </a:lnTo>
                  <a:lnTo>
                    <a:pt x="3354430" y="2419263"/>
                  </a:lnTo>
                  <a:lnTo>
                    <a:pt x="3348776" y="2414068"/>
                  </a:lnTo>
                  <a:lnTo>
                    <a:pt x="3338897" y="2400437"/>
                  </a:lnTo>
                  <a:lnTo>
                    <a:pt x="3321761" y="2379667"/>
                  </a:lnTo>
                  <a:lnTo>
                    <a:pt x="3315545" y="2368216"/>
                  </a:lnTo>
                  <a:lnTo>
                    <a:pt x="3311081" y="2362057"/>
                  </a:lnTo>
                  <a:lnTo>
                    <a:pt x="2309562" y="639619"/>
                  </a:lnTo>
                  <a:lnTo>
                    <a:pt x="317118" y="639619"/>
                  </a:lnTo>
                  <a:cubicBezTo>
                    <a:pt x="141979" y="639619"/>
                    <a:pt x="0" y="497640"/>
                    <a:pt x="1" y="322501"/>
                  </a:cubicBezTo>
                  <a:cubicBezTo>
                    <a:pt x="0" y="147362"/>
                    <a:pt x="141979" y="5383"/>
                    <a:pt x="317119" y="5383"/>
                  </a:cubicBezTo>
                  <a:lnTo>
                    <a:pt x="2436279" y="5383"/>
                  </a:lnTo>
                  <a:lnTo>
                    <a:pt x="2448735" y="2523"/>
                  </a:lnTo>
                  <a:cubicBezTo>
                    <a:pt x="2510031" y="-5274"/>
                    <a:pt x="2572102" y="5149"/>
                    <a:pt x="2627103" y="31715"/>
                  </a:cubicBezTo>
                  <a:lnTo>
                    <a:pt x="2650943" y="46228"/>
                  </a:lnTo>
                  <a:lnTo>
                    <a:pt x="2675472" y="59542"/>
                  </a:lnTo>
                  <a:cubicBezTo>
                    <a:pt x="2726084" y="93735"/>
                    <a:pt x="2766295" y="142156"/>
                    <a:pt x="2790366" y="199065"/>
                  </a:cubicBezTo>
                  <a:lnTo>
                    <a:pt x="2794154" y="211270"/>
                  </a:lnTo>
                  <a:lnTo>
                    <a:pt x="3767495" y="1885246"/>
                  </a:lnTo>
                  <a:lnTo>
                    <a:pt x="5703881" y="1885246"/>
                  </a:lnTo>
                  <a:lnTo>
                    <a:pt x="5716337" y="1882386"/>
                  </a:lnTo>
                  <a:cubicBezTo>
                    <a:pt x="5777633" y="1874589"/>
                    <a:pt x="5839704" y="1885011"/>
                    <a:pt x="5894704" y="1911577"/>
                  </a:cubicBezTo>
                  <a:lnTo>
                    <a:pt x="5930433" y="1933328"/>
                  </a:lnTo>
                  <a:lnTo>
                    <a:pt x="5943074" y="1939405"/>
                  </a:lnTo>
                  <a:cubicBezTo>
                    <a:pt x="5985251" y="1967899"/>
                    <a:pt x="6020204" y="2006273"/>
                    <a:pt x="6044613" y="2051207"/>
                  </a:cubicBezTo>
                  <a:lnTo>
                    <a:pt x="6057322" y="2083506"/>
                  </a:lnTo>
                  <a:lnTo>
                    <a:pt x="7035096" y="3765107"/>
                  </a:lnTo>
                  <a:lnTo>
                    <a:pt x="9033370" y="3765107"/>
                  </a:lnTo>
                  <a:cubicBezTo>
                    <a:pt x="9099047" y="3765107"/>
                    <a:pt x="9160061" y="3785073"/>
                    <a:pt x="9210674" y="3819266"/>
                  </a:cubicBezTo>
                  <a:close/>
                </a:path>
              </a:pathLst>
            </a:custGeom>
            <a:solidFill>
              <a:schemeClr val="bg1">
                <a:lumMod val="85000"/>
              </a:schemeClr>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89" name="Rounded Rectangle 4"/>
            <p:cNvSpPr/>
            <p:nvPr/>
          </p:nvSpPr>
          <p:spPr>
            <a:xfrm rot="19805282">
              <a:off x="1167510" y="4073777"/>
              <a:ext cx="634909" cy="634236"/>
            </a:xfrm>
            <a:prstGeom prst="roundRect">
              <a:avLst>
                <a:gd name="adj" fmla="val 50000"/>
              </a:avLst>
            </a:prstGeom>
            <a:solidFill>
              <a:srgbClr val="8A0000"/>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0" name="Rounded Rectangle 17"/>
            <p:cNvSpPr/>
            <p:nvPr/>
          </p:nvSpPr>
          <p:spPr>
            <a:xfrm rot="19805282">
              <a:off x="2971584" y="2980639"/>
              <a:ext cx="634909" cy="634236"/>
            </a:xfrm>
            <a:prstGeom prst="roundRect">
              <a:avLst>
                <a:gd name="adj" fmla="val 50000"/>
              </a:avLst>
            </a:prstGeom>
            <a:solidFill>
              <a:schemeClr val="tx1">
                <a:lumMod val="85000"/>
                <a:lumOff val="15000"/>
              </a:schemeClr>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1" name="Rounded Rectangle 18"/>
            <p:cNvSpPr/>
            <p:nvPr/>
          </p:nvSpPr>
          <p:spPr>
            <a:xfrm rot="19805282">
              <a:off x="4856481" y="3988943"/>
              <a:ext cx="634909" cy="634236"/>
            </a:xfrm>
            <a:prstGeom prst="roundRect">
              <a:avLst>
                <a:gd name="adj" fmla="val 50000"/>
              </a:avLst>
            </a:prstGeom>
            <a:solidFill>
              <a:srgbClr val="8A0000"/>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2" name="Rounded Rectangle 19"/>
            <p:cNvSpPr/>
            <p:nvPr/>
          </p:nvSpPr>
          <p:spPr>
            <a:xfrm rot="19805282">
              <a:off x="6761240" y="2884306"/>
              <a:ext cx="634909" cy="634236"/>
            </a:xfrm>
            <a:prstGeom prst="roundRect">
              <a:avLst>
                <a:gd name="adj" fmla="val 50000"/>
              </a:avLst>
            </a:prstGeom>
            <a:solidFill>
              <a:schemeClr val="tx1">
                <a:lumMod val="85000"/>
                <a:lumOff val="15000"/>
              </a:schemeClr>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3" name="Rounded Rectangle 20"/>
            <p:cNvSpPr/>
            <p:nvPr/>
          </p:nvSpPr>
          <p:spPr>
            <a:xfrm rot="19805282">
              <a:off x="10485507" y="2802446"/>
              <a:ext cx="634909" cy="634236"/>
            </a:xfrm>
            <a:prstGeom prst="roundRect">
              <a:avLst>
                <a:gd name="adj" fmla="val 50000"/>
              </a:avLst>
            </a:prstGeom>
            <a:solidFill>
              <a:schemeClr val="tx1">
                <a:lumMod val="85000"/>
                <a:lumOff val="15000"/>
              </a:schemeClr>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4" name="Rounded Rectangle 22"/>
            <p:cNvSpPr/>
            <p:nvPr/>
          </p:nvSpPr>
          <p:spPr>
            <a:xfrm rot="19805282">
              <a:off x="8614859" y="3905208"/>
              <a:ext cx="634909" cy="634236"/>
            </a:xfrm>
            <a:prstGeom prst="roundRect">
              <a:avLst>
                <a:gd name="adj" fmla="val 50000"/>
              </a:avLst>
            </a:prstGeom>
            <a:solidFill>
              <a:srgbClr val="8A0000"/>
            </a:solidFill>
            <a:ln>
              <a:noFill/>
            </a:ln>
          </p:spPr>
          <p:txBody>
            <a:bodyPr anchor="ctr"/>
            <a:lstStyle/>
            <a:p>
              <a:pPr algn="just">
                <a:lnSpc>
                  <a:spcPct val="120000"/>
                </a:lnSpc>
              </a:pPr>
              <a:endParaRPr lang="en-GB" sz="949">
                <a:solidFill>
                  <a:schemeClr val="lt1"/>
                </a:solidFill>
                <a:latin typeface="Arial"/>
                <a:ea typeface="微软雅黑"/>
              </a:endParaRPr>
            </a:p>
          </p:txBody>
        </p:sp>
        <p:sp>
          <p:nvSpPr>
            <p:cNvPr id="95" name="Freeform 23"/>
            <p:cNvSpPr>
              <a:spLocks noEditPoints="1"/>
            </p:cNvSpPr>
            <p:nvPr/>
          </p:nvSpPr>
          <p:spPr>
            <a:xfrm>
              <a:off x="3095347" y="3102857"/>
              <a:ext cx="387383" cy="385476"/>
            </a:xfrm>
            <a:custGeom>
              <a:avLst/>
              <a:gdLst/>
              <a:ahLst/>
              <a:cxnLst/>
              <a:rect l="0" t="0" r="r" b="b"/>
              <a:pathLst>
                <a:path w="387383" h="385476">
                  <a:moveTo>
                    <a:pt x="24727" y="114823"/>
                  </a:moveTo>
                  <a:cubicBezTo>
                    <a:pt x="45332" y="65613"/>
                    <a:pt x="86543" y="32806"/>
                    <a:pt x="131875" y="16403"/>
                  </a:cubicBezTo>
                  <a:cubicBezTo>
                    <a:pt x="177207" y="0"/>
                    <a:pt x="230781" y="4101"/>
                    <a:pt x="276113" y="24605"/>
                  </a:cubicBezTo>
                  <a:cubicBezTo>
                    <a:pt x="321445" y="49210"/>
                    <a:pt x="354414" y="86117"/>
                    <a:pt x="370899" y="131226"/>
                  </a:cubicBezTo>
                  <a:cubicBezTo>
                    <a:pt x="387383" y="176335"/>
                    <a:pt x="387383" y="229645"/>
                    <a:pt x="362656" y="274754"/>
                  </a:cubicBezTo>
                  <a:cubicBezTo>
                    <a:pt x="362656" y="274754"/>
                    <a:pt x="362656" y="274754"/>
                    <a:pt x="362656" y="274754"/>
                  </a:cubicBezTo>
                  <a:cubicBezTo>
                    <a:pt x="342051" y="319863"/>
                    <a:pt x="300840" y="356770"/>
                    <a:pt x="255508" y="369073"/>
                  </a:cubicBezTo>
                  <a:cubicBezTo>
                    <a:pt x="210176" y="385476"/>
                    <a:pt x="160723" y="385476"/>
                    <a:pt x="111270" y="364972"/>
                  </a:cubicBezTo>
                  <a:cubicBezTo>
                    <a:pt x="111270" y="364972"/>
                    <a:pt x="111270" y="364972"/>
                    <a:pt x="111270" y="364972"/>
                  </a:cubicBezTo>
                  <a:cubicBezTo>
                    <a:pt x="65938" y="340367"/>
                    <a:pt x="32969" y="299359"/>
                    <a:pt x="16484" y="254250"/>
                  </a:cubicBezTo>
                  <a:cubicBezTo>
                    <a:pt x="0" y="209141"/>
                    <a:pt x="4121" y="159932"/>
                    <a:pt x="24727" y="114823"/>
                  </a:cubicBezTo>
                  <a:cubicBezTo>
                    <a:pt x="24727" y="114823"/>
                    <a:pt x="24727" y="114823"/>
                    <a:pt x="24727" y="114823"/>
                  </a:cubicBezTo>
                  <a:close/>
                  <a:moveTo>
                    <a:pt x="82422" y="110722"/>
                  </a:moveTo>
                  <a:cubicBezTo>
                    <a:pt x="74180" y="118923"/>
                    <a:pt x="70059" y="123024"/>
                    <a:pt x="65938" y="131226"/>
                  </a:cubicBezTo>
                  <a:cubicBezTo>
                    <a:pt x="65938" y="131226"/>
                    <a:pt x="65938" y="131226"/>
                    <a:pt x="65938" y="131226"/>
                  </a:cubicBezTo>
                  <a:cubicBezTo>
                    <a:pt x="65938" y="135327"/>
                    <a:pt x="61816" y="139427"/>
                    <a:pt x="61816" y="143528"/>
                  </a:cubicBezTo>
                  <a:cubicBezTo>
                    <a:pt x="86543" y="139427"/>
                    <a:pt x="115391" y="139427"/>
                    <a:pt x="148359" y="151730"/>
                  </a:cubicBezTo>
                  <a:cubicBezTo>
                    <a:pt x="144238" y="155831"/>
                    <a:pt x="144238" y="159932"/>
                    <a:pt x="140117" y="164032"/>
                  </a:cubicBezTo>
                  <a:cubicBezTo>
                    <a:pt x="135996" y="172234"/>
                    <a:pt x="131875" y="176335"/>
                    <a:pt x="131875" y="184536"/>
                  </a:cubicBezTo>
                  <a:cubicBezTo>
                    <a:pt x="107148" y="184536"/>
                    <a:pt x="82422" y="192738"/>
                    <a:pt x="53574" y="217343"/>
                  </a:cubicBezTo>
                  <a:cubicBezTo>
                    <a:pt x="57695" y="225544"/>
                    <a:pt x="57695" y="233746"/>
                    <a:pt x="61816" y="241948"/>
                  </a:cubicBezTo>
                  <a:cubicBezTo>
                    <a:pt x="61816" y="241948"/>
                    <a:pt x="61816" y="241948"/>
                    <a:pt x="61816" y="241948"/>
                  </a:cubicBezTo>
                  <a:cubicBezTo>
                    <a:pt x="65938" y="246049"/>
                    <a:pt x="65938" y="246049"/>
                    <a:pt x="65938" y="246049"/>
                  </a:cubicBezTo>
                  <a:cubicBezTo>
                    <a:pt x="86543" y="229645"/>
                    <a:pt x="103027" y="221444"/>
                    <a:pt x="119512" y="221444"/>
                  </a:cubicBezTo>
                  <a:cubicBezTo>
                    <a:pt x="111270" y="250149"/>
                    <a:pt x="107148" y="278855"/>
                    <a:pt x="107148" y="303460"/>
                  </a:cubicBezTo>
                  <a:cubicBezTo>
                    <a:pt x="115391" y="311661"/>
                    <a:pt x="123633" y="315762"/>
                    <a:pt x="131875" y="319863"/>
                  </a:cubicBezTo>
                  <a:cubicBezTo>
                    <a:pt x="131875" y="319863"/>
                    <a:pt x="131875" y="319863"/>
                    <a:pt x="131875" y="319863"/>
                  </a:cubicBezTo>
                  <a:cubicBezTo>
                    <a:pt x="135996" y="319863"/>
                    <a:pt x="135996" y="319863"/>
                    <a:pt x="135996" y="323964"/>
                  </a:cubicBezTo>
                  <a:cubicBezTo>
                    <a:pt x="140117" y="319863"/>
                    <a:pt x="140117" y="319863"/>
                    <a:pt x="140117" y="319863"/>
                  </a:cubicBezTo>
                  <a:cubicBezTo>
                    <a:pt x="135996" y="295258"/>
                    <a:pt x="140117" y="262452"/>
                    <a:pt x="148359" y="225544"/>
                  </a:cubicBezTo>
                  <a:cubicBezTo>
                    <a:pt x="168965" y="237847"/>
                    <a:pt x="181328" y="254250"/>
                    <a:pt x="197813" y="274754"/>
                  </a:cubicBezTo>
                  <a:cubicBezTo>
                    <a:pt x="214297" y="291157"/>
                    <a:pt x="230781" y="311661"/>
                    <a:pt x="247266" y="323964"/>
                  </a:cubicBezTo>
                  <a:cubicBezTo>
                    <a:pt x="255508" y="319863"/>
                    <a:pt x="259629" y="319863"/>
                    <a:pt x="267871" y="315762"/>
                  </a:cubicBezTo>
                  <a:cubicBezTo>
                    <a:pt x="271992" y="303460"/>
                    <a:pt x="271992" y="303460"/>
                    <a:pt x="271992" y="303460"/>
                  </a:cubicBezTo>
                  <a:cubicBezTo>
                    <a:pt x="255508" y="291157"/>
                    <a:pt x="239024" y="274754"/>
                    <a:pt x="222539" y="254250"/>
                  </a:cubicBezTo>
                  <a:cubicBezTo>
                    <a:pt x="201934" y="229645"/>
                    <a:pt x="181328" y="209141"/>
                    <a:pt x="160723" y="196839"/>
                  </a:cubicBezTo>
                  <a:cubicBezTo>
                    <a:pt x="164844" y="188637"/>
                    <a:pt x="164844" y="184536"/>
                    <a:pt x="168965" y="176335"/>
                  </a:cubicBezTo>
                  <a:cubicBezTo>
                    <a:pt x="173086" y="172234"/>
                    <a:pt x="173086" y="164032"/>
                    <a:pt x="177207" y="159932"/>
                  </a:cubicBezTo>
                  <a:cubicBezTo>
                    <a:pt x="185449" y="164032"/>
                    <a:pt x="193691" y="168133"/>
                    <a:pt x="201934" y="172234"/>
                  </a:cubicBezTo>
                  <a:cubicBezTo>
                    <a:pt x="251387" y="192738"/>
                    <a:pt x="292598" y="225544"/>
                    <a:pt x="317324" y="262452"/>
                  </a:cubicBezTo>
                  <a:cubicBezTo>
                    <a:pt x="317324" y="258351"/>
                    <a:pt x="321445" y="258351"/>
                    <a:pt x="321445" y="254250"/>
                  </a:cubicBezTo>
                  <a:cubicBezTo>
                    <a:pt x="321445" y="254250"/>
                    <a:pt x="321445" y="254250"/>
                    <a:pt x="321445" y="254250"/>
                  </a:cubicBezTo>
                  <a:cubicBezTo>
                    <a:pt x="325567" y="246049"/>
                    <a:pt x="329688" y="237847"/>
                    <a:pt x="329688" y="229645"/>
                  </a:cubicBezTo>
                  <a:cubicBezTo>
                    <a:pt x="304961" y="192738"/>
                    <a:pt x="259629" y="164032"/>
                    <a:pt x="218418" y="143528"/>
                  </a:cubicBezTo>
                  <a:cubicBezTo>
                    <a:pt x="210176" y="139427"/>
                    <a:pt x="201934" y="135327"/>
                    <a:pt x="193691" y="131226"/>
                  </a:cubicBezTo>
                  <a:cubicBezTo>
                    <a:pt x="197813" y="127125"/>
                    <a:pt x="201934" y="118923"/>
                    <a:pt x="206055" y="114823"/>
                  </a:cubicBezTo>
                  <a:cubicBezTo>
                    <a:pt x="214297" y="118923"/>
                    <a:pt x="222539" y="123024"/>
                    <a:pt x="230781" y="123024"/>
                  </a:cubicBezTo>
                  <a:cubicBezTo>
                    <a:pt x="271992" y="131226"/>
                    <a:pt x="300840" y="114823"/>
                    <a:pt x="304961" y="114823"/>
                  </a:cubicBezTo>
                  <a:cubicBezTo>
                    <a:pt x="292598" y="94319"/>
                    <a:pt x="292598" y="94319"/>
                    <a:pt x="292598" y="94319"/>
                  </a:cubicBezTo>
                  <a:cubicBezTo>
                    <a:pt x="292598" y="90218"/>
                    <a:pt x="288477" y="90218"/>
                    <a:pt x="288477" y="90218"/>
                  </a:cubicBezTo>
                  <a:cubicBezTo>
                    <a:pt x="280235" y="90218"/>
                    <a:pt x="259629" y="98419"/>
                    <a:pt x="239024" y="94319"/>
                  </a:cubicBezTo>
                  <a:cubicBezTo>
                    <a:pt x="234902" y="94319"/>
                    <a:pt x="230781" y="90218"/>
                    <a:pt x="226660" y="90218"/>
                  </a:cubicBezTo>
                  <a:cubicBezTo>
                    <a:pt x="234902" y="82016"/>
                    <a:pt x="247266" y="73815"/>
                    <a:pt x="255508" y="65613"/>
                  </a:cubicBezTo>
                  <a:cubicBezTo>
                    <a:pt x="243145" y="61512"/>
                    <a:pt x="230781" y="57411"/>
                    <a:pt x="218418" y="57411"/>
                  </a:cubicBezTo>
                  <a:cubicBezTo>
                    <a:pt x="214297" y="61512"/>
                    <a:pt x="206055" y="65613"/>
                    <a:pt x="201934" y="73815"/>
                  </a:cubicBezTo>
                  <a:cubicBezTo>
                    <a:pt x="193691" y="65613"/>
                    <a:pt x="185449" y="61512"/>
                    <a:pt x="177207" y="53311"/>
                  </a:cubicBezTo>
                  <a:cubicBezTo>
                    <a:pt x="168965" y="57411"/>
                    <a:pt x="160723" y="57411"/>
                    <a:pt x="152481" y="61512"/>
                  </a:cubicBezTo>
                  <a:cubicBezTo>
                    <a:pt x="144238" y="65613"/>
                    <a:pt x="144238" y="65613"/>
                    <a:pt x="144238" y="65613"/>
                  </a:cubicBezTo>
                  <a:cubicBezTo>
                    <a:pt x="144238" y="65613"/>
                    <a:pt x="160723" y="82016"/>
                    <a:pt x="181328" y="98419"/>
                  </a:cubicBezTo>
                  <a:cubicBezTo>
                    <a:pt x="173086" y="106621"/>
                    <a:pt x="168965" y="114823"/>
                    <a:pt x="164844" y="123024"/>
                  </a:cubicBezTo>
                  <a:cubicBezTo>
                    <a:pt x="135996" y="114823"/>
                    <a:pt x="107148" y="110722"/>
                    <a:pt x="82422" y="110722"/>
                  </a:cubicBezTo>
                  <a:close/>
                </a:path>
              </a:pathLst>
            </a:custGeom>
            <a:solidFill>
              <a:schemeClr val="bg1"/>
            </a:solidFill>
            <a:ln>
              <a:noFill/>
            </a:ln>
          </p:spPr>
          <p:txBody>
            <a:bodyPr vert="horz" wrap="square" lIns="96430" tIns="48216" rIns="96430" bIns="48216" numCol="1" anchor="t" anchorCtr="0"/>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just">
                <a:lnSpc>
                  <a:spcPct val="120000"/>
                </a:lnSpc>
              </a:pPr>
              <a:endParaRPr lang="zh-CN" sz="949">
                <a:solidFill>
                  <a:srgbClr val="000000"/>
                </a:solidFill>
                <a:latin typeface="Arial"/>
                <a:ea typeface="微软雅黑"/>
              </a:endParaRPr>
            </a:p>
          </p:txBody>
        </p:sp>
        <p:sp>
          <p:nvSpPr>
            <p:cNvPr id="96" name="Freeform 24"/>
            <p:cNvSpPr>
              <a:spLocks noEditPoints="1"/>
            </p:cNvSpPr>
            <p:nvPr/>
          </p:nvSpPr>
          <p:spPr>
            <a:xfrm>
              <a:off x="6878905" y="3031426"/>
              <a:ext cx="377843" cy="362576"/>
            </a:xfrm>
            <a:custGeom>
              <a:avLst/>
              <a:gdLst/>
              <a:ahLst/>
              <a:cxnLst/>
              <a:rect l="0" t="0" r="r" b="b"/>
              <a:pathLst>
                <a:path w="377843" h="362576">
                  <a:moveTo>
                    <a:pt x="152664" y="74423"/>
                  </a:moveTo>
                  <a:lnTo>
                    <a:pt x="61066" y="74423"/>
                  </a:lnTo>
                  <a:lnTo>
                    <a:pt x="45799" y="99231"/>
                  </a:lnTo>
                  <a:lnTo>
                    <a:pt x="61066" y="124039"/>
                  </a:lnTo>
                  <a:lnTo>
                    <a:pt x="152664" y="124039"/>
                  </a:lnTo>
                  <a:lnTo>
                    <a:pt x="152664" y="74423"/>
                  </a:lnTo>
                  <a:lnTo>
                    <a:pt x="152664" y="74423"/>
                  </a:lnTo>
                  <a:close/>
                  <a:moveTo>
                    <a:pt x="217546" y="124039"/>
                  </a:moveTo>
                  <a:lnTo>
                    <a:pt x="324411" y="124039"/>
                  </a:lnTo>
                  <a:lnTo>
                    <a:pt x="337769" y="124039"/>
                  </a:lnTo>
                  <a:lnTo>
                    <a:pt x="341585" y="131672"/>
                  </a:lnTo>
                  <a:lnTo>
                    <a:pt x="370210" y="177471"/>
                  </a:lnTo>
                  <a:lnTo>
                    <a:pt x="377843" y="188921"/>
                  </a:lnTo>
                  <a:lnTo>
                    <a:pt x="370210" y="196554"/>
                  </a:lnTo>
                  <a:lnTo>
                    <a:pt x="341585" y="242353"/>
                  </a:lnTo>
                  <a:lnTo>
                    <a:pt x="337769" y="255711"/>
                  </a:lnTo>
                  <a:lnTo>
                    <a:pt x="324411" y="255711"/>
                  </a:lnTo>
                  <a:lnTo>
                    <a:pt x="217546" y="255711"/>
                  </a:lnTo>
                  <a:lnTo>
                    <a:pt x="217546" y="312960"/>
                  </a:lnTo>
                  <a:lnTo>
                    <a:pt x="312961" y="312960"/>
                  </a:lnTo>
                  <a:lnTo>
                    <a:pt x="312961" y="362576"/>
                  </a:lnTo>
                  <a:lnTo>
                    <a:pt x="70607" y="362576"/>
                  </a:lnTo>
                  <a:lnTo>
                    <a:pt x="70607" y="312960"/>
                  </a:lnTo>
                  <a:lnTo>
                    <a:pt x="156480" y="312960"/>
                  </a:lnTo>
                  <a:lnTo>
                    <a:pt x="156480" y="164113"/>
                  </a:lnTo>
                  <a:lnTo>
                    <a:pt x="49616" y="164113"/>
                  </a:lnTo>
                  <a:lnTo>
                    <a:pt x="36258" y="164113"/>
                  </a:lnTo>
                  <a:lnTo>
                    <a:pt x="32441" y="152664"/>
                  </a:lnTo>
                  <a:lnTo>
                    <a:pt x="3817" y="106865"/>
                  </a:lnTo>
                  <a:lnTo>
                    <a:pt x="0" y="99231"/>
                  </a:lnTo>
                  <a:lnTo>
                    <a:pt x="3817" y="85873"/>
                  </a:lnTo>
                  <a:lnTo>
                    <a:pt x="32441" y="40074"/>
                  </a:lnTo>
                  <a:lnTo>
                    <a:pt x="36258" y="32441"/>
                  </a:lnTo>
                  <a:lnTo>
                    <a:pt x="49616" y="32441"/>
                  </a:lnTo>
                  <a:lnTo>
                    <a:pt x="156480" y="32441"/>
                  </a:lnTo>
                  <a:lnTo>
                    <a:pt x="156480" y="24808"/>
                  </a:lnTo>
                  <a:lnTo>
                    <a:pt x="188922" y="0"/>
                  </a:lnTo>
                  <a:lnTo>
                    <a:pt x="217546" y="24808"/>
                  </a:lnTo>
                  <a:lnTo>
                    <a:pt x="217546" y="124039"/>
                  </a:lnTo>
                  <a:lnTo>
                    <a:pt x="217546" y="124039"/>
                  </a:lnTo>
                  <a:close/>
                  <a:moveTo>
                    <a:pt x="316777" y="160297"/>
                  </a:moveTo>
                  <a:lnTo>
                    <a:pt x="221363" y="160297"/>
                  </a:lnTo>
                  <a:lnTo>
                    <a:pt x="221363" y="213729"/>
                  </a:lnTo>
                  <a:lnTo>
                    <a:pt x="316777" y="213729"/>
                  </a:lnTo>
                  <a:lnTo>
                    <a:pt x="333952" y="188921"/>
                  </a:lnTo>
                  <a:lnTo>
                    <a:pt x="316777" y="160297"/>
                  </a:lnTo>
                  <a:close/>
                </a:path>
              </a:pathLst>
            </a:custGeom>
            <a:solidFill>
              <a:schemeClr val="bg1"/>
            </a:solidFill>
            <a:ln>
              <a:noFill/>
            </a:ln>
          </p:spPr>
          <p:txBody>
            <a:bodyPr vert="horz" wrap="square" lIns="96430" tIns="48216" rIns="96430" bIns="48216" numCol="1" anchor="t" anchorCtr="0"/>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just">
                <a:lnSpc>
                  <a:spcPct val="120000"/>
                </a:lnSpc>
              </a:pPr>
              <a:endParaRPr lang="zh-CN" sz="949">
                <a:solidFill>
                  <a:srgbClr val="000000"/>
                </a:solidFill>
                <a:latin typeface="Arial"/>
                <a:ea typeface="微软雅黑"/>
              </a:endParaRPr>
            </a:p>
          </p:txBody>
        </p:sp>
        <p:sp>
          <p:nvSpPr>
            <p:cNvPr id="97" name="Freeform 25"/>
            <p:cNvSpPr>
              <a:spLocks noEditPoints="1"/>
            </p:cNvSpPr>
            <p:nvPr/>
          </p:nvSpPr>
          <p:spPr>
            <a:xfrm>
              <a:off x="5005051" y="4136857"/>
              <a:ext cx="337768" cy="330136"/>
            </a:xfrm>
            <a:custGeom>
              <a:avLst/>
              <a:gdLst/>
              <a:ahLst/>
              <a:cxnLst/>
              <a:rect l="0" t="0" r="r" b="b"/>
              <a:pathLst>
                <a:path w="337768" h="330136">
                  <a:moveTo>
                    <a:pt x="304815" y="24760"/>
                  </a:moveTo>
                  <a:cubicBezTo>
                    <a:pt x="313053" y="61901"/>
                    <a:pt x="304815" y="86661"/>
                    <a:pt x="275981" y="111421"/>
                  </a:cubicBezTo>
                  <a:cubicBezTo>
                    <a:pt x="267743" y="123801"/>
                    <a:pt x="267743" y="123801"/>
                    <a:pt x="267743" y="123801"/>
                  </a:cubicBezTo>
                  <a:cubicBezTo>
                    <a:pt x="308934" y="292996"/>
                    <a:pt x="308934" y="292996"/>
                    <a:pt x="308934" y="292996"/>
                  </a:cubicBezTo>
                  <a:cubicBezTo>
                    <a:pt x="271862" y="330136"/>
                    <a:pt x="271862" y="330136"/>
                    <a:pt x="271862" y="330136"/>
                  </a:cubicBezTo>
                  <a:cubicBezTo>
                    <a:pt x="181241" y="206335"/>
                    <a:pt x="181241" y="206335"/>
                    <a:pt x="181241" y="206335"/>
                  </a:cubicBezTo>
                  <a:cubicBezTo>
                    <a:pt x="148288" y="235222"/>
                    <a:pt x="148288" y="235222"/>
                    <a:pt x="148288" y="235222"/>
                  </a:cubicBezTo>
                  <a:cubicBezTo>
                    <a:pt x="160646" y="288869"/>
                    <a:pt x="160646" y="288869"/>
                    <a:pt x="160646" y="288869"/>
                  </a:cubicBezTo>
                  <a:cubicBezTo>
                    <a:pt x="140050" y="309503"/>
                    <a:pt x="140050" y="309503"/>
                    <a:pt x="140050" y="309503"/>
                  </a:cubicBezTo>
                  <a:cubicBezTo>
                    <a:pt x="107097" y="251729"/>
                    <a:pt x="107097" y="251729"/>
                    <a:pt x="107097" y="251729"/>
                  </a:cubicBezTo>
                  <a:cubicBezTo>
                    <a:pt x="86502" y="276489"/>
                    <a:pt x="86502" y="276489"/>
                    <a:pt x="86502" y="276489"/>
                  </a:cubicBezTo>
                  <a:cubicBezTo>
                    <a:pt x="65906" y="255855"/>
                    <a:pt x="65906" y="255855"/>
                    <a:pt x="65906" y="255855"/>
                  </a:cubicBezTo>
                  <a:cubicBezTo>
                    <a:pt x="86502" y="235222"/>
                    <a:pt x="86502" y="235222"/>
                    <a:pt x="86502" y="235222"/>
                  </a:cubicBezTo>
                  <a:cubicBezTo>
                    <a:pt x="28834" y="206335"/>
                    <a:pt x="28834" y="206335"/>
                    <a:pt x="28834" y="206335"/>
                  </a:cubicBezTo>
                  <a:cubicBezTo>
                    <a:pt x="49429" y="181575"/>
                    <a:pt x="49429" y="181575"/>
                    <a:pt x="49429" y="181575"/>
                  </a:cubicBezTo>
                  <a:cubicBezTo>
                    <a:pt x="102978" y="193955"/>
                    <a:pt x="102978" y="193955"/>
                    <a:pt x="102978" y="193955"/>
                  </a:cubicBezTo>
                  <a:cubicBezTo>
                    <a:pt x="131812" y="160941"/>
                    <a:pt x="131812" y="160941"/>
                    <a:pt x="131812" y="160941"/>
                  </a:cubicBezTo>
                  <a:cubicBezTo>
                    <a:pt x="0" y="74281"/>
                    <a:pt x="0" y="74281"/>
                    <a:pt x="0" y="74281"/>
                  </a:cubicBezTo>
                  <a:cubicBezTo>
                    <a:pt x="37072" y="33014"/>
                    <a:pt x="37072" y="33014"/>
                    <a:pt x="37072" y="33014"/>
                  </a:cubicBezTo>
                  <a:cubicBezTo>
                    <a:pt x="210075" y="66027"/>
                    <a:pt x="210075" y="66027"/>
                    <a:pt x="210075" y="66027"/>
                  </a:cubicBezTo>
                  <a:cubicBezTo>
                    <a:pt x="218313" y="53647"/>
                    <a:pt x="218313" y="53647"/>
                    <a:pt x="218313" y="53647"/>
                  </a:cubicBezTo>
                  <a:cubicBezTo>
                    <a:pt x="247147" y="20634"/>
                    <a:pt x="275981" y="16507"/>
                    <a:pt x="304815" y="24760"/>
                  </a:cubicBezTo>
                  <a:close/>
                  <a:moveTo>
                    <a:pt x="337768" y="206335"/>
                  </a:moveTo>
                  <a:cubicBezTo>
                    <a:pt x="304815" y="173321"/>
                    <a:pt x="304815" y="173321"/>
                    <a:pt x="304815" y="173321"/>
                  </a:cubicBezTo>
                  <a:cubicBezTo>
                    <a:pt x="296577" y="181575"/>
                    <a:pt x="296577" y="181575"/>
                    <a:pt x="296577" y="181575"/>
                  </a:cubicBezTo>
                  <a:cubicBezTo>
                    <a:pt x="313053" y="235222"/>
                    <a:pt x="313053" y="235222"/>
                    <a:pt x="313053" y="235222"/>
                  </a:cubicBezTo>
                  <a:cubicBezTo>
                    <a:pt x="337768" y="206335"/>
                    <a:pt x="337768" y="206335"/>
                    <a:pt x="337768" y="206335"/>
                  </a:cubicBezTo>
                  <a:close/>
                  <a:moveTo>
                    <a:pt x="119455" y="0"/>
                  </a:moveTo>
                  <a:cubicBezTo>
                    <a:pt x="94740" y="28887"/>
                    <a:pt x="94740" y="28887"/>
                    <a:pt x="94740" y="28887"/>
                  </a:cubicBezTo>
                  <a:cubicBezTo>
                    <a:pt x="148288" y="41267"/>
                    <a:pt x="148288" y="41267"/>
                    <a:pt x="148288" y="41267"/>
                  </a:cubicBezTo>
                  <a:cubicBezTo>
                    <a:pt x="152408" y="33014"/>
                    <a:pt x="152408" y="33014"/>
                    <a:pt x="152408" y="33014"/>
                  </a:cubicBezTo>
                  <a:lnTo>
                    <a:pt x="119455" y="0"/>
                  </a:lnTo>
                  <a:close/>
                </a:path>
              </a:pathLst>
            </a:custGeom>
            <a:solidFill>
              <a:schemeClr val="bg1"/>
            </a:solidFill>
            <a:ln>
              <a:noFill/>
            </a:ln>
          </p:spPr>
          <p:txBody>
            <a:bodyPr vert="horz" wrap="square" lIns="96430" tIns="48216" rIns="96430" bIns="48216" numCol="1" anchor="t" anchorCtr="0"/>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just">
                <a:lnSpc>
                  <a:spcPct val="120000"/>
                </a:lnSpc>
              </a:pPr>
              <a:endParaRPr lang="zh-CN" sz="949">
                <a:solidFill>
                  <a:srgbClr val="000000"/>
                </a:solidFill>
                <a:latin typeface="Arial"/>
                <a:ea typeface="微软雅黑"/>
              </a:endParaRPr>
            </a:p>
          </p:txBody>
        </p:sp>
        <p:sp>
          <p:nvSpPr>
            <p:cNvPr id="98" name="Freeform 26"/>
            <p:cNvSpPr>
              <a:spLocks noEditPoints="1"/>
            </p:cNvSpPr>
            <p:nvPr/>
          </p:nvSpPr>
          <p:spPr>
            <a:xfrm>
              <a:off x="8773924" y="4019170"/>
              <a:ext cx="316777" cy="383567"/>
            </a:xfrm>
            <a:custGeom>
              <a:avLst/>
              <a:gdLst/>
              <a:ahLst/>
              <a:cxnLst/>
              <a:rect l="0" t="0" r="r" b="b"/>
              <a:pathLst>
                <a:path w="316777" h="383567">
                  <a:moveTo>
                    <a:pt x="12342" y="362945"/>
                  </a:moveTo>
                  <a:cubicBezTo>
                    <a:pt x="8228" y="358821"/>
                    <a:pt x="4114" y="354696"/>
                    <a:pt x="0" y="350572"/>
                  </a:cubicBezTo>
                  <a:cubicBezTo>
                    <a:pt x="0" y="296955"/>
                    <a:pt x="0" y="239214"/>
                    <a:pt x="0" y="185597"/>
                  </a:cubicBezTo>
                  <a:cubicBezTo>
                    <a:pt x="49368" y="164975"/>
                    <a:pt x="86394" y="131980"/>
                    <a:pt x="123420" y="82488"/>
                  </a:cubicBezTo>
                  <a:cubicBezTo>
                    <a:pt x="156332" y="107234"/>
                    <a:pt x="156332" y="107234"/>
                    <a:pt x="156332" y="107234"/>
                  </a:cubicBezTo>
                  <a:cubicBezTo>
                    <a:pt x="156332" y="107234"/>
                    <a:pt x="156332" y="107234"/>
                    <a:pt x="156332" y="107234"/>
                  </a:cubicBezTo>
                  <a:cubicBezTo>
                    <a:pt x="156332" y="111358"/>
                    <a:pt x="156332" y="111358"/>
                    <a:pt x="156332" y="111358"/>
                  </a:cubicBezTo>
                  <a:cubicBezTo>
                    <a:pt x="160445" y="111358"/>
                    <a:pt x="160445" y="111358"/>
                    <a:pt x="160445" y="111358"/>
                  </a:cubicBezTo>
                  <a:cubicBezTo>
                    <a:pt x="160445" y="111358"/>
                    <a:pt x="160445" y="111358"/>
                    <a:pt x="160445" y="111358"/>
                  </a:cubicBezTo>
                  <a:cubicBezTo>
                    <a:pt x="160445" y="111358"/>
                    <a:pt x="160445" y="111358"/>
                    <a:pt x="160445" y="111358"/>
                  </a:cubicBezTo>
                  <a:cubicBezTo>
                    <a:pt x="160445" y="111358"/>
                    <a:pt x="160445" y="111358"/>
                    <a:pt x="160445" y="111358"/>
                  </a:cubicBezTo>
                  <a:cubicBezTo>
                    <a:pt x="164559" y="111358"/>
                    <a:pt x="164559" y="111358"/>
                    <a:pt x="164559" y="111358"/>
                  </a:cubicBezTo>
                  <a:cubicBezTo>
                    <a:pt x="164559" y="111358"/>
                    <a:pt x="164559" y="111358"/>
                    <a:pt x="164559" y="111358"/>
                  </a:cubicBezTo>
                  <a:cubicBezTo>
                    <a:pt x="164559" y="115483"/>
                    <a:pt x="164559" y="115483"/>
                    <a:pt x="164559" y="115483"/>
                  </a:cubicBezTo>
                  <a:cubicBezTo>
                    <a:pt x="164559" y="115483"/>
                    <a:pt x="164559" y="115483"/>
                    <a:pt x="164559" y="115483"/>
                  </a:cubicBezTo>
                  <a:cubicBezTo>
                    <a:pt x="164559" y="115483"/>
                    <a:pt x="164559" y="115483"/>
                    <a:pt x="164559" y="115483"/>
                  </a:cubicBezTo>
                  <a:cubicBezTo>
                    <a:pt x="168673" y="115483"/>
                    <a:pt x="168673" y="115483"/>
                    <a:pt x="168673" y="115483"/>
                  </a:cubicBezTo>
                  <a:cubicBezTo>
                    <a:pt x="168673" y="115483"/>
                    <a:pt x="168673" y="115483"/>
                    <a:pt x="168673" y="115483"/>
                  </a:cubicBezTo>
                  <a:cubicBezTo>
                    <a:pt x="168673" y="115483"/>
                    <a:pt x="168673" y="115483"/>
                    <a:pt x="168673" y="115483"/>
                  </a:cubicBezTo>
                  <a:cubicBezTo>
                    <a:pt x="168673" y="119607"/>
                    <a:pt x="168673" y="119607"/>
                    <a:pt x="168673" y="119607"/>
                  </a:cubicBezTo>
                  <a:cubicBezTo>
                    <a:pt x="172787" y="119607"/>
                    <a:pt x="172787" y="119607"/>
                    <a:pt x="172787" y="119607"/>
                  </a:cubicBezTo>
                  <a:cubicBezTo>
                    <a:pt x="172787" y="119607"/>
                    <a:pt x="172787" y="119607"/>
                    <a:pt x="172787" y="119607"/>
                  </a:cubicBezTo>
                  <a:cubicBezTo>
                    <a:pt x="172787" y="119607"/>
                    <a:pt x="172787" y="119607"/>
                    <a:pt x="172787" y="119607"/>
                  </a:cubicBezTo>
                  <a:cubicBezTo>
                    <a:pt x="172787" y="119607"/>
                    <a:pt x="172787" y="119607"/>
                    <a:pt x="172787" y="119607"/>
                  </a:cubicBezTo>
                  <a:cubicBezTo>
                    <a:pt x="172787" y="119607"/>
                    <a:pt x="172787" y="119607"/>
                    <a:pt x="172787" y="119607"/>
                  </a:cubicBezTo>
                  <a:cubicBezTo>
                    <a:pt x="176901" y="119607"/>
                    <a:pt x="176901" y="119607"/>
                    <a:pt x="176901" y="119607"/>
                  </a:cubicBezTo>
                  <a:cubicBezTo>
                    <a:pt x="176901" y="123731"/>
                    <a:pt x="176901" y="123731"/>
                    <a:pt x="176901" y="123731"/>
                  </a:cubicBezTo>
                  <a:cubicBezTo>
                    <a:pt x="176901" y="123731"/>
                    <a:pt x="176901" y="123731"/>
                    <a:pt x="176901" y="123731"/>
                  </a:cubicBezTo>
                  <a:cubicBezTo>
                    <a:pt x="176901" y="123731"/>
                    <a:pt x="176901" y="123731"/>
                    <a:pt x="176901" y="123731"/>
                  </a:cubicBezTo>
                  <a:cubicBezTo>
                    <a:pt x="176901" y="123731"/>
                    <a:pt x="176901" y="123731"/>
                    <a:pt x="176901" y="123731"/>
                  </a:cubicBezTo>
                  <a:cubicBezTo>
                    <a:pt x="181015" y="123731"/>
                    <a:pt x="181015" y="123731"/>
                    <a:pt x="181015" y="123731"/>
                  </a:cubicBezTo>
                  <a:cubicBezTo>
                    <a:pt x="197471" y="136104"/>
                    <a:pt x="197471" y="136104"/>
                    <a:pt x="197471" y="136104"/>
                  </a:cubicBezTo>
                  <a:cubicBezTo>
                    <a:pt x="197471" y="136104"/>
                    <a:pt x="197471" y="136104"/>
                    <a:pt x="197471" y="136104"/>
                  </a:cubicBezTo>
                  <a:cubicBezTo>
                    <a:pt x="197471" y="136104"/>
                    <a:pt x="197471" y="136104"/>
                    <a:pt x="197471" y="136104"/>
                  </a:cubicBezTo>
                  <a:cubicBezTo>
                    <a:pt x="197471" y="140229"/>
                    <a:pt x="197471" y="140229"/>
                    <a:pt x="197471" y="140229"/>
                  </a:cubicBezTo>
                  <a:cubicBezTo>
                    <a:pt x="201585" y="140229"/>
                    <a:pt x="201585" y="140229"/>
                    <a:pt x="201585" y="140229"/>
                  </a:cubicBezTo>
                  <a:cubicBezTo>
                    <a:pt x="201585" y="140229"/>
                    <a:pt x="201585" y="140229"/>
                    <a:pt x="201585" y="140229"/>
                  </a:cubicBezTo>
                  <a:cubicBezTo>
                    <a:pt x="201585" y="140229"/>
                    <a:pt x="201585" y="140229"/>
                    <a:pt x="201585" y="140229"/>
                  </a:cubicBezTo>
                  <a:cubicBezTo>
                    <a:pt x="201585" y="140229"/>
                    <a:pt x="201585" y="140229"/>
                    <a:pt x="201585" y="140229"/>
                  </a:cubicBezTo>
                  <a:cubicBezTo>
                    <a:pt x="205699" y="140229"/>
                    <a:pt x="205699" y="140229"/>
                    <a:pt x="205699" y="140229"/>
                  </a:cubicBezTo>
                  <a:cubicBezTo>
                    <a:pt x="205699" y="144353"/>
                    <a:pt x="205699" y="144353"/>
                    <a:pt x="205699" y="144353"/>
                  </a:cubicBezTo>
                  <a:cubicBezTo>
                    <a:pt x="205699" y="144353"/>
                    <a:pt x="205699" y="144353"/>
                    <a:pt x="205699" y="144353"/>
                  </a:cubicBezTo>
                  <a:cubicBezTo>
                    <a:pt x="205699" y="144353"/>
                    <a:pt x="205699" y="144353"/>
                    <a:pt x="205699" y="144353"/>
                  </a:cubicBezTo>
                  <a:cubicBezTo>
                    <a:pt x="205699" y="144353"/>
                    <a:pt x="205699" y="144353"/>
                    <a:pt x="205699" y="144353"/>
                  </a:cubicBezTo>
                  <a:cubicBezTo>
                    <a:pt x="209813" y="144353"/>
                    <a:pt x="209813" y="144353"/>
                    <a:pt x="209813" y="144353"/>
                  </a:cubicBezTo>
                  <a:cubicBezTo>
                    <a:pt x="209813" y="144353"/>
                    <a:pt x="209813" y="144353"/>
                    <a:pt x="209813" y="144353"/>
                  </a:cubicBezTo>
                  <a:cubicBezTo>
                    <a:pt x="209813" y="144353"/>
                    <a:pt x="209813" y="144353"/>
                    <a:pt x="209813" y="144353"/>
                  </a:cubicBezTo>
                  <a:cubicBezTo>
                    <a:pt x="209813" y="148478"/>
                    <a:pt x="209813" y="148478"/>
                    <a:pt x="209813" y="148478"/>
                  </a:cubicBezTo>
                  <a:cubicBezTo>
                    <a:pt x="213927" y="148478"/>
                    <a:pt x="213927" y="148478"/>
                    <a:pt x="213927" y="148478"/>
                  </a:cubicBezTo>
                  <a:cubicBezTo>
                    <a:pt x="213927" y="148478"/>
                    <a:pt x="213927" y="148478"/>
                    <a:pt x="213927" y="148478"/>
                  </a:cubicBezTo>
                  <a:cubicBezTo>
                    <a:pt x="213927" y="148478"/>
                    <a:pt x="213927" y="148478"/>
                    <a:pt x="213927" y="148478"/>
                  </a:cubicBezTo>
                  <a:cubicBezTo>
                    <a:pt x="213927" y="148478"/>
                    <a:pt x="213927" y="148478"/>
                    <a:pt x="213927" y="148478"/>
                  </a:cubicBezTo>
                  <a:cubicBezTo>
                    <a:pt x="213927" y="148478"/>
                    <a:pt x="213927" y="148478"/>
                    <a:pt x="213927" y="148478"/>
                  </a:cubicBezTo>
                  <a:cubicBezTo>
                    <a:pt x="218041" y="152602"/>
                    <a:pt x="218041" y="152602"/>
                    <a:pt x="218041" y="152602"/>
                  </a:cubicBezTo>
                  <a:cubicBezTo>
                    <a:pt x="218041" y="152602"/>
                    <a:pt x="218041" y="152602"/>
                    <a:pt x="218041" y="152602"/>
                  </a:cubicBezTo>
                  <a:cubicBezTo>
                    <a:pt x="218041" y="152602"/>
                    <a:pt x="218041" y="152602"/>
                    <a:pt x="218041" y="152602"/>
                  </a:cubicBezTo>
                  <a:cubicBezTo>
                    <a:pt x="255067" y="177348"/>
                    <a:pt x="255067" y="177348"/>
                    <a:pt x="255067" y="177348"/>
                  </a:cubicBezTo>
                  <a:cubicBezTo>
                    <a:pt x="218041" y="226841"/>
                    <a:pt x="201585" y="276333"/>
                    <a:pt x="197471" y="325826"/>
                  </a:cubicBezTo>
                  <a:cubicBezTo>
                    <a:pt x="148104" y="346448"/>
                    <a:pt x="94622" y="362945"/>
                    <a:pt x="45254" y="383567"/>
                  </a:cubicBezTo>
                  <a:cubicBezTo>
                    <a:pt x="37026" y="379443"/>
                    <a:pt x="32912" y="375318"/>
                    <a:pt x="28798" y="375318"/>
                  </a:cubicBezTo>
                  <a:cubicBezTo>
                    <a:pt x="94622" y="280458"/>
                    <a:pt x="94622" y="280458"/>
                    <a:pt x="94622" y="280458"/>
                  </a:cubicBezTo>
                  <a:cubicBezTo>
                    <a:pt x="111078" y="284582"/>
                    <a:pt x="131648" y="280458"/>
                    <a:pt x="143990" y="263960"/>
                  </a:cubicBezTo>
                  <a:cubicBezTo>
                    <a:pt x="156332" y="247463"/>
                    <a:pt x="152218" y="222716"/>
                    <a:pt x="131648" y="210343"/>
                  </a:cubicBezTo>
                  <a:cubicBezTo>
                    <a:pt x="115192" y="193846"/>
                    <a:pt x="90508" y="202094"/>
                    <a:pt x="78166" y="218592"/>
                  </a:cubicBezTo>
                  <a:cubicBezTo>
                    <a:pt x="65824" y="235089"/>
                    <a:pt x="65824" y="255711"/>
                    <a:pt x="78166" y="268084"/>
                  </a:cubicBezTo>
                  <a:cubicBezTo>
                    <a:pt x="12342" y="362945"/>
                    <a:pt x="12342" y="362945"/>
                    <a:pt x="12342" y="362945"/>
                  </a:cubicBezTo>
                  <a:close/>
                  <a:moveTo>
                    <a:pt x="111078" y="383567"/>
                  </a:moveTo>
                  <a:cubicBezTo>
                    <a:pt x="300321" y="383567"/>
                    <a:pt x="300321" y="383567"/>
                    <a:pt x="300321" y="383567"/>
                  </a:cubicBezTo>
                  <a:cubicBezTo>
                    <a:pt x="300321" y="342323"/>
                    <a:pt x="300321" y="342323"/>
                    <a:pt x="300321" y="342323"/>
                  </a:cubicBezTo>
                  <a:cubicBezTo>
                    <a:pt x="222155" y="342323"/>
                    <a:pt x="222155" y="342323"/>
                    <a:pt x="222155" y="342323"/>
                  </a:cubicBezTo>
                  <a:cubicBezTo>
                    <a:pt x="111078" y="383567"/>
                    <a:pt x="111078" y="383567"/>
                    <a:pt x="111078" y="383567"/>
                  </a:cubicBezTo>
                  <a:close/>
                  <a:moveTo>
                    <a:pt x="283865" y="173224"/>
                  </a:moveTo>
                  <a:cubicBezTo>
                    <a:pt x="316777" y="127856"/>
                    <a:pt x="316777" y="127856"/>
                    <a:pt x="316777" y="127856"/>
                  </a:cubicBezTo>
                  <a:cubicBezTo>
                    <a:pt x="139876" y="0"/>
                    <a:pt x="139876" y="0"/>
                    <a:pt x="139876" y="0"/>
                  </a:cubicBezTo>
                  <a:cubicBezTo>
                    <a:pt x="106964" y="49493"/>
                    <a:pt x="106964" y="49493"/>
                    <a:pt x="106964" y="49493"/>
                  </a:cubicBezTo>
                  <a:lnTo>
                    <a:pt x="283865" y="173224"/>
                  </a:lnTo>
                  <a:close/>
                </a:path>
              </a:pathLst>
            </a:custGeom>
            <a:solidFill>
              <a:schemeClr val="bg1"/>
            </a:solidFill>
            <a:ln>
              <a:noFill/>
            </a:ln>
          </p:spPr>
          <p:txBody>
            <a:bodyPr vert="horz" wrap="square" lIns="96430" tIns="48216" rIns="96430" bIns="48216" numCol="1" anchor="t" anchorCtr="0"/>
            <a:lstStyle>
              <a:lvl1pPr marL="0" lvl="0" algn="l" defTabSz="914400">
                <a:defRPr sz="1800" kern="1200">
                  <a:solidFill>
                    <a:schemeClr val="tx1"/>
                  </a:solidFill>
                  <a:latin typeface="等线"/>
                  <a:ea typeface="等线"/>
                </a:defRPr>
              </a:lvl1pPr>
              <a:lvl2pPr marL="457200" lvl="1" algn="l" defTabSz="914400">
                <a:defRPr sz="1800" kern="1200">
                  <a:solidFill>
                    <a:schemeClr val="tx1"/>
                  </a:solidFill>
                  <a:latin typeface="等线"/>
                  <a:ea typeface="等线"/>
                </a:defRPr>
              </a:lvl2pPr>
              <a:lvl3pPr marL="914400" lvl="2" algn="l" defTabSz="914400">
                <a:defRPr sz="1800" kern="1200">
                  <a:solidFill>
                    <a:schemeClr val="tx1"/>
                  </a:solidFill>
                  <a:latin typeface="等线"/>
                  <a:ea typeface="等线"/>
                </a:defRPr>
              </a:lvl3pPr>
              <a:lvl4pPr marL="1371600" lvl="3" algn="l" defTabSz="914400">
                <a:defRPr sz="1800" kern="1200">
                  <a:solidFill>
                    <a:schemeClr val="tx1"/>
                  </a:solidFill>
                  <a:latin typeface="等线"/>
                  <a:ea typeface="等线"/>
                </a:defRPr>
              </a:lvl4pPr>
              <a:lvl5pPr marL="1828800" lvl="4" algn="l" defTabSz="914400">
                <a:defRPr sz="1800" kern="1200">
                  <a:solidFill>
                    <a:schemeClr val="tx1"/>
                  </a:solidFill>
                  <a:latin typeface="等线"/>
                  <a:ea typeface="等线"/>
                </a:defRPr>
              </a:lvl5pPr>
              <a:lvl6pPr marL="2286000" lvl="5" algn="l" defTabSz="914400">
                <a:defRPr sz="1800" kern="1200">
                  <a:solidFill>
                    <a:schemeClr val="tx1"/>
                  </a:solidFill>
                  <a:latin typeface="等线"/>
                  <a:ea typeface="等线"/>
                </a:defRPr>
              </a:lvl6pPr>
              <a:lvl7pPr marL="2743200" lvl="6" algn="l" defTabSz="914400">
                <a:defRPr sz="1800" kern="1200">
                  <a:solidFill>
                    <a:schemeClr val="tx1"/>
                  </a:solidFill>
                  <a:latin typeface="等线"/>
                  <a:ea typeface="等线"/>
                </a:defRPr>
              </a:lvl7pPr>
              <a:lvl8pPr marL="3200400" lvl="7" algn="l" defTabSz="914400">
                <a:defRPr sz="1800" kern="1200">
                  <a:solidFill>
                    <a:schemeClr val="tx1"/>
                  </a:solidFill>
                  <a:latin typeface="等线"/>
                  <a:ea typeface="等线"/>
                </a:defRPr>
              </a:lvl8pPr>
              <a:lvl9pPr marL="3657600" lvl="8" algn="l" defTabSz="914400">
                <a:defRPr sz="1800" kern="1200">
                  <a:solidFill>
                    <a:schemeClr val="tx1"/>
                  </a:solidFill>
                  <a:latin typeface="等线"/>
                  <a:ea typeface="等线"/>
                </a:defRPr>
              </a:lvl9pPr>
            </a:lstStyle>
            <a:p>
              <a:pPr algn="just">
                <a:lnSpc>
                  <a:spcPct val="120000"/>
                </a:lnSpc>
              </a:pPr>
              <a:endParaRPr lang="zh-CN" sz="949">
                <a:solidFill>
                  <a:srgbClr val="000000"/>
                </a:solidFill>
                <a:latin typeface="Arial"/>
                <a:ea typeface="微软雅黑"/>
              </a:endParaRPr>
            </a:p>
          </p:txBody>
        </p:sp>
      </p:grpSp>
      <p:cxnSp>
        <p:nvCxnSpPr>
          <p:cNvPr id="99" name="Straight Arrow Connector 37"/>
          <p:cNvCxnSpPr/>
          <p:nvPr/>
        </p:nvCxnSpPr>
        <p:spPr>
          <a:xfrm>
            <a:off x="3615994" y="3871004"/>
            <a:ext cx="0" cy="804927"/>
          </a:xfrm>
          <a:prstGeom prst="straightConnector1">
            <a:avLst/>
          </a:prstGeom>
          <a:ln w="6350">
            <a:solidFill>
              <a:schemeClr val="bg1">
                <a:lumMod val="65000"/>
              </a:schemeClr>
            </a:solidFill>
            <a:prstDash val="sysDash"/>
            <a:miter/>
            <a:tailEnd type="triangle"/>
          </a:ln>
        </p:spPr>
      </p:cxnSp>
      <p:cxnSp>
        <p:nvCxnSpPr>
          <p:cNvPr id="100" name="Straight Arrow Connector 40"/>
          <p:cNvCxnSpPr/>
          <p:nvPr/>
        </p:nvCxnSpPr>
        <p:spPr>
          <a:xfrm>
            <a:off x="6920538" y="3809400"/>
            <a:ext cx="0" cy="804927"/>
          </a:xfrm>
          <a:prstGeom prst="straightConnector1">
            <a:avLst/>
          </a:prstGeom>
          <a:ln w="6350">
            <a:solidFill>
              <a:schemeClr val="bg1">
                <a:lumMod val="65000"/>
              </a:schemeClr>
            </a:solidFill>
            <a:prstDash val="sysDash"/>
            <a:miter/>
            <a:tailEnd type="triangle"/>
          </a:ln>
        </p:spPr>
      </p:cxnSp>
      <p:cxnSp>
        <p:nvCxnSpPr>
          <p:cNvPr id="102" name="Straight Arrow Connector 42"/>
          <p:cNvCxnSpPr/>
          <p:nvPr/>
        </p:nvCxnSpPr>
        <p:spPr>
          <a:xfrm flipV="1">
            <a:off x="5933845" y="2581441"/>
            <a:ext cx="0" cy="208471"/>
          </a:xfrm>
          <a:prstGeom prst="straightConnector1">
            <a:avLst/>
          </a:prstGeom>
          <a:ln w="6350">
            <a:solidFill>
              <a:schemeClr val="bg1">
                <a:lumMod val="65000"/>
              </a:schemeClr>
            </a:solidFill>
            <a:prstDash val="sysDash"/>
            <a:miter/>
            <a:tailEnd type="triangle"/>
          </a:ln>
        </p:spPr>
      </p:cxnSp>
      <p:sp>
        <p:nvSpPr>
          <p:cNvPr id="103" name="Rectangle 44"/>
          <p:cNvSpPr/>
          <p:nvPr/>
        </p:nvSpPr>
        <p:spPr>
          <a:xfrm>
            <a:off x="2027940" y="4956681"/>
            <a:ext cx="3161002" cy="1089529"/>
          </a:xfrm>
          <a:prstGeom prst="rect">
            <a:avLst/>
          </a:prstGeom>
        </p:spPr>
        <p:txBody>
          <a:bodyPr wrap="square">
            <a:spAutoFit/>
          </a:bodyPr>
          <a:lstStyle/>
          <a:p>
            <a:pPr algn="just">
              <a:lnSpc>
                <a:spcPct val="120000"/>
              </a:lnSpc>
            </a:pPr>
            <a:r>
              <a:rPr lang="zh-CN" b="1">
                <a:latin typeface="微软雅黑"/>
                <a:ea typeface="微软雅黑"/>
              </a:rPr>
              <a:t>提高教师参与本学科发展建设的积极性和主观能动性，大力支持教师的教学和科研发展</a:t>
            </a:r>
            <a:endParaRPr lang="en-GB" sz="800" b="1">
              <a:solidFill>
                <a:schemeClr val="bg1">
                  <a:lumMod val="65000"/>
                </a:schemeClr>
              </a:solidFill>
              <a:latin typeface="微软雅黑"/>
              <a:ea typeface="微软雅黑"/>
            </a:endParaRPr>
          </a:p>
        </p:txBody>
      </p:sp>
      <p:sp>
        <p:nvSpPr>
          <p:cNvPr id="104" name="Rectangle 44"/>
          <p:cNvSpPr/>
          <p:nvPr/>
        </p:nvSpPr>
        <p:spPr>
          <a:xfrm>
            <a:off x="3487124" y="2195524"/>
            <a:ext cx="3442940" cy="1089529"/>
          </a:xfrm>
          <a:prstGeom prst="rect">
            <a:avLst/>
          </a:prstGeom>
        </p:spPr>
        <p:txBody>
          <a:bodyPr wrap="square">
            <a:spAutoFit/>
          </a:bodyPr>
          <a:lstStyle/>
          <a:p>
            <a:pPr algn="ctr">
              <a:lnSpc>
                <a:spcPct val="120000"/>
              </a:lnSpc>
            </a:pPr>
            <a:r>
              <a:rPr lang="zh-CN" b="1">
                <a:solidFill>
                  <a:srgbClr val="8A0000"/>
                </a:solidFill>
                <a:latin typeface="微软雅黑"/>
                <a:ea typeface="微软雅黑"/>
              </a:rPr>
              <a:t>在学术研究、学术活动、学术出版、学术刊物和学术机构方面提供更为有效和有针对性的支持</a:t>
            </a:r>
            <a:endParaRPr lang="en-GB" sz="800" b="1">
              <a:solidFill>
                <a:srgbClr val="8A0000"/>
              </a:solidFill>
              <a:latin typeface="微软雅黑"/>
              <a:ea typeface="微软雅黑"/>
            </a:endParaRPr>
          </a:p>
        </p:txBody>
      </p:sp>
      <p:sp>
        <p:nvSpPr>
          <p:cNvPr id="105" name="矩形 104"/>
          <p:cNvSpPr/>
          <p:nvPr/>
        </p:nvSpPr>
        <p:spPr>
          <a:xfrm>
            <a:off x="5587701" y="4882738"/>
            <a:ext cx="2946573" cy="1477328"/>
          </a:xfrm>
          <a:prstGeom prst="rect">
            <a:avLst/>
          </a:prstGeom>
        </p:spPr>
        <p:txBody>
          <a:bodyPr wrap="square">
            <a:spAutoFit/>
          </a:bodyPr>
          <a:lstStyle/>
          <a:p>
            <a:pPr algn="ctr"/>
            <a:r>
              <a:rPr lang="zh-CN" b="1">
                <a:latin typeface="微软雅黑"/>
                <a:ea typeface="微软雅黑"/>
              </a:rPr>
              <a:t>营造活跃的学术氛围，推动科研项目的培育和组织，</a:t>
            </a:r>
            <a:endParaRPr lang="en-US" b="1">
              <a:latin typeface="微软雅黑"/>
              <a:ea typeface="微软雅黑"/>
            </a:endParaRPr>
          </a:p>
          <a:p>
            <a:pPr algn="ctr"/>
            <a:r>
              <a:rPr lang="zh-CN" b="1">
                <a:latin typeface="微软雅黑"/>
                <a:ea typeface="微软雅黑"/>
              </a:rPr>
              <a:t>加强跨语种和跨学科的学术平台建设，稳步构建高水平的国际化学术共同体</a:t>
            </a:r>
          </a:p>
        </p:txBody>
      </p:sp>
      <p:sp>
        <p:nvSpPr>
          <p:cNvPr id="151" name="Rectangle 44"/>
          <p:cNvSpPr/>
          <p:nvPr/>
        </p:nvSpPr>
        <p:spPr>
          <a:xfrm>
            <a:off x="7357682" y="2284363"/>
            <a:ext cx="2533114" cy="1089529"/>
          </a:xfrm>
          <a:prstGeom prst="rect">
            <a:avLst/>
          </a:prstGeom>
        </p:spPr>
        <p:txBody>
          <a:bodyPr wrap="square">
            <a:spAutoFit/>
          </a:bodyPr>
          <a:lstStyle/>
          <a:p>
            <a:pPr algn="ctr">
              <a:lnSpc>
                <a:spcPct val="120000"/>
              </a:lnSpc>
            </a:pPr>
            <a:r>
              <a:rPr lang="zh-CN" b="1">
                <a:solidFill>
                  <a:srgbClr val="8A0000"/>
                </a:solidFill>
                <a:latin typeface="微软雅黑"/>
                <a:ea typeface="微软雅黑"/>
              </a:rPr>
              <a:t>积极拓展国际学术资源网络，有效促进世界一流学科建设的长远发展</a:t>
            </a:r>
            <a:endParaRPr lang="en-GB" sz="800" b="1">
              <a:solidFill>
                <a:srgbClr val="8A0000"/>
              </a:solidFill>
              <a:latin typeface="微软雅黑"/>
              <a:ea typeface="微软雅黑"/>
            </a:endParaRPr>
          </a:p>
        </p:txBody>
      </p:sp>
      <p:sp>
        <p:nvSpPr>
          <p:cNvPr id="152" name="矩形 151"/>
          <p:cNvSpPr/>
          <p:nvPr/>
        </p:nvSpPr>
        <p:spPr>
          <a:xfrm>
            <a:off x="1453220" y="1523420"/>
            <a:ext cx="7668999" cy="400110"/>
          </a:xfrm>
          <a:prstGeom prst="rect">
            <a:avLst/>
          </a:prstGeom>
        </p:spPr>
        <p:txBody>
          <a:bodyPr wrap="square">
            <a:spAutoFit/>
          </a:bodyPr>
          <a:lstStyle/>
          <a:p>
            <a:r>
              <a:rPr lang="zh-CN" sz="2000" b="1">
                <a:solidFill>
                  <a:schemeClr val="tx1">
                    <a:lumMod val="75000"/>
                    <a:lumOff val="25000"/>
                  </a:schemeClr>
                </a:solidFill>
                <a:latin typeface="Arial"/>
                <a:ea typeface="微软雅黑"/>
              </a:rPr>
              <a:t>培养良性互动的学科内及跨学科学术共同体</a:t>
            </a:r>
          </a:p>
        </p:txBody>
      </p:sp>
      <p:cxnSp>
        <p:nvCxnSpPr>
          <p:cNvPr id="157" name="Straight Arrow Connector 41"/>
          <p:cNvCxnSpPr/>
          <p:nvPr/>
        </p:nvCxnSpPr>
        <p:spPr>
          <a:xfrm flipV="1">
            <a:off x="5278195" y="3297937"/>
            <a:ext cx="9525" cy="780442"/>
          </a:xfrm>
          <a:prstGeom prst="straightConnector1">
            <a:avLst/>
          </a:prstGeom>
          <a:ln w="6350">
            <a:solidFill>
              <a:schemeClr val="bg1">
                <a:lumMod val="65000"/>
              </a:schemeClr>
            </a:solidFill>
            <a:prstDash val="sysDash"/>
            <a:miter/>
            <a:tailEnd type="triangle"/>
          </a:ln>
        </p:spPr>
      </p:cxnSp>
      <p:sp>
        <p:nvSpPr>
          <p:cNvPr id="158" name="矩形 157"/>
          <p:cNvSpPr/>
          <p:nvPr/>
        </p:nvSpPr>
        <p:spPr>
          <a:xfrm>
            <a:off x="694113" y="160821"/>
            <a:ext cx="6192462" cy="923330"/>
          </a:xfrm>
          <a:prstGeom prst="rect">
            <a:avLst/>
          </a:prstGeom>
        </p:spPr>
        <p:txBody>
          <a:bodyPr wrap="square">
            <a:spAutoFit/>
          </a:bodyPr>
          <a:lstStyle/>
          <a:p>
            <a:pPr>
              <a:lnSpc>
                <a:spcPct val="150000"/>
              </a:lnSpc>
            </a:pPr>
            <a:r>
              <a:rPr lang="zh-CN" sz="3600" b="1">
                <a:solidFill>
                  <a:srgbClr val="8A0000"/>
                </a:solidFill>
                <a:latin typeface="微软雅黑"/>
                <a:ea typeface="微软雅黑"/>
              </a:rPr>
              <a:t>八、学科建设的思考与规划</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b="6449"/>
          <a:stretch/>
        </p:blipFill>
        <p:spPr>
          <a:xfrm>
            <a:off x="1" y="188"/>
            <a:ext cx="12191999" cy="6848287"/>
          </a:xfrm>
          <a:prstGeom prst="rect">
            <a:avLst/>
          </a:prstGeom>
        </p:spPr>
      </p:pic>
      <p:pic>
        <p:nvPicPr>
          <p:cNvPr id="20" name="图片 19"/>
          <p:cNvPicPr>
            <a:picLocks noChangeAspect="1"/>
          </p:cNvPicPr>
          <p:nvPr/>
        </p:nvPicPr>
        <p:blipFill rotWithShape="1">
          <a:blip r:embed="rId4"/>
          <a:srcRect l="32959" t="20613" r="-1" b="20586"/>
          <a:stretch/>
        </p:blipFill>
        <p:spPr>
          <a:xfrm>
            <a:off x="0" y="-12700"/>
            <a:ext cx="8147056" cy="6883400"/>
          </a:xfrm>
          <a:prstGeom prst="rect">
            <a:avLst/>
          </a:prstGeom>
        </p:spPr>
      </p:pic>
      <p:pic>
        <p:nvPicPr>
          <p:cNvPr id="21" name="图片 20"/>
          <p:cNvPicPr>
            <a:picLocks noChangeAspect="1"/>
          </p:cNvPicPr>
          <p:nvPr/>
        </p:nvPicPr>
        <p:blipFill rotWithShape="1">
          <a:blip r:embed="rId4"/>
          <a:srcRect r="54903" b="52037"/>
          <a:stretch/>
        </p:blipFill>
        <p:spPr>
          <a:xfrm>
            <a:off x="9124631" y="3581400"/>
            <a:ext cx="3092769" cy="3289300"/>
          </a:xfrm>
          <a:prstGeom prst="rect">
            <a:avLst/>
          </a:prstGeom>
        </p:spPr>
      </p:pic>
      <p:pic>
        <p:nvPicPr>
          <p:cNvPr id="22" name="图片 21"/>
          <p:cNvPicPr>
            <a:picLocks noChangeAspect="1"/>
          </p:cNvPicPr>
          <p:nvPr/>
        </p:nvPicPr>
        <p:blipFill rotWithShape="1">
          <a:blip r:embed="rId5"/>
          <a:srcRect t="67821"/>
          <a:stretch/>
        </p:blipFill>
        <p:spPr>
          <a:xfrm>
            <a:off x="4343400" y="0"/>
            <a:ext cx="6858000" cy="2206826"/>
          </a:xfrm>
          <a:prstGeom prst="rect">
            <a:avLst/>
          </a:prstGeom>
        </p:spPr>
      </p:pic>
      <p:pic>
        <p:nvPicPr>
          <p:cNvPr id="23" name="图片 22"/>
          <p:cNvPicPr>
            <a:picLocks noChangeAspect="1"/>
          </p:cNvPicPr>
          <p:nvPr/>
        </p:nvPicPr>
        <p:blipFill rotWithShape="1">
          <a:blip r:embed="rId5"/>
          <a:srcRect b="72560"/>
          <a:stretch/>
        </p:blipFill>
        <p:spPr>
          <a:xfrm>
            <a:off x="-169166" y="4985692"/>
            <a:ext cx="6858000" cy="1881833"/>
          </a:xfrm>
          <a:prstGeom prst="rect">
            <a:avLst/>
          </a:prstGeom>
        </p:spPr>
      </p:pic>
      <p:sp>
        <p:nvSpPr>
          <p:cNvPr id="7" name="矩形 259"/>
          <p:cNvSpPr>
            <a:spLocks noChangeArrowheads="1"/>
          </p:cNvSpPr>
          <p:nvPr/>
        </p:nvSpPr>
        <p:spPr>
          <a:xfrm>
            <a:off x="576839" y="3187446"/>
            <a:ext cx="6484338" cy="1739900"/>
          </a:xfrm>
          <a:prstGeom prst="rect">
            <a:avLst/>
          </a:prstGeom>
          <a:noFill/>
          <a:ln>
            <a:noFill/>
          </a:ln>
        </p:spPr>
        <p:txBody>
          <a:bodyPr wrap="square" lIns="0" tIns="0" rIns="0" bIns="0">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buNone/>
            </a:pPr>
            <a:r>
              <a:rPr lang="zh-CN" sz="5120" b="1" dirty="0">
                <a:solidFill>
                  <a:srgbClr val="FFFFFF"/>
                </a:solidFill>
                <a:latin typeface="Arial"/>
                <a:ea typeface="微软雅黑"/>
              </a:rPr>
              <a:t>感谢聆听，请您指正</a:t>
            </a:r>
          </a:p>
          <a:p>
            <a:pPr>
              <a:buNone/>
            </a:pPr>
            <a:r>
              <a:rPr lang="zh-CN" sz="5120" b="1" dirty="0">
                <a:solidFill>
                  <a:srgbClr val="FFFFFF"/>
                </a:solidFill>
                <a:latin typeface="Arial"/>
                <a:ea typeface="微软雅黑"/>
              </a:rPr>
              <a:t>2022年</a:t>
            </a:r>
            <a:r>
              <a:rPr lang="en-US" altLang="zh-CN" sz="5120" b="1" dirty="0">
                <a:solidFill>
                  <a:srgbClr val="FFFFFF"/>
                </a:solidFill>
                <a:latin typeface="Arial"/>
                <a:ea typeface="微软雅黑"/>
              </a:rPr>
              <a:t>9</a:t>
            </a:r>
            <a:r>
              <a:rPr lang="zh-CN" sz="5120" b="1" dirty="0">
                <a:solidFill>
                  <a:srgbClr val="FFFFFF"/>
                </a:solidFill>
                <a:latin typeface="Arial"/>
                <a:ea typeface="微软雅黑"/>
              </a:rPr>
              <a:t>月</a:t>
            </a:r>
            <a:r>
              <a:rPr lang="en-US" altLang="zh-CN" sz="5120" b="1" dirty="0">
                <a:solidFill>
                  <a:srgbClr val="FFFFFF"/>
                </a:solidFill>
                <a:latin typeface="Arial"/>
                <a:ea typeface="微软雅黑"/>
              </a:rPr>
              <a:t>30</a:t>
            </a:r>
            <a:r>
              <a:rPr lang="zh-CN" sz="5120" b="1" dirty="0">
                <a:solidFill>
                  <a:srgbClr val="FFFFFF"/>
                </a:solidFill>
                <a:latin typeface="Arial"/>
                <a:ea typeface="微软雅黑"/>
              </a:rPr>
              <a:t>日版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p:tgtEl>
                                          <p:spTgt spid="7"/>
                                        </p:tgtEl>
                                      </p:cBhvr>
                                    </p:animEffect>
                                    <p:animScale>
                                      <p:cBhvr>
                                        <p:cTn id="15" dur="25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d47dfa50-b78c-406f-8c9c-50bd439516fd}"/>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159</TotalTime>
  <Words>10424</Words>
  <Application>Microsoft Office PowerPoint</Application>
  <PresentationFormat>宽屏</PresentationFormat>
  <Paragraphs>1358</Paragraphs>
  <Slides>93</Slides>
  <Notes>37</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93</vt:i4>
      </vt:variant>
    </vt:vector>
  </HeadingPairs>
  <TitlesOfParts>
    <vt:vector size="116" baseType="lpstr">
      <vt:lpstr>17</vt:lpstr>
      <vt:lpstr>Arial Unicode MS</vt:lpstr>
      <vt:lpstr>Impact MT Std</vt:lpstr>
      <vt:lpstr>LiHei Pro</vt:lpstr>
      <vt:lpstr>ＭＳ Ｐゴシック</vt:lpstr>
      <vt:lpstr>等线</vt:lpstr>
      <vt:lpstr>等线 Light</vt:lpstr>
      <vt:lpstr>方正粗金陵简体</vt:lpstr>
      <vt:lpstr>方正清刻本悦宋简体</vt:lpstr>
      <vt:lpstr>方正宋刻本秀楷_GBK</vt:lpstr>
      <vt:lpstr>华文新魏</vt:lpstr>
      <vt:lpstr>华文中宋</vt:lpstr>
      <vt:lpstr>李旭科书法</vt:lpstr>
      <vt:lpstr>宋体</vt:lpstr>
      <vt:lpstr>微软雅黑</vt:lpstr>
      <vt:lpstr>Agency FB</vt:lpstr>
      <vt:lpstr>Arial</vt:lpstr>
      <vt:lpstr>Arial Black</vt:lpstr>
      <vt:lpstr>Calibri</vt:lpstr>
      <vt:lpstr>Impact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DELL</cp:lastModifiedBy>
  <cp:revision>47</cp:revision>
  <dcterms:modified xsi:type="dcterms:W3CDTF">2022-11-10T06:41:21Z</dcterms:modified>
</cp:coreProperties>
</file>