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3"/>
  </p:notesMasterIdLst>
  <p:handoutMasterIdLst>
    <p:handoutMasterId r:id="rId24"/>
  </p:handoutMasterIdLst>
  <p:sldIdLst>
    <p:sldId id="10243" r:id="rId2"/>
    <p:sldId id="10231" r:id="rId3"/>
    <p:sldId id="260" r:id="rId4"/>
    <p:sldId id="327" r:id="rId5"/>
    <p:sldId id="10233" r:id="rId6"/>
    <p:sldId id="10242" r:id="rId7"/>
    <p:sldId id="10244" r:id="rId8"/>
    <p:sldId id="10234" r:id="rId9"/>
    <p:sldId id="328" r:id="rId10"/>
    <p:sldId id="10245" r:id="rId11"/>
    <p:sldId id="329" r:id="rId12"/>
    <p:sldId id="10216" r:id="rId13"/>
    <p:sldId id="10247" r:id="rId14"/>
    <p:sldId id="10227" r:id="rId15"/>
    <p:sldId id="10228" r:id="rId16"/>
    <p:sldId id="4929" r:id="rId17"/>
    <p:sldId id="10229" r:id="rId18"/>
    <p:sldId id="10230" r:id="rId19"/>
    <p:sldId id="10236" r:id="rId20"/>
    <p:sldId id="10248" r:id="rId21"/>
    <p:sldId id="280" r:id="rId22"/>
  </p:sldIdLst>
  <p:sldSz cx="12858750" cy="723265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p15:clr>
            <a:srgbClr val="A4A3A4"/>
          </p15:clr>
        </p15:guide>
        <p15:guide id="2" pos="4050">
          <p15:clr>
            <a:srgbClr val="A4A3A4"/>
          </p15:clr>
        </p15:guide>
        <p15:guide id="3" pos="557">
          <p15:clr>
            <a:srgbClr val="A4A3A4"/>
          </p15:clr>
        </p15:guide>
        <p15:guide id="4" orient="horz" pos="4183">
          <p15:clr>
            <a:srgbClr val="A4A3A4"/>
          </p15:clr>
        </p15:guide>
        <p15:guide id="5" pos="7497">
          <p15:clr>
            <a:srgbClr val="A4A3A4"/>
          </p15:clr>
        </p15:guide>
        <p15:guide id="6" pos="690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CE3"/>
    <a:srgbClr val="E2D7C3"/>
    <a:srgbClr val="FFB700"/>
    <a:srgbClr val="E5DAC9"/>
    <a:srgbClr val="FFC600"/>
    <a:srgbClr val="953D19"/>
    <a:srgbClr val="CC936B"/>
    <a:srgbClr val="CD763D"/>
    <a:srgbClr val="7F1513"/>
    <a:srgbClr val="F89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3" autoAdjust="0"/>
    <p:restoredTop sz="95317" autoAdjust="0"/>
  </p:normalViewPr>
  <p:slideViewPr>
    <p:cSldViewPr>
      <p:cViewPr varScale="1">
        <p:scale>
          <a:sx n="77" d="100"/>
          <a:sy n="77" d="100"/>
        </p:scale>
        <p:origin x="869" y="67"/>
      </p:cViewPr>
      <p:guideLst>
        <p:guide orient="horz" pos="328"/>
        <p:guide pos="4050"/>
        <p:guide pos="557"/>
        <p:guide orient="horz" pos="4183"/>
        <p:guide pos="7497"/>
        <p:guide pos="6908"/>
      </p:guideLst>
    </p:cSldViewPr>
  </p:slideViewPr>
  <p:outlineViewPr>
    <p:cViewPr>
      <p:scale>
        <a:sx n="100" d="100"/>
        <a:sy n="100" d="100"/>
      </p:scale>
      <p:origin x="0" y="0"/>
    </p:cViewPr>
  </p:outlineViewPr>
  <p:notesTextViewPr>
    <p:cViewPr>
      <p:scale>
        <a:sx n="1" d="1"/>
        <a:sy n="1" d="1"/>
      </p:scale>
      <p:origin x="0" y="0"/>
    </p:cViewPr>
  </p:notesTextViewPr>
  <p:sorterViewPr>
    <p:cViewPr>
      <p:scale>
        <a:sx n="33" d="100"/>
        <a:sy n="33" d="100"/>
      </p:scale>
      <p:origin x="0" y="0"/>
    </p:cViewPr>
  </p:sorterViewPr>
  <p:notesViewPr>
    <p:cSldViewPr>
      <p:cViewPr varScale="1">
        <p:scale>
          <a:sx n="69" d="100"/>
          <a:sy n="69" d="100"/>
        </p:scale>
        <p:origin x="282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t>2024/7/4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t>2024/7/4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a:defRPr sz="1200"/>
            </a:lvl1pPr>
          </a:lstStyle>
          <a:p>
            <a:fld id="{418F03C3-53C1-4F10-8DAF-D1F318E96C6E}"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3765" rtl="0" eaLnBrk="1" latinLnBrk="0" hangingPunct="1">
      <a:defRPr sz="1300" kern="1200">
        <a:solidFill>
          <a:schemeClr val="tx1"/>
        </a:solidFill>
        <a:latin typeface="+mn-lt"/>
        <a:ea typeface="+mn-ea"/>
        <a:cs typeface="+mn-cs"/>
      </a:defRPr>
    </a:lvl6pPr>
    <a:lvl7pPr marL="2742565" algn="l" defTabSz="913765" rtl="0" eaLnBrk="1" latinLnBrk="0" hangingPunct="1">
      <a:defRPr sz="1300" kern="1200">
        <a:solidFill>
          <a:schemeClr val="tx1"/>
        </a:solidFill>
        <a:latin typeface="+mn-lt"/>
        <a:ea typeface="+mn-ea"/>
        <a:cs typeface="+mn-cs"/>
      </a:defRPr>
    </a:lvl7pPr>
    <a:lvl8pPr marL="3199765" algn="l" defTabSz="913765" rtl="0" eaLnBrk="1" latinLnBrk="0" hangingPunct="1">
      <a:defRPr sz="1300" kern="1200">
        <a:solidFill>
          <a:schemeClr val="tx1"/>
        </a:solidFill>
        <a:latin typeface="+mn-lt"/>
        <a:ea typeface="+mn-ea"/>
        <a:cs typeface="+mn-cs"/>
      </a:defRPr>
    </a:lvl8pPr>
    <a:lvl9pPr marL="3656965" algn="l" defTabSz="9137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400531-FB7A-40C9-8B6A-69F86641E240}" type="slidenum">
              <a:rPr lang="zh-CN" altLang="en-US" smtClean="0"/>
              <a:t>3</a:t>
            </a:fld>
            <a:endParaRPr lang="zh-CN" altLang="en-US"/>
          </a:p>
        </p:txBody>
      </p:sp>
    </p:spTree>
    <p:extLst>
      <p:ext uri="{BB962C8B-B14F-4D97-AF65-F5344CB8AC3E}">
        <p14:creationId xmlns:p14="http://schemas.microsoft.com/office/powerpoint/2010/main" val="227712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016975-1D4D-491B-8EC5-CCC6AF49DF07}" type="slidenum">
              <a:rPr lang="zh-CN" altLang="en-US" smtClean="0"/>
              <a:t>21</a:t>
            </a:fld>
            <a:endParaRPr lang="zh-CN" altLang="en-US"/>
          </a:p>
        </p:txBody>
      </p:sp>
    </p:spTree>
    <p:extLst>
      <p:ext uri="{BB962C8B-B14F-4D97-AF65-F5344CB8AC3E}">
        <p14:creationId xmlns:p14="http://schemas.microsoft.com/office/powerpoint/2010/main" val="396164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t>4</a:t>
            </a:fld>
            <a:endParaRPr lang="zh-CN" altLang="en-US"/>
          </a:p>
        </p:txBody>
      </p:sp>
    </p:spTree>
    <p:extLst>
      <p:ext uri="{BB962C8B-B14F-4D97-AF65-F5344CB8AC3E}">
        <p14:creationId xmlns:p14="http://schemas.microsoft.com/office/powerpoint/2010/main" val="268890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400531-FB7A-40C9-8B6A-69F86641E240}" type="slidenum">
              <a:rPr lang="zh-CN" altLang="en-US" smtClean="0"/>
              <a:t>5</a:t>
            </a:fld>
            <a:endParaRPr lang="zh-CN" altLang="en-US"/>
          </a:p>
        </p:txBody>
      </p:sp>
    </p:spTree>
    <p:extLst>
      <p:ext uri="{BB962C8B-B14F-4D97-AF65-F5344CB8AC3E}">
        <p14:creationId xmlns:p14="http://schemas.microsoft.com/office/powerpoint/2010/main" val="12524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400531-FB7A-40C9-8B6A-69F86641E240}" type="slidenum">
              <a:rPr lang="zh-CN" altLang="en-US" smtClean="0"/>
              <a:t>8</a:t>
            </a:fld>
            <a:endParaRPr lang="zh-CN" altLang="en-US"/>
          </a:p>
        </p:txBody>
      </p:sp>
    </p:spTree>
    <p:extLst>
      <p:ext uri="{BB962C8B-B14F-4D97-AF65-F5344CB8AC3E}">
        <p14:creationId xmlns:p14="http://schemas.microsoft.com/office/powerpoint/2010/main" val="138806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因为涉及的个人信息比较多，管理者视图没有截图，比普通教师多了审核以及统计总结的功能页面</a:t>
            </a:r>
          </a:p>
        </p:txBody>
      </p:sp>
      <p:sp>
        <p:nvSpPr>
          <p:cNvPr id="4" name="灯片编号占位符 3"/>
          <p:cNvSpPr>
            <a:spLocks noGrp="1"/>
          </p:cNvSpPr>
          <p:nvPr>
            <p:ph type="sldNum" sz="quarter" idx="5"/>
          </p:nvPr>
        </p:nvSpPr>
        <p:spPr/>
        <p:txBody>
          <a:bodyPr/>
          <a:lstStyle/>
          <a:p>
            <a:fld id="{0AAE8E82-FD5B-4A99-B4B3-A8BB9224EAE5}" type="slidenum">
              <a:rPr lang="zh-CN" altLang="en-US" smtClean="0"/>
              <a:t>11</a:t>
            </a:fld>
            <a:endParaRPr lang="zh-CN" altLang="en-US"/>
          </a:p>
        </p:txBody>
      </p:sp>
    </p:spTree>
    <p:extLst>
      <p:ext uri="{BB962C8B-B14F-4D97-AF65-F5344CB8AC3E}">
        <p14:creationId xmlns:p14="http://schemas.microsoft.com/office/powerpoint/2010/main" val="146708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5D71CF38-71B0-474A-B071-9183F50B30C2}" type="slidenum">
              <a:rPr lang="id-ID" smtClean="0"/>
              <a:t>12</a:t>
            </a:fld>
            <a:endParaRPr lang="id-I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5D71CF38-71B0-474A-B071-9183F50B30C2}" type="slidenum">
              <a:rPr lang="id-ID" smtClean="0"/>
              <a:t>13</a:t>
            </a:fld>
            <a:endParaRPr lang="id-ID"/>
          </a:p>
        </p:txBody>
      </p:sp>
    </p:spTree>
    <p:extLst>
      <p:ext uri="{BB962C8B-B14F-4D97-AF65-F5344CB8AC3E}">
        <p14:creationId xmlns:p14="http://schemas.microsoft.com/office/powerpoint/2010/main" val="70471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5D71CF38-71B0-474A-B071-9183F50B30C2}" type="slidenum">
              <a:rPr lang="id-ID" smtClean="0"/>
              <a:t>14</a:t>
            </a:fld>
            <a:endParaRPr lang="id-ID"/>
          </a:p>
        </p:txBody>
      </p:sp>
    </p:spTree>
    <p:extLst>
      <p:ext uri="{BB962C8B-B14F-4D97-AF65-F5344CB8AC3E}">
        <p14:creationId xmlns:p14="http://schemas.microsoft.com/office/powerpoint/2010/main" val="616877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5D71CF38-71B0-474A-B071-9183F50B30C2}" type="slidenum">
              <a:rPr lang="id-ID" smtClean="0"/>
              <a:t>15</a:t>
            </a:fld>
            <a:endParaRPr lang="id-ID"/>
          </a:p>
        </p:txBody>
      </p:sp>
    </p:spTree>
    <p:extLst>
      <p:ext uri="{BB962C8B-B14F-4D97-AF65-F5344CB8AC3E}">
        <p14:creationId xmlns:p14="http://schemas.microsoft.com/office/powerpoint/2010/main" val="333973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615DFD-8505-4C7B-90FE-F45A3565472F}" type="datetimeFigureOut">
              <a:rPr lang="zh-CN" altLang="en-US" smtClean="0"/>
              <a:t>2024/7/4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406F3C-FA24-4A80-8CD4-EE5698C541F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3206">
        <p:blinds dir="vert"/>
      </p:transition>
    </mc:Choice>
    <mc:Fallback xmlns="">
      <p:transition advTm="3206">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a:prstGeom prst="rect">
            <a:avLst/>
          </a:prstGeom>
        </p:spPr>
        <p:txBody>
          <a:bodyPr anchor="b"/>
          <a:lstStyle>
            <a:lvl1pPr algn="ctr">
              <a:defRPr sz="6330"/>
            </a:lvl1pPr>
          </a:lstStyle>
          <a:p>
            <a:r>
              <a:rPr lang="en-US"/>
              <a:t>Click to edit Master title style</a:t>
            </a:r>
            <a:endParaRPr lang="id-ID"/>
          </a:p>
        </p:txBody>
      </p:sp>
      <p:sp>
        <p:nvSpPr>
          <p:cNvPr id="3" name="Subtitle 2"/>
          <p:cNvSpPr>
            <a:spLocks noGrp="1"/>
          </p:cNvSpPr>
          <p:nvPr>
            <p:ph type="subTitle" idx="1"/>
          </p:nvPr>
        </p:nvSpPr>
        <p:spPr>
          <a:xfrm>
            <a:off x="1607344" y="3798816"/>
            <a:ext cx="9644063" cy="1746216"/>
          </a:xfrm>
          <a:prstGeom prst="rect">
            <a:avLst/>
          </a:prstGeom>
        </p:spPr>
        <p:txBody>
          <a:bodyPr/>
          <a:lstStyle>
            <a:lvl1pPr marL="0" indent="0" algn="ctr">
              <a:buNone/>
              <a:defRPr sz="2530"/>
            </a:lvl1pPr>
            <a:lvl2pPr marL="481965" indent="0" algn="ctr">
              <a:buNone/>
              <a:defRPr sz="2110"/>
            </a:lvl2pPr>
            <a:lvl3pPr marL="964565" indent="0" algn="ctr">
              <a:buNone/>
              <a:defRPr sz="1900"/>
            </a:lvl3pPr>
            <a:lvl4pPr marL="1446530" indent="0" algn="ctr">
              <a:buNone/>
              <a:defRPr sz="1685"/>
            </a:lvl4pPr>
            <a:lvl5pPr marL="1928495" indent="0" algn="ctr">
              <a:buNone/>
              <a:defRPr sz="1685"/>
            </a:lvl5pPr>
            <a:lvl6pPr marL="2411095" indent="0" algn="ctr">
              <a:buNone/>
              <a:defRPr sz="1685"/>
            </a:lvl6pPr>
            <a:lvl7pPr marL="2893060" indent="0" algn="ctr">
              <a:buNone/>
              <a:defRPr sz="1685"/>
            </a:lvl7pPr>
            <a:lvl8pPr marL="3375025" indent="0" algn="ctr">
              <a:buNone/>
              <a:defRPr sz="1685"/>
            </a:lvl8pPr>
            <a:lvl9pPr marL="3856990" indent="0" algn="ctr">
              <a:buNone/>
              <a:defRPr sz="1685"/>
            </a:lvl9pPr>
          </a:lstStyle>
          <a:p>
            <a:r>
              <a:rPr lang="en-US"/>
              <a:t>Click to edit Master subtitle style</a:t>
            </a:r>
            <a:endParaRPr lang="id-ID"/>
          </a:p>
        </p:txBody>
      </p:sp>
      <p:sp>
        <p:nvSpPr>
          <p:cNvPr id="4" name="Date Placeholder 3"/>
          <p:cNvSpPr>
            <a:spLocks noGrp="1"/>
          </p:cNvSpPr>
          <p:nvPr>
            <p:ph type="dt" sz="half" idx="10"/>
          </p:nvPr>
        </p:nvSpPr>
        <p:spPr>
          <a:xfrm>
            <a:off x="884039" y="6703595"/>
            <a:ext cx="2893219" cy="385072"/>
          </a:xfrm>
          <a:prstGeom prst="rect">
            <a:avLst/>
          </a:prstGeom>
        </p:spPr>
        <p:txBody>
          <a:bodyPr/>
          <a:lstStyle/>
          <a:p>
            <a:fld id="{73B3D490-D047-46FA-BFB9-06A35E31C10B}" type="datetimeFigureOut">
              <a:rPr lang="id-ID" smtClean="0"/>
              <a:t>04/07/2024</a:t>
            </a:fld>
            <a:endParaRPr lang="id-ID"/>
          </a:p>
        </p:txBody>
      </p:sp>
      <p:sp>
        <p:nvSpPr>
          <p:cNvPr id="5" name="Footer Placeholder 4"/>
          <p:cNvSpPr>
            <a:spLocks noGrp="1"/>
          </p:cNvSpPr>
          <p:nvPr>
            <p:ph type="ftr" sz="quarter" idx="11"/>
          </p:nvPr>
        </p:nvSpPr>
        <p:spPr>
          <a:xfrm>
            <a:off x="4259461" y="6703595"/>
            <a:ext cx="4339828" cy="385072"/>
          </a:xfrm>
          <a:prstGeom prst="rect">
            <a:avLst/>
          </a:prstGeom>
        </p:spPr>
        <p:txBody>
          <a:bodyPr/>
          <a:lstStyle/>
          <a:p>
            <a:endParaRPr lang="id-ID"/>
          </a:p>
        </p:txBody>
      </p:sp>
      <p:sp>
        <p:nvSpPr>
          <p:cNvPr id="6" name="Slide Number Placeholder 5"/>
          <p:cNvSpPr>
            <a:spLocks noGrp="1"/>
          </p:cNvSpPr>
          <p:nvPr>
            <p:ph type="sldNum" sz="quarter" idx="12"/>
          </p:nvPr>
        </p:nvSpPr>
        <p:spPr>
          <a:xfrm>
            <a:off x="9081492" y="6703595"/>
            <a:ext cx="2893219" cy="385072"/>
          </a:xfrm>
          <a:prstGeom prst="rect">
            <a:avLst/>
          </a:prstGeom>
        </p:spPr>
        <p:txBody>
          <a:bodyPr/>
          <a:lstStyle/>
          <a:p>
            <a:fld id="{934C11C6-5A40-492F-87BB-D659BD3D6B6F}" type="slidenum">
              <a:rPr lang="id-ID" smtClean="0"/>
              <a:t>‹#›</a:t>
            </a:fld>
            <a:endParaRPr lang="id-ID"/>
          </a:p>
        </p:txBody>
      </p:sp>
    </p:spTree>
  </p:cSld>
  <p:clrMapOvr>
    <a:masterClrMapping/>
  </p:clrMapOvr>
  <mc:AlternateContent xmlns:mc="http://schemas.openxmlformats.org/markup-compatibility/2006" xmlns:p14="http://schemas.microsoft.com/office/powerpoint/2010/main">
    <mc:Choice Requires="p14">
      <p:transition p14:dur="10" advTm="3206">
        <p:blinds dir="vert"/>
      </p:transition>
    </mc:Choice>
    <mc:Fallback xmlns="">
      <p:transition advTm="3206">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E3A36E-49AF-4BAB-A20A-8719F89390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466EDB-4911-44D2-9A5B-185FBCF3B281}"/>
              </a:ext>
            </a:extLst>
          </p:cNvPr>
          <p:cNvSpPr>
            <a:spLocks noGrp="1"/>
          </p:cNvSpPr>
          <p:nvPr>
            <p:ph type="dt" sz="half" idx="10"/>
          </p:nvPr>
        </p:nvSpPr>
        <p:spPr/>
        <p:txBody>
          <a:bodyPr/>
          <a:lstStyle/>
          <a:p>
            <a:fld id="{DD615DFD-8505-4C7B-90FE-F45A3565472F}" type="datetimeFigureOut">
              <a:rPr lang="zh-CN" altLang="en-US" smtClean="0"/>
              <a:t>2024/7/4</a:t>
            </a:fld>
            <a:endParaRPr lang="zh-CN" altLang="en-US"/>
          </a:p>
        </p:txBody>
      </p:sp>
      <p:sp>
        <p:nvSpPr>
          <p:cNvPr id="4" name="页脚占位符 3">
            <a:extLst>
              <a:ext uri="{FF2B5EF4-FFF2-40B4-BE49-F238E27FC236}">
                <a16:creationId xmlns:a16="http://schemas.microsoft.com/office/drawing/2014/main" id="{F0F24884-7690-4C1E-9465-B922FC8B575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3CAA604-54CB-48F3-8322-8B46B2D41B10}"/>
              </a:ext>
            </a:extLst>
          </p:cNvPr>
          <p:cNvSpPr>
            <a:spLocks noGrp="1"/>
          </p:cNvSpPr>
          <p:nvPr>
            <p:ph type="sldNum" sz="quarter" idx="12"/>
          </p:nvPr>
        </p:nvSpPr>
        <p:spPr/>
        <p:txBody>
          <a:bodyPr/>
          <a:lstStyle/>
          <a:p>
            <a:fld id="{27406F3C-FA24-4A80-8CD4-EE5698C541FD}" type="slidenum">
              <a:rPr lang="zh-CN" altLang="en-US" smtClean="0"/>
              <a:t>‹#›</a:t>
            </a:fld>
            <a:endParaRPr lang="zh-CN" altLang="en-US"/>
          </a:p>
        </p:txBody>
      </p:sp>
    </p:spTree>
    <p:extLst>
      <p:ext uri="{BB962C8B-B14F-4D97-AF65-F5344CB8AC3E}">
        <p14:creationId xmlns:p14="http://schemas.microsoft.com/office/powerpoint/2010/main" val="1837257585"/>
      </p:ext>
    </p:extLst>
  </p:cSld>
  <p:clrMapOvr>
    <a:masterClrMapping/>
  </p:clrMapOvr>
  <mc:AlternateContent xmlns:mc="http://schemas.openxmlformats.org/markup-compatibility/2006" xmlns:p14="http://schemas.microsoft.com/office/powerpoint/2010/main">
    <mc:Choice Requires="p14">
      <p:transition p14:dur="10" advTm="3206">
        <p:blinds dir="vert"/>
      </p:transition>
    </mc:Choice>
    <mc:Fallback xmlns="">
      <p:transition advTm="3206">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2593B2B-7C40-484B-A7D5-910026DEBB1B}"/>
              </a:ext>
            </a:extLst>
          </p:cNvPr>
          <p:cNvSpPr>
            <a:spLocks noGrp="1"/>
          </p:cNvSpPr>
          <p:nvPr>
            <p:ph type="pic" sz="quarter" idx="10" hasCustomPrompt="1"/>
          </p:nvPr>
        </p:nvSpPr>
        <p:spPr>
          <a:xfrm>
            <a:off x="4359920" y="-1"/>
            <a:ext cx="8498830" cy="7232650"/>
          </a:xfrm>
          <a:custGeom>
            <a:avLst/>
            <a:gdLst>
              <a:gd name="connsiteX0" fmla="*/ 0 w 8058150"/>
              <a:gd name="connsiteY0" fmla="*/ 0 h 6858000"/>
              <a:gd name="connsiteX1" fmla="*/ 8058150 w 8058150"/>
              <a:gd name="connsiteY1" fmla="*/ 0 h 6858000"/>
              <a:gd name="connsiteX2" fmla="*/ 8058150 w 8058150"/>
              <a:gd name="connsiteY2" fmla="*/ 6858000 h 6858000"/>
              <a:gd name="connsiteX3" fmla="*/ 6858000 w 8058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58150" h="6858000">
                <a:moveTo>
                  <a:pt x="0" y="0"/>
                </a:moveTo>
                <a:lnTo>
                  <a:pt x="8058150" y="0"/>
                </a:lnTo>
                <a:lnTo>
                  <a:pt x="8058150" y="6858000"/>
                </a:lnTo>
                <a:lnTo>
                  <a:pt x="6858000" y="6858000"/>
                </a:lnTo>
                <a:close/>
              </a:path>
            </a:pathLst>
          </a:custGeom>
        </p:spPr>
        <p:txBody>
          <a:bodyPr wrap="square">
            <a:noAutofit/>
          </a:bodyPr>
          <a:lstStyle>
            <a:lvl1pPr marL="0" marR="0" indent="0" algn="l" defTabSz="964326" rtl="0" eaLnBrk="1" fontAlgn="auto" latinLnBrk="0" hangingPunct="1">
              <a:lnSpc>
                <a:spcPct val="90000"/>
              </a:lnSpc>
              <a:spcBef>
                <a:spcPts val="1055"/>
              </a:spcBef>
              <a:spcAft>
                <a:spcPts val="0"/>
              </a:spcAft>
              <a:buClrTx/>
              <a:buSzTx/>
              <a:buFont typeface="Arial" panose="020B0604020202020204" pitchFamily="34" charset="0"/>
              <a:buNone/>
              <a:tabLst/>
              <a:defRPr sz="1687">
                <a:solidFill>
                  <a:schemeClr val="bg1">
                    <a:lumMod val="75000"/>
                  </a:schemeClr>
                </a:solidFill>
              </a:defRPr>
            </a:lvl1pPr>
          </a:lstStyle>
          <a:p>
            <a:pPr marL="0" marR="0" lvl="0" indent="0" algn="l" defTabSz="964326" rtl="0" eaLnBrk="1" fontAlgn="auto" latinLnBrk="0" hangingPunct="1">
              <a:lnSpc>
                <a:spcPct val="90000"/>
              </a:lnSpc>
              <a:spcBef>
                <a:spcPts val="1055"/>
              </a:spcBef>
              <a:spcAft>
                <a:spcPts val="0"/>
              </a:spcAft>
              <a:buClrTx/>
              <a:buSzTx/>
              <a:buFont typeface="Arial" panose="020B0604020202020204" pitchFamily="34" charset="0"/>
              <a:buNone/>
              <a:tabLst/>
              <a:defRPr/>
            </a:pPr>
            <a:r>
              <a:rPr lang="en-US" dirty="0"/>
              <a:t>Image placeholder</a:t>
            </a:r>
          </a:p>
          <a:p>
            <a:endParaRPr lang="en-US" dirty="0"/>
          </a:p>
        </p:txBody>
      </p:sp>
      <p:sp>
        <p:nvSpPr>
          <p:cNvPr id="4" name="Picture Placeholder 9">
            <a:extLst>
              <a:ext uri="{FF2B5EF4-FFF2-40B4-BE49-F238E27FC236}">
                <a16:creationId xmlns:a16="http://schemas.microsoft.com/office/drawing/2014/main" id="{592EF7A8-62B9-4713-B027-C7B198EA9CB2}"/>
              </a:ext>
            </a:extLst>
          </p:cNvPr>
          <p:cNvSpPr>
            <a:spLocks noGrp="1"/>
          </p:cNvSpPr>
          <p:nvPr>
            <p:ph type="pic" sz="quarter" idx="11" hasCustomPrompt="1"/>
          </p:nvPr>
        </p:nvSpPr>
        <p:spPr>
          <a:xfrm>
            <a:off x="6055597" y="1679842"/>
            <a:ext cx="5219145" cy="3857413"/>
          </a:xfrm>
          <a:custGeom>
            <a:avLst/>
            <a:gdLst>
              <a:gd name="connsiteX0" fmla="*/ 0 w 4948523"/>
              <a:gd name="connsiteY0" fmla="*/ 0 h 3657600"/>
              <a:gd name="connsiteX1" fmla="*/ 4948523 w 4948523"/>
              <a:gd name="connsiteY1" fmla="*/ 0 h 3657600"/>
              <a:gd name="connsiteX2" fmla="*/ 4948523 w 4948523"/>
              <a:gd name="connsiteY2" fmla="*/ 3657600 h 3657600"/>
              <a:gd name="connsiteX3" fmla="*/ 3657600 w 4948523"/>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4948523" h="3657600">
                <a:moveTo>
                  <a:pt x="0" y="0"/>
                </a:moveTo>
                <a:lnTo>
                  <a:pt x="4948523" y="0"/>
                </a:lnTo>
                <a:lnTo>
                  <a:pt x="4948523" y="3657600"/>
                </a:lnTo>
                <a:lnTo>
                  <a:pt x="3657600" y="3657600"/>
                </a:lnTo>
                <a:close/>
              </a:path>
            </a:pathLst>
          </a:custGeom>
        </p:spPr>
        <p:txBody>
          <a:bodyPr wrap="square">
            <a:noAutofit/>
          </a:bodyPr>
          <a:lstStyle>
            <a:lvl1pPr marL="0" marR="0" indent="0" algn="l" defTabSz="964326" rtl="0" eaLnBrk="1" fontAlgn="auto" latinLnBrk="0" hangingPunct="1">
              <a:lnSpc>
                <a:spcPct val="90000"/>
              </a:lnSpc>
              <a:spcBef>
                <a:spcPts val="1055"/>
              </a:spcBef>
              <a:spcAft>
                <a:spcPts val="0"/>
              </a:spcAft>
              <a:buClrTx/>
              <a:buSzTx/>
              <a:buFont typeface="Arial" panose="020B0604020202020204" pitchFamily="34" charset="0"/>
              <a:buNone/>
              <a:tabLst/>
              <a:defRPr sz="1687">
                <a:solidFill>
                  <a:schemeClr val="bg1">
                    <a:lumMod val="75000"/>
                  </a:schemeClr>
                </a:solidFill>
              </a:defRPr>
            </a:lvl1pPr>
          </a:lstStyle>
          <a:p>
            <a:pPr marL="0" marR="0" lvl="0" indent="0" algn="l" defTabSz="964326" rtl="0" eaLnBrk="1" fontAlgn="auto" latinLnBrk="0" hangingPunct="1">
              <a:lnSpc>
                <a:spcPct val="90000"/>
              </a:lnSpc>
              <a:spcBef>
                <a:spcPts val="1055"/>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44450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482203" y="401814"/>
            <a:ext cx="11894344" cy="6429022"/>
          </a:xfrm>
          <a:custGeom>
            <a:avLst/>
            <a:gdLst>
              <a:gd name="connsiteX0" fmla="*/ 0 w 11277600"/>
              <a:gd name="connsiteY0" fmla="*/ 0 h 6096000"/>
              <a:gd name="connsiteX1" fmla="*/ 11277600 w 11277600"/>
              <a:gd name="connsiteY1" fmla="*/ 0 h 6096000"/>
              <a:gd name="connsiteX2" fmla="*/ 11277600 w 11277600"/>
              <a:gd name="connsiteY2" fmla="*/ 6096000 h 6096000"/>
              <a:gd name="connsiteX3" fmla="*/ 0 w 11277600"/>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11277600" h="6096000">
                <a:moveTo>
                  <a:pt x="0" y="0"/>
                </a:moveTo>
                <a:lnTo>
                  <a:pt x="11277600" y="0"/>
                </a:lnTo>
                <a:lnTo>
                  <a:pt x="11277600" y="6096000"/>
                </a:lnTo>
                <a:lnTo>
                  <a:pt x="0" y="6096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82802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05DCB-B77D-4953-848E-1C6792161A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18D5042-B3EF-4179-B69C-BFCDC16DF62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CB0E963-4DA4-4956-8FC3-39C3A3E2A685}"/>
              </a:ext>
            </a:extLst>
          </p:cNvPr>
          <p:cNvSpPr>
            <a:spLocks noGrp="1"/>
          </p:cNvSpPr>
          <p:nvPr>
            <p:ph type="dt" sz="half" idx="10"/>
          </p:nvPr>
        </p:nvSpPr>
        <p:spPr/>
        <p:txBody>
          <a:bodyPr/>
          <a:lstStyle/>
          <a:p>
            <a:fld id="{94640EE0-E7A3-4156-BE46-B53048344D28}" type="datetimeFigureOut">
              <a:rPr lang="zh-CN" altLang="en-US" smtClean="0"/>
              <a:t>2024/7/4</a:t>
            </a:fld>
            <a:endParaRPr lang="zh-CN" altLang="en-US"/>
          </a:p>
        </p:txBody>
      </p:sp>
      <p:sp>
        <p:nvSpPr>
          <p:cNvPr id="5" name="页脚占位符 4">
            <a:extLst>
              <a:ext uri="{FF2B5EF4-FFF2-40B4-BE49-F238E27FC236}">
                <a16:creationId xmlns:a16="http://schemas.microsoft.com/office/drawing/2014/main" id="{90AD5E20-9588-4B10-8D33-E95EDDE339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3B3777F-C953-4ABB-83BB-38377247187B}"/>
              </a:ext>
            </a:extLst>
          </p:cNvPr>
          <p:cNvSpPr>
            <a:spLocks noGrp="1"/>
          </p:cNvSpPr>
          <p:nvPr>
            <p:ph type="sldNum" sz="quarter" idx="12"/>
          </p:nvPr>
        </p:nvSpPr>
        <p:spPr/>
        <p:txBody>
          <a:bodyPr/>
          <a:lstStyle/>
          <a:p>
            <a:fld id="{A0F5A2FB-E026-4840-A5EB-F9CB387A3256}" type="slidenum">
              <a:rPr lang="zh-CN" altLang="en-US" smtClean="0"/>
              <a:t>‹#›</a:t>
            </a:fld>
            <a:endParaRPr lang="zh-CN" altLang="en-US"/>
          </a:p>
        </p:txBody>
      </p:sp>
    </p:spTree>
    <p:extLst>
      <p:ext uri="{BB962C8B-B14F-4D97-AF65-F5344CB8AC3E}">
        <p14:creationId xmlns:p14="http://schemas.microsoft.com/office/powerpoint/2010/main" val="3232572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DD615DFD-8505-4C7B-90FE-F45A3565472F}" type="datetimeFigureOut">
              <a:rPr lang="zh-CN" altLang="en-US" smtClean="0"/>
              <a:t>2024/7/4</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27406F3C-FA24-4A80-8CD4-EE5698C541F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mc:AlternateContent xmlns:mc="http://schemas.openxmlformats.org/markup-compatibility/2006" xmlns:p14="http://schemas.microsoft.com/office/powerpoint/2010/main">
    <mc:Choice Requires="p14">
      <p:transition p14:dur="10" advTm="3206">
        <p:blinds dir="vert"/>
      </p:transition>
    </mc:Choice>
    <mc:Fallback xmlns="">
      <p:transition advTm="3206">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xml"/><Relationship Id="rId7" Type="http://schemas.openxmlformats.org/officeDocument/2006/relationships/hyperlink" Target="https://sflposition.pku.edu.cn/GpowerBase/login" TargetMode="External"/><Relationship Id="rId2" Type="http://schemas.openxmlformats.org/officeDocument/2006/relationships/tags" Target="../tags/tag8.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072B9B81-7C49-491A-9272-BAB313F793B4}"/>
              </a:ext>
            </a:extLst>
          </p:cNvPr>
          <p:cNvPicPr>
            <a:picLocks noChangeAspect="1"/>
          </p:cNvPicPr>
          <p:nvPr/>
        </p:nvPicPr>
        <p:blipFill rotWithShape="1">
          <a:blip r:embed="rId4">
            <a:extLst>
              <a:ext uri="{28A0092B-C50C-407E-A947-70E740481C1C}">
                <a14:useLocalDpi xmlns:a14="http://schemas.microsoft.com/office/drawing/2010/main" val="0"/>
              </a:ext>
            </a:extLst>
          </a:blip>
          <a:srcRect l="35902" r="580"/>
          <a:stretch/>
        </p:blipFill>
        <p:spPr>
          <a:xfrm>
            <a:off x="0" y="-1"/>
            <a:ext cx="12858750" cy="7233047"/>
          </a:xfrm>
          <a:prstGeom prst="rect">
            <a:avLst/>
          </a:prstGeom>
        </p:spPr>
      </p:pic>
      <p:sp>
        <p:nvSpPr>
          <p:cNvPr id="24" name="PA-图片 24">
            <a:extLst>
              <a:ext uri="{FF2B5EF4-FFF2-40B4-BE49-F238E27FC236}">
                <a16:creationId xmlns:a16="http://schemas.microsoft.com/office/drawing/2014/main" id="{7D88DCD8-8E38-4BC2-B30D-EE20CD52BC05}"/>
              </a:ext>
            </a:extLst>
          </p:cNvPr>
          <p:cNvSpPr/>
          <p:nvPr>
            <p:custDataLst>
              <p:tags r:id="rId1"/>
            </p:custDataLst>
          </p:nvPr>
        </p:nvSpPr>
        <p:spPr>
          <a:xfrm>
            <a:off x="-26531" y="-199"/>
            <a:ext cx="12858751" cy="7233048"/>
          </a:xfrm>
          <a:custGeom>
            <a:avLst/>
            <a:gdLst/>
            <a:ahLst/>
            <a:cxnLst/>
            <a:rect l="0" t="0" r="0" b="0"/>
            <a:pathLst>
              <a:path w="12858751" h="7233048">
                <a:moveTo>
                  <a:pt x="0" y="0"/>
                </a:moveTo>
                <a:lnTo>
                  <a:pt x="12858750" y="0"/>
                </a:lnTo>
                <a:lnTo>
                  <a:pt x="12858750" y="7233047"/>
                </a:lnTo>
                <a:lnTo>
                  <a:pt x="0" y="7233047"/>
                </a:lnTo>
                <a:close/>
              </a:path>
            </a:pathLst>
          </a:custGeom>
          <a:solidFill>
            <a:srgbClr val="0070C0">
              <a:alpha val="7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zoom-symbol_15281">
            <a:extLst>
              <a:ext uri="{FF2B5EF4-FFF2-40B4-BE49-F238E27FC236}">
                <a16:creationId xmlns:a16="http://schemas.microsoft.com/office/drawing/2014/main" id="{0ACB0966-29FE-4CF5-9DC1-C47B4849B96B}"/>
              </a:ext>
            </a:extLst>
          </p:cNvPr>
          <p:cNvSpPr>
            <a:spLocks noChangeAspect="1"/>
          </p:cNvSpPr>
          <p:nvPr/>
        </p:nvSpPr>
        <p:spPr bwMode="auto">
          <a:xfrm>
            <a:off x="11901983" y="525951"/>
            <a:ext cx="216024" cy="219652"/>
          </a:xfrm>
          <a:custGeom>
            <a:avLst/>
            <a:gdLst>
              <a:gd name="T0" fmla="*/ 472 w 487"/>
              <a:gd name="T1" fmla="*/ 427 h 496"/>
              <a:gd name="T2" fmla="*/ 381 w 487"/>
              <a:gd name="T3" fmla="*/ 336 h 496"/>
              <a:gd name="T4" fmla="*/ 356 w 487"/>
              <a:gd name="T5" fmla="*/ 325 h 496"/>
              <a:gd name="T6" fmla="*/ 400 w 487"/>
              <a:gd name="T7" fmla="*/ 200 h 496"/>
              <a:gd name="T8" fmla="*/ 200 w 487"/>
              <a:gd name="T9" fmla="*/ 0 h 496"/>
              <a:gd name="T10" fmla="*/ 0 w 487"/>
              <a:gd name="T11" fmla="*/ 200 h 496"/>
              <a:gd name="T12" fmla="*/ 200 w 487"/>
              <a:gd name="T13" fmla="*/ 400 h 496"/>
              <a:gd name="T14" fmla="*/ 312 w 487"/>
              <a:gd name="T15" fmla="*/ 365 h 496"/>
              <a:gd name="T16" fmla="*/ 324 w 487"/>
              <a:gd name="T17" fmla="*/ 393 h 496"/>
              <a:gd name="T18" fmla="*/ 415 w 487"/>
              <a:gd name="T19" fmla="*/ 484 h 496"/>
              <a:gd name="T20" fmla="*/ 443 w 487"/>
              <a:gd name="T21" fmla="*/ 496 h 496"/>
              <a:gd name="T22" fmla="*/ 472 w 487"/>
              <a:gd name="T23" fmla="*/ 484 h 496"/>
              <a:gd name="T24" fmla="*/ 472 w 487"/>
              <a:gd name="T25" fmla="*/ 427 h 496"/>
              <a:gd name="T26" fmla="*/ 200 w 487"/>
              <a:gd name="T27" fmla="*/ 333 h 496"/>
              <a:gd name="T28" fmla="*/ 67 w 487"/>
              <a:gd name="T29" fmla="*/ 200 h 496"/>
              <a:gd name="T30" fmla="*/ 200 w 487"/>
              <a:gd name="T31" fmla="*/ 67 h 496"/>
              <a:gd name="T32" fmla="*/ 333 w 487"/>
              <a:gd name="T33" fmla="*/ 200 h 496"/>
              <a:gd name="T34" fmla="*/ 200 w 487"/>
              <a:gd name="T35" fmla="*/ 33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7" h="496">
                <a:moveTo>
                  <a:pt x="472" y="427"/>
                </a:moveTo>
                <a:lnTo>
                  <a:pt x="381" y="336"/>
                </a:lnTo>
                <a:cubicBezTo>
                  <a:pt x="374" y="329"/>
                  <a:pt x="365" y="326"/>
                  <a:pt x="356" y="325"/>
                </a:cubicBezTo>
                <a:cubicBezTo>
                  <a:pt x="384" y="291"/>
                  <a:pt x="400" y="247"/>
                  <a:pt x="400" y="200"/>
                </a:cubicBezTo>
                <a:cubicBezTo>
                  <a:pt x="400" y="90"/>
                  <a:pt x="310" y="0"/>
                  <a:pt x="200" y="0"/>
                </a:cubicBezTo>
                <a:cubicBezTo>
                  <a:pt x="90" y="0"/>
                  <a:pt x="0" y="90"/>
                  <a:pt x="0" y="200"/>
                </a:cubicBezTo>
                <a:cubicBezTo>
                  <a:pt x="0" y="310"/>
                  <a:pt x="90" y="400"/>
                  <a:pt x="200" y="400"/>
                </a:cubicBezTo>
                <a:cubicBezTo>
                  <a:pt x="242" y="400"/>
                  <a:pt x="280" y="387"/>
                  <a:pt x="312" y="365"/>
                </a:cubicBezTo>
                <a:cubicBezTo>
                  <a:pt x="313" y="375"/>
                  <a:pt x="316" y="385"/>
                  <a:pt x="324" y="393"/>
                </a:cubicBezTo>
                <a:lnTo>
                  <a:pt x="415" y="484"/>
                </a:lnTo>
                <a:cubicBezTo>
                  <a:pt x="423" y="492"/>
                  <a:pt x="433" y="496"/>
                  <a:pt x="443" y="496"/>
                </a:cubicBezTo>
                <a:cubicBezTo>
                  <a:pt x="454" y="496"/>
                  <a:pt x="464" y="492"/>
                  <a:pt x="472" y="484"/>
                </a:cubicBezTo>
                <a:cubicBezTo>
                  <a:pt x="487" y="468"/>
                  <a:pt x="487" y="443"/>
                  <a:pt x="472" y="427"/>
                </a:cubicBezTo>
                <a:close/>
                <a:moveTo>
                  <a:pt x="200" y="333"/>
                </a:moveTo>
                <a:cubicBezTo>
                  <a:pt x="127" y="333"/>
                  <a:pt x="67" y="274"/>
                  <a:pt x="67" y="200"/>
                </a:cubicBezTo>
                <a:cubicBezTo>
                  <a:pt x="67" y="126"/>
                  <a:pt x="127" y="67"/>
                  <a:pt x="200" y="67"/>
                </a:cubicBezTo>
                <a:cubicBezTo>
                  <a:pt x="274" y="67"/>
                  <a:pt x="333" y="126"/>
                  <a:pt x="333" y="200"/>
                </a:cubicBezTo>
                <a:cubicBezTo>
                  <a:pt x="333" y="274"/>
                  <a:pt x="274" y="333"/>
                  <a:pt x="200" y="333"/>
                </a:cubicBezTo>
                <a:close/>
              </a:path>
            </a:pathLst>
          </a:custGeom>
          <a:solidFill>
            <a:schemeClr val="bg1"/>
          </a:solidFill>
          <a:ln>
            <a:noFill/>
          </a:ln>
        </p:spPr>
        <p:txBody>
          <a:bodyPr/>
          <a:lstStyle/>
          <a:p>
            <a:endParaRPr lang="zh-CN" altLang="en-US"/>
          </a:p>
        </p:txBody>
      </p:sp>
      <p:pic>
        <p:nvPicPr>
          <p:cNvPr id="12" name="PA-图片 12">
            <a:extLst>
              <a:ext uri="{FF2B5EF4-FFF2-40B4-BE49-F238E27FC236}">
                <a16:creationId xmlns:a16="http://schemas.microsoft.com/office/drawing/2014/main" id="{72E483E9-6EFF-42F5-9A29-C8127A3CF971}"/>
              </a:ext>
            </a:extLst>
          </p:cNvPr>
          <p:cNvPicPr>
            <a:picLocks noChangeAspect="1"/>
          </p:cNvPicPr>
          <p:nvPr>
            <p:custDataLst>
              <p:tags r:id="rId2"/>
            </p:custDataLst>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5975"/>
                    </a14:imgEffect>
                    <a14:imgEffect>
                      <a14:brightnessContrast bright="100000"/>
                    </a14:imgEffect>
                  </a14:imgLayer>
                </a14:imgProps>
              </a:ext>
              <a:ext uri="{28A0092B-C50C-407E-A947-70E740481C1C}">
                <a14:useLocalDpi xmlns:a14="http://schemas.microsoft.com/office/drawing/2010/main" val="0"/>
              </a:ext>
            </a:extLst>
          </a:blip>
          <a:srcRect b="73987"/>
          <a:stretch/>
        </p:blipFill>
        <p:spPr>
          <a:xfrm>
            <a:off x="750946" y="326373"/>
            <a:ext cx="2042672" cy="632504"/>
          </a:xfrm>
          <a:prstGeom prst="rect">
            <a:avLst/>
          </a:prstGeom>
        </p:spPr>
      </p:pic>
      <p:sp>
        <p:nvSpPr>
          <p:cNvPr id="14" name="矩形 13">
            <a:extLst>
              <a:ext uri="{FF2B5EF4-FFF2-40B4-BE49-F238E27FC236}">
                <a16:creationId xmlns:a16="http://schemas.microsoft.com/office/drawing/2014/main" id="{5B626BA2-E9D2-4785-A931-79FB49CD94D8}"/>
              </a:ext>
            </a:extLst>
          </p:cNvPr>
          <p:cNvSpPr/>
          <p:nvPr/>
        </p:nvSpPr>
        <p:spPr>
          <a:xfrm>
            <a:off x="1316807" y="2611190"/>
            <a:ext cx="10441157" cy="1493550"/>
          </a:xfrm>
          <a:prstGeom prst="rect">
            <a:avLst/>
          </a:prstGeom>
        </p:spPr>
        <p:txBody>
          <a:bodyPr wrap="square">
            <a:spAutoFit/>
          </a:bodyPr>
          <a:lstStyle/>
          <a:p>
            <a:pPr algn="ctr">
              <a:lnSpc>
                <a:spcPct val="150000"/>
              </a:lnSpc>
            </a:pPr>
            <a:r>
              <a:rPr lang="zh-CN" altLang="en-US"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信息化建设在教学管理中的实践</a:t>
            </a:r>
            <a:endParaRPr lang="en-US" altLang="zh-CN" sz="3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以博士岗位管理系统为例</a:t>
            </a:r>
          </a:p>
        </p:txBody>
      </p:sp>
      <p:cxnSp>
        <p:nvCxnSpPr>
          <p:cNvPr id="16" name="直接连接符 15">
            <a:extLst>
              <a:ext uri="{FF2B5EF4-FFF2-40B4-BE49-F238E27FC236}">
                <a16:creationId xmlns:a16="http://schemas.microsoft.com/office/drawing/2014/main" id="{65A715A7-9160-4C06-ABB9-D922219A40FD}"/>
              </a:ext>
            </a:extLst>
          </p:cNvPr>
          <p:cNvCxnSpPr/>
          <p:nvPr/>
        </p:nvCxnSpPr>
        <p:spPr>
          <a:xfrm>
            <a:off x="750946" y="2611190"/>
            <a:ext cx="0" cy="741325"/>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28C25FC8-CA17-43E3-884B-A38CB90331A1}"/>
              </a:ext>
            </a:extLst>
          </p:cNvPr>
          <p:cNvCxnSpPr>
            <a:cxnSpLocks/>
          </p:cNvCxnSpPr>
          <p:nvPr/>
        </p:nvCxnSpPr>
        <p:spPr>
          <a:xfrm>
            <a:off x="750946" y="3245662"/>
            <a:ext cx="0" cy="17388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5DF82482-198B-46C7-9997-FFDF9E8E3BB3}"/>
              </a:ext>
            </a:extLst>
          </p:cNvPr>
          <p:cNvSpPr txBox="1"/>
          <p:nvPr/>
        </p:nvSpPr>
        <p:spPr>
          <a:xfrm>
            <a:off x="541594" y="4984477"/>
            <a:ext cx="418704" cy="369332"/>
          </a:xfrm>
          <a:prstGeom prst="rect">
            <a:avLst/>
          </a:prstGeom>
          <a:noFill/>
        </p:spPr>
        <p:txBody>
          <a:bodyPr wrap="none" rtlCol="0">
            <a:spAutoFit/>
          </a:bodyPr>
          <a:lstStyle/>
          <a:p>
            <a:r>
              <a:rPr lang="en-US" altLang="zh-CN" b="1" dirty="0">
                <a:solidFill>
                  <a:schemeClr val="bg1"/>
                </a:solidFill>
              </a:rPr>
              <a:t>03</a:t>
            </a:r>
            <a:endParaRPr lang="zh-CN" altLang="en-US" b="1" dirty="0">
              <a:solidFill>
                <a:schemeClr val="bg1"/>
              </a:solidFill>
            </a:endParaRPr>
          </a:p>
        </p:txBody>
      </p:sp>
      <p:sp>
        <p:nvSpPr>
          <p:cNvPr id="20" name="文本框 19">
            <a:extLst>
              <a:ext uri="{FF2B5EF4-FFF2-40B4-BE49-F238E27FC236}">
                <a16:creationId xmlns:a16="http://schemas.microsoft.com/office/drawing/2014/main" id="{21ABBD15-811D-4231-8483-2B73B73E84CD}"/>
              </a:ext>
            </a:extLst>
          </p:cNvPr>
          <p:cNvSpPr txBox="1"/>
          <p:nvPr/>
        </p:nvSpPr>
        <p:spPr>
          <a:xfrm>
            <a:off x="542782" y="2191589"/>
            <a:ext cx="418704" cy="369332"/>
          </a:xfrm>
          <a:prstGeom prst="rect">
            <a:avLst/>
          </a:prstGeom>
          <a:noFill/>
        </p:spPr>
        <p:txBody>
          <a:bodyPr wrap="none" rtlCol="0">
            <a:spAutoFit/>
          </a:bodyPr>
          <a:lstStyle/>
          <a:p>
            <a:r>
              <a:rPr lang="en-US" altLang="zh-CN" b="1" dirty="0">
                <a:solidFill>
                  <a:schemeClr val="bg1"/>
                </a:solidFill>
              </a:rPr>
              <a:t>01</a:t>
            </a:r>
            <a:endParaRPr lang="zh-CN" altLang="en-US" b="1" dirty="0">
              <a:solidFill>
                <a:schemeClr val="bg1"/>
              </a:solidFill>
            </a:endParaRPr>
          </a:p>
        </p:txBody>
      </p:sp>
      <p:sp>
        <p:nvSpPr>
          <p:cNvPr id="21" name="矩形: 圆角 20">
            <a:extLst>
              <a:ext uri="{FF2B5EF4-FFF2-40B4-BE49-F238E27FC236}">
                <a16:creationId xmlns:a16="http://schemas.microsoft.com/office/drawing/2014/main" id="{C748DC36-83D7-4D8C-9801-121531BAAD43}"/>
              </a:ext>
            </a:extLst>
          </p:cNvPr>
          <p:cNvSpPr/>
          <p:nvPr/>
        </p:nvSpPr>
        <p:spPr>
          <a:xfrm>
            <a:off x="4244427" y="4336405"/>
            <a:ext cx="4248842" cy="4320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70C0"/>
                </a:solidFill>
                <a:latin typeface="微软雅黑" panose="020B0503020204020204" pitchFamily="34" charset="-122"/>
                <a:ea typeface="微软雅黑" panose="020B0503020204020204" pitchFamily="34" charset="-122"/>
              </a:rPr>
              <a:t>外国语学院教务办    叶恩红</a:t>
            </a:r>
          </a:p>
        </p:txBody>
      </p:sp>
    </p:spTree>
    <p:extLst>
      <p:ext uri="{BB962C8B-B14F-4D97-AF65-F5344CB8AC3E}">
        <p14:creationId xmlns:p14="http://schemas.microsoft.com/office/powerpoint/2010/main" val="10151411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28CA4A9C-664E-444E-BC0E-2E2554EE2BDA}"/>
              </a:ext>
            </a:extLst>
          </p:cNvPr>
          <p:cNvCxnSpPr/>
          <p:nvPr/>
        </p:nvCxnSpPr>
        <p:spPr>
          <a:xfrm>
            <a:off x="0" y="2206300"/>
            <a:ext cx="12858043" cy="0"/>
          </a:xfrm>
          <a:prstGeom prst="line">
            <a:avLst/>
          </a:prstGeom>
          <a:ln w="127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2" name="îṩ1îḓê">
            <a:extLst>
              <a:ext uri="{FF2B5EF4-FFF2-40B4-BE49-F238E27FC236}">
                <a16:creationId xmlns:a16="http://schemas.microsoft.com/office/drawing/2014/main" id="{E530C3F1-BF76-4A62-9415-3DD8AB61EF4C}"/>
              </a:ext>
            </a:extLst>
          </p:cNvPr>
          <p:cNvSpPr/>
          <p:nvPr/>
        </p:nvSpPr>
        <p:spPr>
          <a:xfrm>
            <a:off x="1334087" y="3284225"/>
            <a:ext cx="798890" cy="773393"/>
          </a:xfrm>
          <a:prstGeom prst="roundRect">
            <a:avLst>
              <a:gd name="adj" fmla="val 5587"/>
            </a:avLst>
          </a:prstGeom>
          <a:noFill/>
          <a:ln w="25400" cap="rnd">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800" b="1" dirty="0">
                <a:solidFill>
                  <a:srgbClr val="0070C0"/>
                </a:solidFill>
              </a:rPr>
              <a:t>01</a:t>
            </a:r>
            <a:endParaRPr lang="zh-CN" altLang="en-US" sz="2800" b="1" dirty="0">
              <a:solidFill>
                <a:srgbClr val="0070C0"/>
              </a:solidFill>
            </a:endParaRPr>
          </a:p>
        </p:txBody>
      </p:sp>
      <p:sp>
        <p:nvSpPr>
          <p:cNvPr id="28" name="ïSľîde">
            <a:extLst>
              <a:ext uri="{FF2B5EF4-FFF2-40B4-BE49-F238E27FC236}">
                <a16:creationId xmlns:a16="http://schemas.microsoft.com/office/drawing/2014/main" id="{4076F13A-EF9F-4627-8C6E-BCFC81E78532}"/>
              </a:ext>
            </a:extLst>
          </p:cNvPr>
          <p:cNvSpPr/>
          <p:nvPr/>
        </p:nvSpPr>
        <p:spPr>
          <a:xfrm>
            <a:off x="4971895" y="3284225"/>
            <a:ext cx="798890" cy="773393"/>
          </a:xfrm>
          <a:prstGeom prst="roundRect">
            <a:avLst>
              <a:gd name="adj" fmla="val 5587"/>
            </a:avLst>
          </a:prstGeom>
          <a:noFill/>
          <a:ln w="25400" cap="rnd">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800" b="1" dirty="0">
                <a:solidFill>
                  <a:srgbClr val="0070C0"/>
                </a:solidFill>
              </a:rPr>
              <a:t>02</a:t>
            </a:r>
            <a:endParaRPr lang="zh-CN" altLang="en-US" sz="2800" b="1" dirty="0">
              <a:solidFill>
                <a:srgbClr val="0070C0"/>
              </a:solidFill>
            </a:endParaRPr>
          </a:p>
        </p:txBody>
      </p:sp>
      <p:sp>
        <p:nvSpPr>
          <p:cNvPr id="24" name="ïṡľidè">
            <a:extLst>
              <a:ext uri="{FF2B5EF4-FFF2-40B4-BE49-F238E27FC236}">
                <a16:creationId xmlns:a16="http://schemas.microsoft.com/office/drawing/2014/main" id="{A2258CCA-60F0-43FA-94FD-C0DB08658C55}"/>
              </a:ext>
            </a:extLst>
          </p:cNvPr>
          <p:cNvSpPr/>
          <p:nvPr/>
        </p:nvSpPr>
        <p:spPr>
          <a:xfrm>
            <a:off x="8609703" y="3284225"/>
            <a:ext cx="798890" cy="773393"/>
          </a:xfrm>
          <a:prstGeom prst="roundRect">
            <a:avLst>
              <a:gd name="adj" fmla="val 5587"/>
            </a:avLst>
          </a:prstGeom>
          <a:noFill/>
          <a:ln w="25400" cap="rnd">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800" b="1" dirty="0">
                <a:solidFill>
                  <a:srgbClr val="0070C0"/>
                </a:solidFill>
              </a:rPr>
              <a:t>03</a:t>
            </a:r>
            <a:endParaRPr lang="zh-CN" altLang="en-US" sz="2800" b="1" dirty="0">
              <a:solidFill>
                <a:srgbClr val="0070C0"/>
              </a:solidFill>
            </a:endParaRPr>
          </a:p>
        </p:txBody>
      </p:sp>
      <p:sp>
        <p:nvSpPr>
          <p:cNvPr id="20" name="isľiḋe">
            <a:extLst>
              <a:ext uri="{FF2B5EF4-FFF2-40B4-BE49-F238E27FC236}">
                <a16:creationId xmlns:a16="http://schemas.microsoft.com/office/drawing/2014/main" id="{6A56FA05-CEFD-4C0C-A8B4-5CF2E475B8FF}"/>
              </a:ext>
            </a:extLst>
          </p:cNvPr>
          <p:cNvSpPr/>
          <p:nvPr/>
        </p:nvSpPr>
        <p:spPr>
          <a:xfrm>
            <a:off x="1334087" y="5027390"/>
            <a:ext cx="798890" cy="773393"/>
          </a:xfrm>
          <a:prstGeom prst="roundRect">
            <a:avLst>
              <a:gd name="adj" fmla="val 5587"/>
            </a:avLst>
          </a:prstGeom>
          <a:noFill/>
          <a:ln w="25400" cap="rnd">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800" b="1" dirty="0">
                <a:solidFill>
                  <a:srgbClr val="0070C0"/>
                </a:solidFill>
              </a:rPr>
              <a:t>04</a:t>
            </a:r>
            <a:endParaRPr lang="zh-CN" altLang="en-US" sz="2800" b="1" dirty="0">
              <a:solidFill>
                <a:srgbClr val="0070C0"/>
              </a:solidFill>
            </a:endParaRPr>
          </a:p>
        </p:txBody>
      </p:sp>
      <p:sp>
        <p:nvSpPr>
          <p:cNvPr id="16" name="ïṧḻiḑê">
            <a:extLst>
              <a:ext uri="{FF2B5EF4-FFF2-40B4-BE49-F238E27FC236}">
                <a16:creationId xmlns:a16="http://schemas.microsoft.com/office/drawing/2014/main" id="{AE5C7C29-370C-4AFC-A4FD-F10A4E98305C}"/>
              </a:ext>
            </a:extLst>
          </p:cNvPr>
          <p:cNvSpPr/>
          <p:nvPr/>
        </p:nvSpPr>
        <p:spPr>
          <a:xfrm>
            <a:off x="4971895" y="5027390"/>
            <a:ext cx="798890" cy="773393"/>
          </a:xfrm>
          <a:prstGeom prst="roundRect">
            <a:avLst>
              <a:gd name="adj" fmla="val 5587"/>
            </a:avLst>
          </a:prstGeom>
          <a:noFill/>
          <a:ln w="25400" cap="rnd">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800" b="1" dirty="0">
                <a:solidFill>
                  <a:srgbClr val="0070C0"/>
                </a:solidFill>
              </a:rPr>
              <a:t>05</a:t>
            </a:r>
            <a:endParaRPr lang="zh-CN" altLang="en-US" sz="2800" b="1" dirty="0">
              <a:solidFill>
                <a:srgbClr val="0070C0"/>
              </a:solidFill>
            </a:endParaRPr>
          </a:p>
        </p:txBody>
      </p:sp>
      <p:sp>
        <p:nvSpPr>
          <p:cNvPr id="12" name="îš1iḋe">
            <a:extLst>
              <a:ext uri="{FF2B5EF4-FFF2-40B4-BE49-F238E27FC236}">
                <a16:creationId xmlns:a16="http://schemas.microsoft.com/office/drawing/2014/main" id="{8073F4CF-6529-4220-AB6B-AAAA6DC11D73}"/>
              </a:ext>
            </a:extLst>
          </p:cNvPr>
          <p:cNvSpPr/>
          <p:nvPr/>
        </p:nvSpPr>
        <p:spPr>
          <a:xfrm>
            <a:off x="8609703" y="5027390"/>
            <a:ext cx="798890" cy="773393"/>
          </a:xfrm>
          <a:prstGeom prst="roundRect">
            <a:avLst>
              <a:gd name="adj" fmla="val 5587"/>
            </a:avLst>
          </a:prstGeom>
          <a:noFill/>
          <a:ln w="25400" cap="rnd">
            <a:solidFill>
              <a:schemeClr val="tx1">
                <a:lumMod val="50000"/>
                <a:lumOff val="50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r>
              <a:rPr lang="en-US" altLang="zh-CN" sz="2800" b="1" dirty="0">
                <a:solidFill>
                  <a:srgbClr val="0070C0"/>
                </a:solidFill>
              </a:rPr>
              <a:t>06</a:t>
            </a:r>
            <a:endParaRPr lang="zh-CN" altLang="en-US" sz="2800" b="1" dirty="0">
              <a:solidFill>
                <a:srgbClr val="0070C0"/>
              </a:solidFill>
            </a:endParaRPr>
          </a:p>
        </p:txBody>
      </p:sp>
      <p:sp>
        <p:nvSpPr>
          <p:cNvPr id="38" name="文本框 37">
            <a:extLst>
              <a:ext uri="{FF2B5EF4-FFF2-40B4-BE49-F238E27FC236}">
                <a16:creationId xmlns:a16="http://schemas.microsoft.com/office/drawing/2014/main" id="{579D4D5A-D983-42F0-8704-F7554C38FF38}"/>
              </a:ext>
            </a:extLst>
          </p:cNvPr>
          <p:cNvSpPr txBox="1"/>
          <p:nvPr/>
        </p:nvSpPr>
        <p:spPr>
          <a:xfrm>
            <a:off x="1334088" y="596554"/>
            <a:ext cx="10813908" cy="749025"/>
          </a:xfrm>
          <a:prstGeom prst="rect">
            <a:avLst/>
          </a:prstGeom>
          <a:noFill/>
        </p:spPr>
        <p:txBody>
          <a:bodyPr wrap="square" lIns="96429" tIns="48215" rIns="96429" bIns="48215" rtlCol="0">
            <a:spAutoFit/>
          </a:bodyPr>
          <a:lstStyle/>
          <a:p>
            <a:pPr algn="ctr">
              <a:lnSpc>
                <a:spcPct val="150000"/>
              </a:lnSpc>
            </a:pPr>
            <a:r>
              <a:rPr lang="zh-CN" altLang="en-US" sz="3200" b="1" u="sng"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外国语学院博士研究生岗位管理系统</a:t>
            </a:r>
          </a:p>
        </p:txBody>
      </p:sp>
      <p:sp>
        <p:nvSpPr>
          <p:cNvPr id="83" name="矩形 82">
            <a:extLst>
              <a:ext uri="{FF2B5EF4-FFF2-40B4-BE49-F238E27FC236}">
                <a16:creationId xmlns:a16="http://schemas.microsoft.com/office/drawing/2014/main" id="{49187875-3193-4678-AF5E-28D69890B79C}"/>
              </a:ext>
            </a:extLst>
          </p:cNvPr>
          <p:cNvSpPr/>
          <p:nvPr/>
        </p:nvSpPr>
        <p:spPr>
          <a:xfrm>
            <a:off x="2251554" y="3486255"/>
            <a:ext cx="1107996" cy="369332"/>
          </a:xfrm>
          <a:prstGeom prst="rect">
            <a:avLst/>
          </a:prstGeom>
        </p:spPr>
        <p:txBody>
          <a:bodyPr wrap="none">
            <a:spAutoFit/>
          </a:bodyPr>
          <a:lstStyle/>
          <a:p>
            <a:pPr algn="r"/>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岗位发布</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矩形 83">
            <a:extLst>
              <a:ext uri="{FF2B5EF4-FFF2-40B4-BE49-F238E27FC236}">
                <a16:creationId xmlns:a16="http://schemas.microsoft.com/office/drawing/2014/main" id="{92DC795C-BD34-4E99-BA34-6EA81161C311}"/>
              </a:ext>
            </a:extLst>
          </p:cNvPr>
          <p:cNvSpPr/>
          <p:nvPr/>
        </p:nvSpPr>
        <p:spPr>
          <a:xfrm>
            <a:off x="5868103" y="3486255"/>
            <a:ext cx="1107996" cy="369332"/>
          </a:xfrm>
          <a:prstGeom prst="rect">
            <a:avLst/>
          </a:prstGeom>
        </p:spPr>
        <p:txBody>
          <a:bodyPr wrap="none">
            <a:spAutoFit/>
          </a:bodyPr>
          <a:lstStyle/>
          <a:p>
            <a:pPr algn="r"/>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岗位申请</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矩形 84">
            <a:extLst>
              <a:ext uri="{FF2B5EF4-FFF2-40B4-BE49-F238E27FC236}">
                <a16:creationId xmlns:a16="http://schemas.microsoft.com/office/drawing/2014/main" id="{E2E7BAD3-C08B-410B-AF68-79697E7A9EA3}"/>
              </a:ext>
            </a:extLst>
          </p:cNvPr>
          <p:cNvSpPr/>
          <p:nvPr/>
        </p:nvSpPr>
        <p:spPr>
          <a:xfrm>
            <a:off x="9564870" y="3486255"/>
            <a:ext cx="1107996" cy="369332"/>
          </a:xfrm>
          <a:prstGeom prst="rect">
            <a:avLst/>
          </a:prstGeom>
        </p:spPr>
        <p:txBody>
          <a:bodyPr wrap="none">
            <a:spAutoFit/>
          </a:bodyPr>
          <a:lstStyle/>
          <a:p>
            <a:pPr algn="r"/>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岗位审核</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矩形 86">
            <a:extLst>
              <a:ext uri="{FF2B5EF4-FFF2-40B4-BE49-F238E27FC236}">
                <a16:creationId xmlns:a16="http://schemas.microsoft.com/office/drawing/2014/main" id="{49B95898-96DA-440C-B85F-CA96A91EC041}"/>
              </a:ext>
            </a:extLst>
          </p:cNvPr>
          <p:cNvSpPr/>
          <p:nvPr/>
        </p:nvSpPr>
        <p:spPr>
          <a:xfrm>
            <a:off x="2251554" y="5229420"/>
            <a:ext cx="1107996"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完成岗位</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矩形 87">
            <a:extLst>
              <a:ext uri="{FF2B5EF4-FFF2-40B4-BE49-F238E27FC236}">
                <a16:creationId xmlns:a16="http://schemas.microsoft.com/office/drawing/2014/main" id="{7C111078-5667-4A81-A9A1-F88938B849F7}"/>
              </a:ext>
            </a:extLst>
          </p:cNvPr>
          <p:cNvSpPr/>
          <p:nvPr/>
        </p:nvSpPr>
        <p:spPr>
          <a:xfrm>
            <a:off x="5868103" y="5229420"/>
            <a:ext cx="1338828"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确认工作量</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矩形 88">
            <a:extLst>
              <a:ext uri="{FF2B5EF4-FFF2-40B4-BE49-F238E27FC236}">
                <a16:creationId xmlns:a16="http://schemas.microsoft.com/office/drawing/2014/main" id="{C04B71C2-E8CC-4F56-B403-1078FA341CE8}"/>
              </a:ext>
            </a:extLst>
          </p:cNvPr>
          <p:cNvSpPr/>
          <p:nvPr/>
        </p:nvSpPr>
        <p:spPr>
          <a:xfrm>
            <a:off x="9564870" y="5229420"/>
            <a:ext cx="2492990" cy="369332"/>
          </a:xfrm>
          <a:prstGeom prst="rect">
            <a:avLst/>
          </a:prstGeom>
        </p:spPr>
        <p:txBody>
          <a:bodyPr wrap="none">
            <a:spAutoFit/>
          </a:bodyPr>
          <a:lstStyle/>
          <a:p>
            <a:r>
              <a:rPr lang="zh-CN" altLang="en-US"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统计并调整奖学金额度</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855644862"/>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内容占位符 2">
            <a:extLst>
              <a:ext uri="{FF2B5EF4-FFF2-40B4-BE49-F238E27FC236}">
                <a16:creationId xmlns:a16="http://schemas.microsoft.com/office/drawing/2014/main" id="{F6A0193D-9B74-4D82-B9FC-D9423F7F5422}"/>
              </a:ext>
            </a:extLst>
          </p:cNvPr>
          <p:cNvSpPr txBox="1">
            <a:spLocks/>
          </p:cNvSpPr>
          <p:nvPr/>
        </p:nvSpPr>
        <p:spPr>
          <a:xfrm>
            <a:off x="4128078" y="2013026"/>
            <a:ext cx="8453722" cy="4589050"/>
          </a:xfrm>
          <a:prstGeom prst="rect">
            <a:avLst/>
          </a:prstGeom>
        </p:spPr>
        <p:txBody>
          <a:bodyPr vert="horz" lIns="96435" tIns="48218" rIns="96435" bIns="482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531" dirty="0">
              <a:latin typeface="+mj-lt"/>
            </a:endParaRPr>
          </a:p>
          <a:p>
            <a:r>
              <a:rPr lang="zh-CN" altLang="en-US" sz="2531" dirty="0">
                <a:latin typeface="+mj-lt"/>
              </a:rPr>
              <a:t>三重角色，三重功能</a:t>
            </a:r>
            <a:br>
              <a:rPr lang="en-US" altLang="zh-CN" sz="2531" dirty="0">
                <a:latin typeface="+mj-lt"/>
              </a:rPr>
            </a:br>
            <a:r>
              <a:rPr lang="zh-CN" altLang="en-US" sz="2109" dirty="0">
                <a:latin typeface="+mj-lt"/>
              </a:rPr>
              <a:t>管理者</a:t>
            </a:r>
            <a:r>
              <a:rPr lang="en-US" altLang="zh-CN" sz="2109" dirty="0">
                <a:latin typeface="+mj-lt"/>
              </a:rPr>
              <a:t>/</a:t>
            </a:r>
            <a:r>
              <a:rPr lang="zh-CN" altLang="en-US" sz="2109" dirty="0">
                <a:latin typeface="+mj-lt"/>
              </a:rPr>
              <a:t>教师</a:t>
            </a:r>
            <a:r>
              <a:rPr lang="en-US" altLang="zh-CN" sz="2109" dirty="0">
                <a:latin typeface="+mj-lt"/>
              </a:rPr>
              <a:t>/</a:t>
            </a:r>
            <a:r>
              <a:rPr lang="zh-CN" altLang="en-US" sz="2109" dirty="0">
                <a:latin typeface="+mj-lt"/>
              </a:rPr>
              <a:t>学生，界面及权限有所不同，满足各方需求</a:t>
            </a:r>
            <a:br>
              <a:rPr lang="en-US" altLang="zh-CN" sz="2109" dirty="0">
                <a:latin typeface="+mj-lt"/>
              </a:rPr>
            </a:br>
            <a:endParaRPr lang="en-US" altLang="zh-CN" sz="2531" dirty="0">
              <a:latin typeface="+mj-lt"/>
            </a:endParaRPr>
          </a:p>
          <a:p>
            <a:r>
              <a:rPr lang="zh-CN" altLang="en-US" sz="2531" dirty="0">
                <a:latin typeface="+mj-lt"/>
              </a:rPr>
              <a:t>即时发布，清晰易读</a:t>
            </a:r>
            <a:br>
              <a:rPr lang="en-US" altLang="zh-CN" sz="2531" dirty="0">
                <a:latin typeface="+mj-lt"/>
              </a:rPr>
            </a:br>
            <a:r>
              <a:rPr lang="zh-CN" altLang="en-US" sz="2109" dirty="0">
                <a:latin typeface="+mj-lt"/>
              </a:rPr>
              <a:t>步骤简单、信息全面，</a:t>
            </a:r>
            <a:r>
              <a:rPr lang="zh-CN" altLang="en-US" sz="2109" dirty="0"/>
              <a:t>页面内容简洁明了，方便申请与追踪</a:t>
            </a:r>
            <a:br>
              <a:rPr lang="en-US" altLang="zh-CN" sz="2109" dirty="0"/>
            </a:br>
            <a:endParaRPr lang="en-US" altLang="zh-CN" sz="2531" dirty="0">
              <a:latin typeface="+mj-lt"/>
            </a:endParaRPr>
          </a:p>
          <a:p>
            <a:r>
              <a:rPr lang="zh-CN" altLang="en-US" sz="2531" dirty="0">
                <a:latin typeface="+mj-lt"/>
              </a:rPr>
              <a:t>反馈及时，统计轻松</a:t>
            </a:r>
            <a:br>
              <a:rPr lang="en-US" altLang="zh-CN" sz="2531" dirty="0">
                <a:latin typeface="+mj-lt"/>
              </a:rPr>
            </a:br>
            <a:r>
              <a:rPr lang="zh-CN" altLang="en-US" sz="2109" dirty="0">
                <a:latin typeface="+mj-lt"/>
              </a:rPr>
              <a:t>工作时长双重确认，工作评价作为参考，统计模块一览全局</a:t>
            </a:r>
            <a:endParaRPr lang="zh-CN" altLang="en-US" sz="2531" dirty="0">
              <a:latin typeface="+mj-lt"/>
            </a:endParaRPr>
          </a:p>
        </p:txBody>
      </p:sp>
      <p:sp>
        <p:nvSpPr>
          <p:cNvPr id="20" name="矩形: 圆角 19">
            <a:extLst>
              <a:ext uri="{FF2B5EF4-FFF2-40B4-BE49-F238E27FC236}">
                <a16:creationId xmlns:a16="http://schemas.microsoft.com/office/drawing/2014/main" id="{028C8F65-1B80-4699-998D-B56A40876578}"/>
              </a:ext>
            </a:extLst>
          </p:cNvPr>
          <p:cNvSpPr/>
          <p:nvPr/>
        </p:nvSpPr>
        <p:spPr>
          <a:xfrm>
            <a:off x="3823497" y="527357"/>
            <a:ext cx="8320979" cy="679759"/>
          </a:xfrm>
          <a:prstGeom prst="round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zh-CN" altLang="en-US" sz="3797" dirty="0">
                <a:solidFill>
                  <a:schemeClr val="tx1"/>
                </a:solidFill>
                <a:latin typeface="华文细黑" panose="02010600040101010101" pitchFamily="2" charset="-122"/>
                <a:ea typeface="华文细黑" panose="02010600040101010101" pitchFamily="2" charset="-122"/>
              </a:rPr>
              <a:t>应用：博士生岗位管理系统的特点</a:t>
            </a:r>
            <a:endParaRPr lang="zh-CN" altLang="en-US" sz="3797" dirty="0">
              <a:solidFill>
                <a:schemeClr val="tx1"/>
              </a:solidFill>
              <a:latin typeface="华文细黑" panose="02010600040101010101" pitchFamily="2" charset="-122"/>
              <a:ea typeface="华文细黑" panose="02010600040101010101" pitchFamily="2" charset="-122"/>
              <a:cs typeface="Segoe UI" panose="020B0502040204020203" pitchFamily="34" charset="0"/>
            </a:endParaRPr>
          </a:p>
        </p:txBody>
      </p:sp>
      <p:pic>
        <p:nvPicPr>
          <p:cNvPr id="26" name="内容占位符 25" descr="图片包含 游戏机, 食物, 盘子&#10;&#10;描述已自动生成">
            <a:extLst>
              <a:ext uri="{FF2B5EF4-FFF2-40B4-BE49-F238E27FC236}">
                <a16:creationId xmlns:a16="http://schemas.microsoft.com/office/drawing/2014/main" id="{34372DDA-B48B-4182-8BE8-20642529D6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2151" y="-281499"/>
            <a:ext cx="4589050" cy="4589050"/>
          </a:xfrm>
        </p:spPr>
      </p:pic>
    </p:spTree>
    <p:extLst>
      <p:ext uri="{BB962C8B-B14F-4D97-AF65-F5344CB8AC3E}">
        <p14:creationId xmlns:p14="http://schemas.microsoft.com/office/powerpoint/2010/main" val="7724041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Effect transition="in" filter="wipe(left)">
                                      <p:cBhvr>
                                        <p:cTn id="14" dur="500"/>
                                        <p:tgtEl>
                                          <p:spTgt spid="1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wipe(left)">
                                      <p:cBhvr>
                                        <p:cTn id="19" dur="500"/>
                                        <p:tgtEl>
                                          <p:spTgt spid="1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xEl>
                                              <p:pRg st="3" end="3"/>
                                            </p:txEl>
                                          </p:spTgt>
                                        </p:tgtEl>
                                        <p:attrNameLst>
                                          <p:attrName>style.visibility</p:attrName>
                                        </p:attrNameLst>
                                      </p:cBhvr>
                                      <p:to>
                                        <p:strVal val="visible"/>
                                      </p:to>
                                    </p:set>
                                    <p:animEffect transition="in" filter="wipe(left)">
                                      <p:cBhvr>
                                        <p:cTn id="24"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A-图片 33">
            <a:extLst>
              <a:ext uri="{FF2B5EF4-FFF2-40B4-BE49-F238E27FC236}">
                <a16:creationId xmlns:a16="http://schemas.microsoft.com/office/drawing/2014/main" id="{DA1C91C8-9772-437E-80FD-7AB13BB84134}"/>
              </a:ext>
            </a:extLst>
          </p:cNvPr>
          <p:cNvSpPr/>
          <p:nvPr>
            <p:custDataLst>
              <p:tags r:id="rId1"/>
            </p:custDataLst>
          </p:nvPr>
        </p:nvSpPr>
        <p:spPr>
          <a:xfrm>
            <a:off x="583105" y="2720726"/>
            <a:ext cx="5772448" cy="3111661"/>
          </a:xfrm>
          <a:custGeom>
            <a:avLst/>
            <a:gdLst/>
            <a:ahLst/>
            <a:cxnLst/>
            <a:rect l="0" t="0" r="0" b="0"/>
            <a:pathLst>
              <a:path w="5772448" h="3111661">
                <a:moveTo>
                  <a:pt x="0" y="0"/>
                </a:moveTo>
                <a:lnTo>
                  <a:pt x="5772447" y="0"/>
                </a:lnTo>
                <a:lnTo>
                  <a:pt x="5772447" y="3111660"/>
                </a:lnTo>
                <a:lnTo>
                  <a:pt x="0" y="3111660"/>
                </a:lnTo>
                <a:close/>
              </a:path>
            </a:pathLst>
          </a:cu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文本框 150"/>
          <p:cNvSpPr txBox="1"/>
          <p:nvPr/>
        </p:nvSpPr>
        <p:spPr>
          <a:xfrm>
            <a:off x="575673" y="303957"/>
            <a:ext cx="2451770" cy="774480"/>
          </a:xfrm>
          <a:prstGeom prst="rect">
            <a:avLst/>
          </a:prstGeom>
          <a:noFill/>
        </p:spPr>
        <p:txBody>
          <a:bodyPr wrap="none" lIns="96429" tIns="48215" rIns="96429" bIns="48215" rtlCol="0">
            <a:spAutoFit/>
          </a:bodyPr>
          <a:lstStyle/>
          <a:p>
            <a:pPr algn="ctr" defTabSz="963930"/>
            <a:r>
              <a:rPr lang="zh-CN" altLang="en-US" sz="44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岗位发布</a:t>
            </a:r>
          </a:p>
        </p:txBody>
      </p:sp>
      <p:sp>
        <p:nvSpPr>
          <p:cNvPr id="2" name="文本框 1"/>
          <p:cNvSpPr txBox="1"/>
          <p:nvPr/>
        </p:nvSpPr>
        <p:spPr>
          <a:xfrm>
            <a:off x="6429375" y="3616325"/>
            <a:ext cx="1188723" cy="1015663"/>
          </a:xfrm>
          <a:prstGeom prst="rect">
            <a:avLst/>
          </a:prstGeom>
          <a:noFill/>
        </p:spPr>
        <p:txBody>
          <a:bodyPr wrap="none" rtlCol="0">
            <a:spAutoFit/>
          </a:bodyPr>
          <a:lstStyle/>
          <a:p>
            <a:r>
              <a:rPr lang="en-US" altLang="zh-CN" sz="6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VS</a:t>
            </a:r>
            <a:endParaRPr lang="zh-CN" altLang="en-US" sz="6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705" y="2568326"/>
            <a:ext cx="5772447" cy="3111660"/>
          </a:xfrm>
          <a:prstGeom prst="rect">
            <a:avLst/>
          </a:prstGeom>
        </p:spPr>
      </p:pic>
      <p:sp>
        <p:nvSpPr>
          <p:cNvPr id="7" name="PA-图片 32">
            <a:extLst>
              <a:ext uri="{FF2B5EF4-FFF2-40B4-BE49-F238E27FC236}">
                <a16:creationId xmlns:a16="http://schemas.microsoft.com/office/drawing/2014/main" id="{2C0A72E0-5ABA-448B-95D6-BF113C5D563E}"/>
              </a:ext>
            </a:extLst>
          </p:cNvPr>
          <p:cNvSpPr/>
          <p:nvPr>
            <p:custDataLst>
              <p:tags r:id="rId2"/>
            </p:custDataLst>
          </p:nvPr>
        </p:nvSpPr>
        <p:spPr>
          <a:xfrm>
            <a:off x="7784889" y="1051126"/>
            <a:ext cx="4676366" cy="4933662"/>
          </a:xfrm>
          <a:custGeom>
            <a:avLst/>
            <a:gdLst/>
            <a:ahLst/>
            <a:cxnLst/>
            <a:rect l="0" t="0" r="0" b="0"/>
            <a:pathLst>
              <a:path w="4676366" h="4933662">
                <a:moveTo>
                  <a:pt x="0" y="0"/>
                </a:moveTo>
                <a:lnTo>
                  <a:pt x="4676365" y="0"/>
                </a:lnTo>
                <a:lnTo>
                  <a:pt x="4676365" y="4933661"/>
                </a:lnTo>
                <a:lnTo>
                  <a:pt x="0" y="4933661"/>
                </a:lnTo>
                <a:close/>
              </a:path>
            </a:pathLst>
          </a:cu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12358179" y="6259430"/>
            <a:ext cx="548358" cy="287130"/>
          </a:xfrm>
          <a:prstGeom prst="rect">
            <a:avLst/>
          </a:prstGeom>
          <a:noFill/>
        </p:spPr>
        <p:txBody>
          <a:bodyPr wrap="square" rtlCol="0">
            <a:spAutoFit/>
          </a:bodyPr>
          <a:lstStyle/>
          <a:p>
            <a:fld id="{F3C5028F-8D3B-45CC-A1ED-22F09E87F5E5}" type="slidenum">
              <a:rPr lang="id-ID" sz="1265">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12</a:t>
            </a:fld>
            <a:endParaRPr lang="id-ID" sz="12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a:extLst>
              <a:ext uri="{FF2B5EF4-FFF2-40B4-BE49-F238E27FC236}">
                <a16:creationId xmlns:a16="http://schemas.microsoft.com/office/drawing/2014/main" id="{94269438-D070-4A4E-B6E6-0B94A2433992}"/>
              </a:ext>
            </a:extLst>
          </p:cNvPr>
          <p:cNvSpPr/>
          <p:nvPr/>
        </p:nvSpPr>
        <p:spPr>
          <a:xfrm>
            <a:off x="2455154" y="6117504"/>
            <a:ext cx="1723549" cy="461665"/>
          </a:xfrm>
          <a:prstGeom prst="rect">
            <a:avLst/>
          </a:prstGeom>
        </p:spPr>
        <p:txBody>
          <a:bodyPr wrap="none">
            <a:spAutoFit/>
          </a:bodyPr>
          <a:lstStyle/>
          <a:p>
            <a:pPr algn="ct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使用系统前</a:t>
            </a:r>
            <a:endParaRPr lang="id-ID"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a:extLst>
              <a:ext uri="{FF2B5EF4-FFF2-40B4-BE49-F238E27FC236}">
                <a16:creationId xmlns:a16="http://schemas.microsoft.com/office/drawing/2014/main" id="{797BBB06-82EA-4916-8817-1CCA8BD0B624}"/>
              </a:ext>
            </a:extLst>
          </p:cNvPr>
          <p:cNvSpPr/>
          <p:nvPr/>
        </p:nvSpPr>
        <p:spPr>
          <a:xfrm>
            <a:off x="703392" y="1097880"/>
            <a:ext cx="940213" cy="943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F2CAFA6C-8F54-4D6F-B5B0-D150140CEB39}"/>
              </a:ext>
            </a:extLst>
          </p:cNvPr>
          <p:cNvSpPr/>
          <p:nvPr/>
        </p:nvSpPr>
        <p:spPr>
          <a:xfrm>
            <a:off x="9261297" y="6119517"/>
            <a:ext cx="1723549" cy="461665"/>
          </a:xfrm>
          <a:prstGeom prst="rect">
            <a:avLst/>
          </a:prstGeom>
        </p:spPr>
        <p:txBody>
          <a:bodyPr wrap="none">
            <a:spAutoFit/>
          </a:bodyPr>
          <a:lstStyle/>
          <a:p>
            <a:pPr algn="ctr"/>
            <a:r>
              <a:rPr lang="zh-CN" altLang="en-US" sz="2400" b="1" dirty="0">
                <a:latin typeface="微软雅黑" panose="020B0503020204020204" pitchFamily="34" charset="-122"/>
                <a:ea typeface="微软雅黑" panose="020B0503020204020204" pitchFamily="34" charset="-122"/>
                <a:sym typeface="微软雅黑" panose="020B0503020204020204" pitchFamily="34" charset="-122"/>
              </a:rPr>
              <a:t>使用系统后</a:t>
            </a:r>
            <a:endParaRPr lang="id-ID" altLang="zh-CN" sz="24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 name="图片 9">
            <a:extLst>
              <a:ext uri="{FF2B5EF4-FFF2-40B4-BE49-F238E27FC236}">
                <a16:creationId xmlns:a16="http://schemas.microsoft.com/office/drawing/2014/main" id="{CAEE9E11-C2D2-4B80-8490-6210069989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5989" y="277019"/>
            <a:ext cx="5172113" cy="5820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51856" y="6579169"/>
            <a:ext cx="548358" cy="287130"/>
          </a:xfrm>
          <a:prstGeom prst="rect">
            <a:avLst/>
          </a:prstGeom>
          <a:noFill/>
        </p:spPr>
        <p:txBody>
          <a:bodyPr wrap="square" rtlCol="0">
            <a:spAutoFit/>
          </a:bodyPr>
          <a:lstStyle/>
          <a:p>
            <a:fld id="{F3C5028F-8D3B-45CC-A1ED-22F09E87F5E5}" type="slidenum">
              <a:rPr lang="id-ID" sz="1265">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13</a:t>
            </a:fld>
            <a:endParaRPr lang="id-ID" sz="12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a:extLst>
              <a:ext uri="{FF2B5EF4-FFF2-40B4-BE49-F238E27FC236}">
                <a16:creationId xmlns:a16="http://schemas.microsoft.com/office/drawing/2014/main" id="{849B6923-8D01-4DAE-BD54-1349ADDBB174}"/>
              </a:ext>
            </a:extLst>
          </p:cNvPr>
          <p:cNvSpPr/>
          <p:nvPr/>
        </p:nvSpPr>
        <p:spPr>
          <a:xfrm>
            <a:off x="517683" y="3293159"/>
            <a:ext cx="1855513" cy="646331"/>
          </a:xfrm>
          <a:prstGeom prst="rect">
            <a:avLst/>
          </a:prstGeom>
        </p:spPr>
        <p:txBody>
          <a:bodyPr wrap="square">
            <a:spAutoFit/>
          </a:bodyPr>
          <a:lstStyle/>
          <a:p>
            <a:pPr algn="ctr"/>
            <a:r>
              <a:rPr lang="zh-CN" altLang="en-US"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便于博士生查阅岗位信息</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图片 10">
            <a:extLst>
              <a:ext uri="{FF2B5EF4-FFF2-40B4-BE49-F238E27FC236}">
                <a16:creationId xmlns:a16="http://schemas.microsoft.com/office/drawing/2014/main" id="{719E5F26-B2C3-4537-8031-998AB61C1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8013" y="447973"/>
            <a:ext cx="10495856" cy="6496646"/>
          </a:xfrm>
          <a:prstGeom prst="rect">
            <a:avLst/>
          </a:prstGeom>
        </p:spPr>
      </p:pic>
      <p:sp>
        <p:nvSpPr>
          <p:cNvPr id="12" name="文本框 11">
            <a:extLst>
              <a:ext uri="{FF2B5EF4-FFF2-40B4-BE49-F238E27FC236}">
                <a16:creationId xmlns:a16="http://schemas.microsoft.com/office/drawing/2014/main" id="{79284BC5-6251-4DCC-A928-A5017BC6CFB9}"/>
              </a:ext>
            </a:extLst>
          </p:cNvPr>
          <p:cNvSpPr txBox="1"/>
          <p:nvPr/>
        </p:nvSpPr>
        <p:spPr>
          <a:xfrm>
            <a:off x="947629" y="1744117"/>
            <a:ext cx="1118071" cy="651370"/>
          </a:xfrm>
          <a:prstGeom prst="rect">
            <a:avLst/>
          </a:prstGeom>
          <a:noFill/>
        </p:spPr>
        <p:txBody>
          <a:bodyPr wrap="none" lIns="96429" tIns="48215" rIns="96429" bIns="48215" rtlCol="0">
            <a:spAutoFit/>
          </a:bodyPr>
          <a:lstStyle/>
          <a:p>
            <a:pPr algn="ctr" defTabSz="963930"/>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优点</a:t>
            </a:r>
          </a:p>
        </p:txBody>
      </p:sp>
      <p:sp>
        <p:nvSpPr>
          <p:cNvPr id="13" name="矩形 12">
            <a:extLst>
              <a:ext uri="{FF2B5EF4-FFF2-40B4-BE49-F238E27FC236}">
                <a16:creationId xmlns:a16="http://schemas.microsoft.com/office/drawing/2014/main" id="{900C1804-F46A-40C8-AAC1-60ADBF08912D}"/>
              </a:ext>
            </a:extLst>
          </p:cNvPr>
          <p:cNvSpPr/>
          <p:nvPr/>
        </p:nvSpPr>
        <p:spPr>
          <a:xfrm>
            <a:off x="630783" y="2608213"/>
            <a:ext cx="1751761" cy="926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919548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51856" y="6579169"/>
            <a:ext cx="548358" cy="287130"/>
          </a:xfrm>
          <a:prstGeom prst="rect">
            <a:avLst/>
          </a:prstGeom>
          <a:noFill/>
        </p:spPr>
        <p:txBody>
          <a:bodyPr wrap="square" rtlCol="0">
            <a:spAutoFit/>
          </a:bodyPr>
          <a:lstStyle/>
          <a:p>
            <a:fld id="{F3C5028F-8D3B-45CC-A1ED-22F09E87F5E5}" type="slidenum">
              <a:rPr lang="id-ID" sz="1265">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14</a:t>
            </a:fld>
            <a:endParaRPr lang="id-ID" sz="1265"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文本框 152"/>
          <p:cNvSpPr txBox="1"/>
          <p:nvPr/>
        </p:nvSpPr>
        <p:spPr>
          <a:xfrm>
            <a:off x="947629" y="1744117"/>
            <a:ext cx="1118071" cy="651370"/>
          </a:xfrm>
          <a:prstGeom prst="rect">
            <a:avLst/>
          </a:prstGeom>
          <a:noFill/>
        </p:spPr>
        <p:txBody>
          <a:bodyPr wrap="none" lIns="96429" tIns="48215" rIns="96429" bIns="48215" rtlCol="0">
            <a:spAutoFit/>
          </a:bodyPr>
          <a:lstStyle/>
          <a:p>
            <a:pPr algn="ctr" defTabSz="963930"/>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优点</a:t>
            </a:r>
          </a:p>
        </p:txBody>
      </p:sp>
      <p:sp>
        <p:nvSpPr>
          <p:cNvPr id="2" name="矩形 1">
            <a:extLst>
              <a:ext uri="{FF2B5EF4-FFF2-40B4-BE49-F238E27FC236}">
                <a16:creationId xmlns:a16="http://schemas.microsoft.com/office/drawing/2014/main" id="{34B6DB9A-8966-480C-B5BE-63A8EDF5187F}"/>
              </a:ext>
            </a:extLst>
          </p:cNvPr>
          <p:cNvSpPr/>
          <p:nvPr/>
        </p:nvSpPr>
        <p:spPr>
          <a:xfrm>
            <a:off x="479565" y="3184277"/>
            <a:ext cx="2054196" cy="646331"/>
          </a:xfrm>
          <a:prstGeom prst="rect">
            <a:avLst/>
          </a:prstGeom>
        </p:spPr>
        <p:txBody>
          <a:bodyPr wrap="square">
            <a:spAutoFit/>
          </a:bodyPr>
          <a:lstStyle/>
          <a:p>
            <a:pPr algn="ctr"/>
            <a:r>
              <a:rPr lang="zh-CN" altLang="en-US"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便于岗位发布者查阅和审核报名信息</a:t>
            </a:r>
            <a:endParaRPr lang="id-ID" altLang="zh-CN"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a:extLst>
              <a:ext uri="{FF2B5EF4-FFF2-40B4-BE49-F238E27FC236}">
                <a16:creationId xmlns:a16="http://schemas.microsoft.com/office/drawing/2014/main" id="{906BC6B3-02C5-4BE1-8C05-B16CA569F506}"/>
              </a:ext>
            </a:extLst>
          </p:cNvPr>
          <p:cNvSpPr/>
          <p:nvPr/>
        </p:nvSpPr>
        <p:spPr>
          <a:xfrm>
            <a:off x="630783" y="2608213"/>
            <a:ext cx="1751761" cy="926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B2A2F0F1-B573-42A1-9814-BEFD3D8FA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966" y="27"/>
            <a:ext cx="10089083" cy="7144690"/>
          </a:xfrm>
          <a:prstGeom prst="rect">
            <a:avLst/>
          </a:prstGeom>
        </p:spPr>
      </p:pic>
    </p:spTree>
    <p:extLst>
      <p:ext uri="{BB962C8B-B14F-4D97-AF65-F5344CB8AC3E}">
        <p14:creationId xmlns:p14="http://schemas.microsoft.com/office/powerpoint/2010/main" val="12647468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E905925-4D3F-440C-8012-82A700E83B8A}"/>
              </a:ext>
            </a:extLst>
          </p:cNvPr>
          <p:cNvSpPr txBox="1"/>
          <p:nvPr/>
        </p:nvSpPr>
        <p:spPr>
          <a:xfrm>
            <a:off x="947629" y="1744117"/>
            <a:ext cx="1118071" cy="651370"/>
          </a:xfrm>
          <a:prstGeom prst="rect">
            <a:avLst/>
          </a:prstGeom>
          <a:noFill/>
        </p:spPr>
        <p:txBody>
          <a:bodyPr wrap="none" lIns="96429" tIns="48215" rIns="96429" bIns="48215" rtlCol="0">
            <a:spAutoFit/>
          </a:bodyPr>
          <a:lstStyle/>
          <a:p>
            <a:pPr algn="ctr" defTabSz="963930"/>
            <a:r>
              <a:rPr lang="zh-CN" altLang="en-US" sz="36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优点</a:t>
            </a:r>
          </a:p>
        </p:txBody>
      </p:sp>
      <p:sp>
        <p:nvSpPr>
          <p:cNvPr id="8" name="矩形 7">
            <a:extLst>
              <a:ext uri="{FF2B5EF4-FFF2-40B4-BE49-F238E27FC236}">
                <a16:creationId xmlns:a16="http://schemas.microsoft.com/office/drawing/2014/main" id="{D1C3479C-B4F4-4305-B533-6C5C8C5B6D17}"/>
              </a:ext>
            </a:extLst>
          </p:cNvPr>
          <p:cNvSpPr/>
          <p:nvPr/>
        </p:nvSpPr>
        <p:spPr>
          <a:xfrm>
            <a:off x="630783" y="2608213"/>
            <a:ext cx="1751761" cy="9262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9AF93EA4-8DEF-4F37-B74D-C554DD04085E}"/>
              </a:ext>
            </a:extLst>
          </p:cNvPr>
          <p:cNvSpPr/>
          <p:nvPr/>
        </p:nvSpPr>
        <p:spPr>
          <a:xfrm>
            <a:off x="524719" y="3400301"/>
            <a:ext cx="2054196" cy="646331"/>
          </a:xfrm>
          <a:prstGeom prst="rect">
            <a:avLst/>
          </a:prstGeom>
        </p:spPr>
        <p:txBody>
          <a:bodyPr wrap="square">
            <a:spAutoFit/>
          </a:bodyPr>
          <a:lstStyle/>
          <a:p>
            <a:pPr algn="ctr"/>
            <a:r>
              <a:rPr lang="zh-CN" altLang="en-US"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便于后台统计</a:t>
            </a:r>
            <a:endParaRPr lang="en-US" altLang="zh-CN"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zh-CN" altLang="en-US"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工作量</a:t>
            </a:r>
          </a:p>
        </p:txBody>
      </p:sp>
      <p:pic>
        <p:nvPicPr>
          <p:cNvPr id="10" name="图片 9">
            <a:extLst>
              <a:ext uri="{FF2B5EF4-FFF2-40B4-BE49-F238E27FC236}">
                <a16:creationId xmlns:a16="http://schemas.microsoft.com/office/drawing/2014/main" id="{77455B75-1B22-4E7F-A764-0CA438469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631" y="331998"/>
            <a:ext cx="10397801" cy="6568653"/>
          </a:xfrm>
          <a:prstGeom prst="rect">
            <a:avLst/>
          </a:prstGeom>
        </p:spPr>
      </p:pic>
    </p:spTree>
    <p:extLst>
      <p:ext uri="{BB962C8B-B14F-4D97-AF65-F5344CB8AC3E}">
        <p14:creationId xmlns:p14="http://schemas.microsoft.com/office/powerpoint/2010/main" val="37004538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68735" y="736005"/>
            <a:ext cx="5718781" cy="4289086"/>
          </a:xfrm>
          <a:prstGeom prst="rect">
            <a:avLst/>
          </a:prstGeom>
        </p:spPr>
      </p:pic>
      <p:sp>
        <p:nvSpPr>
          <p:cNvPr id="3" name="矩形 2"/>
          <p:cNvSpPr/>
          <p:nvPr/>
        </p:nvSpPr>
        <p:spPr>
          <a:xfrm>
            <a:off x="3500417" y="5830903"/>
            <a:ext cx="6032421" cy="461665"/>
          </a:xfrm>
          <a:prstGeom prst="rect">
            <a:avLst/>
          </a:prstGeom>
        </p:spPr>
        <p:txBody>
          <a:bodyPr wrap="none">
            <a:spAutoFit/>
          </a:bodyPr>
          <a:lstStyle/>
          <a:p>
            <a:pPr algn="just">
              <a:spcAft>
                <a:spcPts val="0"/>
              </a:spcAft>
            </a:pPr>
            <a:r>
              <a:rPr lang="zh-CN" altLang="en-US" sz="2400" b="1" kern="100" dirty="0">
                <a:latin typeface="等线" panose="02010600030101010101" pitchFamily="2" charset="-122"/>
                <a:ea typeface="等线" panose="02010600030101010101" pitchFamily="2" charset="-122"/>
                <a:cs typeface="Times New Roman" panose="02020603050405020304" pitchFamily="18" charset="0"/>
              </a:rPr>
              <a:t>学院图书馆</a:t>
            </a:r>
            <a:r>
              <a:rPr lang="zh-CN" altLang="zh-CN" sz="2400" b="1" kern="100" dirty="0">
                <a:latin typeface="等线" panose="02010600030101010101" pitchFamily="2" charset="-122"/>
                <a:ea typeface="等线" panose="02010600030101010101" pitchFamily="2" charset="-122"/>
                <a:cs typeface="Times New Roman" panose="02020603050405020304" pitchFamily="18" charset="0"/>
              </a:rPr>
              <a:t>对博士生岗位工作职责进行培训</a:t>
            </a:r>
            <a:endParaRPr lang="zh-CN" altLang="zh-CN" sz="2400" b="1"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399" y="710269"/>
            <a:ext cx="5688632" cy="4266474"/>
          </a:xfrm>
          <a:prstGeom prst="rect">
            <a:avLst/>
          </a:prstGeom>
        </p:spPr>
      </p:pic>
    </p:spTree>
    <p:extLst>
      <p:ext uri="{BB962C8B-B14F-4D97-AF65-F5344CB8AC3E}">
        <p14:creationId xmlns:p14="http://schemas.microsoft.com/office/powerpoint/2010/main" val="4221475139"/>
      </p:ext>
    </p:extLst>
  </p:cSld>
  <p:clrMapOvr>
    <a:masterClrMapping/>
  </p:clrMapOvr>
  <mc:AlternateContent xmlns:mc="http://schemas.openxmlformats.org/markup-compatibility/2006" xmlns:p14="http://schemas.microsoft.com/office/powerpoint/2010/main">
    <mc:Choice Requires="p14">
      <p:transition p14:dur="10" advTm="3206">
        <p:blinds dir="vert"/>
      </p:transition>
    </mc:Choice>
    <mc:Fallback xmlns="">
      <p:transition advTm="3206">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03AEB48D-331A-49C8-A13F-0330D9AC9EB2}"/>
              </a:ext>
            </a:extLst>
          </p:cNvPr>
          <p:cNvSpPr/>
          <p:nvPr/>
        </p:nvSpPr>
        <p:spPr>
          <a:xfrm>
            <a:off x="7149740" y="1461385"/>
            <a:ext cx="5400030" cy="5130570"/>
          </a:xfrm>
          <a:prstGeom prst="rect">
            <a:avLst/>
          </a:prstGeom>
          <a:solidFill>
            <a:srgbClr val="0070C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2">
            <a:extLst>
              <a:ext uri="{FF2B5EF4-FFF2-40B4-BE49-F238E27FC236}">
                <a16:creationId xmlns:a16="http://schemas.microsoft.com/office/drawing/2014/main" id="{D1C8915C-ED80-4DF8-B3D9-C01AEFA5F5F5}"/>
              </a:ext>
            </a:extLst>
          </p:cNvPr>
          <p:cNvPicPr>
            <a:picLocks noChangeAspect="1" noChangeArrowheads="1"/>
          </p:cNvPicPr>
          <p:nvPr/>
        </p:nvPicPr>
        <p:blipFill>
          <a:blip r:embed="rId2"/>
          <a:srcRect/>
          <a:stretch>
            <a:fillRect/>
          </a:stretch>
        </p:blipFill>
        <p:spPr bwMode="auto">
          <a:xfrm>
            <a:off x="308980" y="1461385"/>
            <a:ext cx="6840760" cy="5130570"/>
          </a:xfrm>
          <a:prstGeom prst="rect">
            <a:avLst/>
          </a:prstGeom>
          <a:noFill/>
          <a:ln w="9525">
            <a:noFill/>
            <a:miter lim="800000"/>
            <a:headEnd/>
            <a:tailEnd/>
          </a:ln>
          <a:effectLst>
            <a:outerShdw blurRad="63500" sx="101000" sy="101000" algn="ctr" rotWithShape="0">
              <a:prstClr val="black">
                <a:alpha val="40000"/>
              </a:prstClr>
            </a:outerShdw>
          </a:effectLst>
        </p:spPr>
      </p:pic>
      <p:sp>
        <p:nvSpPr>
          <p:cNvPr id="5" name="矩形 4">
            <a:extLst>
              <a:ext uri="{FF2B5EF4-FFF2-40B4-BE49-F238E27FC236}">
                <a16:creationId xmlns:a16="http://schemas.microsoft.com/office/drawing/2014/main" id="{B6AE8958-407D-4E18-BFEB-4F30C178695E}"/>
              </a:ext>
            </a:extLst>
          </p:cNvPr>
          <p:cNvSpPr/>
          <p:nvPr/>
        </p:nvSpPr>
        <p:spPr>
          <a:xfrm>
            <a:off x="7257752" y="1511238"/>
            <a:ext cx="5184006" cy="5030864"/>
          </a:xfrm>
          <a:prstGeom prst="rect">
            <a:avLst/>
          </a:prstGeom>
        </p:spPr>
        <p:txBody>
          <a:bodyPr wrap="square">
            <a:spAutoFit/>
          </a:bodyPr>
          <a:lstStyle/>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rPr>
              <a:t>2018</a:t>
            </a:r>
            <a:r>
              <a:rPr lang="zh-CN" altLang="en-US" dirty="0">
                <a:solidFill>
                  <a:schemeClr val="bg1"/>
                </a:solidFill>
                <a:latin typeface="微软雅黑" panose="020B0503020204020204" pitchFamily="34" charset="-122"/>
                <a:ea typeface="微软雅黑" panose="020B0503020204020204" pitchFamily="34" charset="-122"/>
              </a:rPr>
              <a:t>北京大学系统功能语言学国际论坛于</a:t>
            </a:r>
            <a:r>
              <a:rPr lang="en-US" altLang="zh-CN" dirty="0">
                <a:solidFill>
                  <a:schemeClr val="bg1"/>
                </a:solidFill>
                <a:latin typeface="微软雅黑" panose="020B0503020204020204" pitchFamily="34" charset="-122"/>
                <a:ea typeface="微软雅黑" panose="020B0503020204020204" pitchFamily="34" charset="-122"/>
              </a:rPr>
              <a:t>2018</a:t>
            </a:r>
            <a:r>
              <a:rPr lang="zh-CN" altLang="en-US" dirty="0">
                <a:solidFill>
                  <a:schemeClr val="bg1"/>
                </a:solidFill>
                <a:latin typeface="微软雅黑" panose="020B0503020204020204" pitchFamily="34" charset="-122"/>
                <a:ea typeface="微软雅黑" panose="020B0503020204020204" pitchFamily="34" charset="-122"/>
              </a:rPr>
              <a:t>年</a:t>
            </a:r>
            <a:r>
              <a:rPr lang="en-US" altLang="zh-CN" dirty="0">
                <a:solidFill>
                  <a:schemeClr val="bg1"/>
                </a:solidFill>
                <a:latin typeface="微软雅黑" panose="020B0503020204020204" pitchFamily="34" charset="-122"/>
                <a:ea typeface="微软雅黑" panose="020B0503020204020204" pitchFamily="34" charset="-122"/>
              </a:rPr>
              <a:t>10</a:t>
            </a:r>
            <a:r>
              <a:rPr lang="zh-CN" altLang="en-US" dirty="0">
                <a:solidFill>
                  <a:schemeClr val="bg1"/>
                </a:solidFill>
                <a:latin typeface="微软雅黑" panose="020B0503020204020204" pitchFamily="34" charset="-122"/>
                <a:ea typeface="微软雅黑" panose="020B0503020204020204" pitchFamily="34" charset="-122"/>
              </a:rPr>
              <a:t>月</a:t>
            </a:r>
            <a:r>
              <a:rPr lang="en-US" altLang="zh-CN" dirty="0">
                <a:solidFill>
                  <a:schemeClr val="bg1"/>
                </a:solidFill>
                <a:latin typeface="微软雅黑" panose="020B0503020204020204" pitchFamily="34" charset="-122"/>
                <a:ea typeface="微软雅黑" panose="020B0503020204020204" pitchFamily="34" charset="-122"/>
              </a:rPr>
              <a:t>20,21</a:t>
            </a:r>
            <a:r>
              <a:rPr lang="zh-CN" altLang="en-US" dirty="0">
                <a:solidFill>
                  <a:schemeClr val="bg1"/>
                </a:solidFill>
                <a:latin typeface="微软雅黑" panose="020B0503020204020204" pitchFamily="34" charset="-122"/>
                <a:ea typeface="微软雅黑" panose="020B0503020204020204" pitchFamily="34" charset="-122"/>
              </a:rPr>
              <a:t>日举行。期间，</a:t>
            </a:r>
            <a:r>
              <a:rPr lang="zh-CN" altLang="en-US" dirty="0">
                <a:solidFill>
                  <a:srgbClr val="FFFF00"/>
                </a:solidFill>
                <a:latin typeface="微软雅黑" panose="020B0503020204020204" pitchFamily="34" charset="-122"/>
                <a:ea typeface="微软雅黑" panose="020B0503020204020204" pitchFamily="34" charset="-122"/>
              </a:rPr>
              <a:t>五位博士生</a:t>
            </a:r>
            <a:r>
              <a:rPr lang="zh-CN" altLang="en-US" dirty="0">
                <a:solidFill>
                  <a:schemeClr val="bg1"/>
                </a:solidFill>
                <a:latin typeface="微软雅黑" panose="020B0503020204020204" pitchFamily="34" charset="-122"/>
                <a:ea typeface="微软雅黑" panose="020B0503020204020204" pitchFamily="34" charset="-122"/>
              </a:rPr>
              <a:t>助理，进行了</a:t>
            </a:r>
            <a:r>
              <a:rPr lang="zh-CN" altLang="en-US" dirty="0">
                <a:solidFill>
                  <a:srgbClr val="FFFF00"/>
                </a:solidFill>
                <a:latin typeface="微软雅黑" panose="020B0503020204020204" pitchFamily="34" charset="-122"/>
                <a:ea typeface="微软雅黑" panose="020B0503020204020204" pitchFamily="34" charset="-122"/>
              </a:rPr>
              <a:t>大量会务工作</a:t>
            </a:r>
            <a:r>
              <a:rPr lang="zh-CN" altLang="en-US" dirty="0">
                <a:solidFill>
                  <a:schemeClr val="bg1"/>
                </a:solidFill>
                <a:latin typeface="微软雅黑" panose="020B0503020204020204" pitchFamily="34" charset="-122"/>
                <a:ea typeface="微软雅黑" panose="020B0503020204020204" pitchFamily="34" charset="-122"/>
              </a:rPr>
              <a:t>。在专家接待方面，五位同学尽职尽责，提前邮件</a:t>
            </a:r>
            <a:r>
              <a:rPr lang="zh-CN" altLang="en-US" dirty="0">
                <a:solidFill>
                  <a:srgbClr val="FFFF00"/>
                </a:solidFill>
                <a:latin typeface="微软雅黑" panose="020B0503020204020204" pitchFamily="34" charset="-122"/>
                <a:ea typeface="微软雅黑" panose="020B0503020204020204" pitchFamily="34" charset="-122"/>
              </a:rPr>
              <a:t>联系外国专家</a:t>
            </a:r>
            <a:r>
              <a:rPr lang="zh-CN" altLang="en-US" dirty="0">
                <a:solidFill>
                  <a:schemeClr val="bg1"/>
                </a:solidFill>
                <a:latin typeface="微软雅黑" panose="020B0503020204020204" pitchFamily="34" charset="-122"/>
                <a:ea typeface="微软雅黑" panose="020B0503020204020204" pitchFamily="34" charset="-122"/>
              </a:rPr>
              <a:t>，在专家抵达北京之后，也提供全程</a:t>
            </a:r>
            <a:r>
              <a:rPr lang="zh-CN" altLang="en-US" dirty="0">
                <a:solidFill>
                  <a:srgbClr val="FFFF00"/>
                </a:solidFill>
                <a:latin typeface="微软雅黑" panose="020B0503020204020204" pitchFamily="34" charset="-122"/>
                <a:ea typeface="微软雅黑" panose="020B0503020204020204" pitchFamily="34" charset="-122"/>
              </a:rPr>
              <a:t>陪同翻译</a:t>
            </a:r>
            <a:r>
              <a:rPr lang="zh-CN" altLang="en-US" dirty="0">
                <a:solidFill>
                  <a:schemeClr val="bg1"/>
                </a:solidFill>
                <a:latin typeface="微软雅黑" panose="020B0503020204020204" pitchFamily="34" charset="-122"/>
                <a:ea typeface="微软雅黑" panose="020B0503020204020204" pitchFamily="34" charset="-122"/>
              </a:rPr>
              <a:t>等服务，使得</a:t>
            </a:r>
            <a:r>
              <a:rPr lang="zh-CN" altLang="en-US" dirty="0">
                <a:solidFill>
                  <a:srgbClr val="FFFF00"/>
                </a:solidFill>
                <a:latin typeface="微软雅黑" panose="020B0503020204020204" pitchFamily="34" charset="-122"/>
                <a:ea typeface="微软雅黑" panose="020B0503020204020204" pitchFamily="34" charset="-122"/>
              </a:rPr>
              <a:t>外国专家对论坛高度评价</a:t>
            </a:r>
            <a:r>
              <a:rPr lang="zh-CN" altLang="en-US" dirty="0">
                <a:solidFill>
                  <a:schemeClr val="bg1"/>
                </a:solidFill>
                <a:latin typeface="微软雅黑" panose="020B0503020204020204" pitchFamily="34" charset="-122"/>
                <a:ea typeface="微软雅黑" panose="020B0503020204020204" pitchFamily="34" charset="-122"/>
              </a:rPr>
              <a:t>，保障了会议的顺利开展。其次，五位同学还对专家进行访谈，收集了大量语料，为本学科发展提供了保证。最后，</a:t>
            </a:r>
            <a:r>
              <a:rPr lang="zh-CN" altLang="en-US" dirty="0">
                <a:solidFill>
                  <a:srgbClr val="FFFF00"/>
                </a:solidFill>
                <a:latin typeface="微软雅黑" panose="020B0503020204020204" pitchFamily="34" charset="-122"/>
                <a:ea typeface="微软雅黑" panose="020B0503020204020204" pitchFamily="34" charset="-122"/>
              </a:rPr>
              <a:t>五位同学还协助完成了论坛的总结等大量文字工作</a:t>
            </a:r>
            <a:r>
              <a:rPr lang="zh-CN" altLang="en-US" dirty="0">
                <a:solidFill>
                  <a:schemeClr val="bg1"/>
                </a:solidFill>
                <a:latin typeface="微软雅黑" panose="020B0503020204020204" pitchFamily="34" charset="-122"/>
                <a:ea typeface="微软雅黑" panose="020B0503020204020204" pitchFamily="34" charset="-122"/>
              </a:rPr>
              <a:t>。五位博士生志愿者保障了本次论坛的顺利举行。博士生岗位管理系统更加规范，同时</a:t>
            </a:r>
            <a:r>
              <a:rPr lang="zh-CN" altLang="en-US" dirty="0">
                <a:solidFill>
                  <a:srgbClr val="FFFF00"/>
                </a:solidFill>
                <a:latin typeface="微软雅黑" panose="020B0503020204020204" pitchFamily="34" charset="-122"/>
                <a:ea typeface="微软雅黑" panose="020B0503020204020204" pitchFamily="34" charset="-122"/>
              </a:rPr>
              <a:t>使得博士生参与服务的积极性更高</a:t>
            </a:r>
            <a:r>
              <a:rPr lang="zh-CN" altLang="en-US" dirty="0">
                <a:solidFill>
                  <a:schemeClr val="bg1"/>
                </a:solidFill>
                <a:latin typeface="微软雅黑" panose="020B0503020204020204" pitchFamily="34" charset="-122"/>
                <a:ea typeface="微软雅黑" panose="020B0503020204020204" pitchFamily="34" charset="-122"/>
              </a:rPr>
              <a:t>。</a:t>
            </a:r>
          </a:p>
        </p:txBody>
      </p:sp>
      <p:sp>
        <p:nvSpPr>
          <p:cNvPr id="7" name="矩形 6">
            <a:extLst>
              <a:ext uri="{FF2B5EF4-FFF2-40B4-BE49-F238E27FC236}">
                <a16:creationId xmlns:a16="http://schemas.microsoft.com/office/drawing/2014/main" id="{3F2C6202-403B-441D-96F4-2B185F301B63}"/>
              </a:ext>
            </a:extLst>
          </p:cNvPr>
          <p:cNvSpPr/>
          <p:nvPr/>
        </p:nvSpPr>
        <p:spPr>
          <a:xfrm>
            <a:off x="249447" y="661124"/>
            <a:ext cx="8084264" cy="523220"/>
          </a:xfrm>
          <a:prstGeom prst="rect">
            <a:avLst/>
          </a:prstGeom>
        </p:spPr>
        <p:txBody>
          <a:bodyPr wrap="none">
            <a:spAutoFit/>
          </a:bodyPr>
          <a:lstStyle/>
          <a:p>
            <a:r>
              <a:rPr lang="zh-CN" altLang="en-US" sz="2800" b="1" dirty="0">
                <a:latin typeface="微软雅黑" panose="020B0503020204020204" pitchFamily="34" charset="-122"/>
                <a:ea typeface="微软雅黑" panose="020B0503020204020204" pitchFamily="34" charset="-122"/>
              </a:rPr>
              <a:t>博士生参与“北京大学系统功能语言学国际论坛”</a:t>
            </a:r>
          </a:p>
        </p:txBody>
      </p:sp>
    </p:spTree>
    <p:extLst>
      <p:ext uri="{BB962C8B-B14F-4D97-AF65-F5344CB8AC3E}">
        <p14:creationId xmlns:p14="http://schemas.microsoft.com/office/powerpoint/2010/main" val="26494814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22E6ED2-2D96-4B6F-BB48-703274A1557F}"/>
              </a:ext>
            </a:extLst>
          </p:cNvPr>
          <p:cNvPicPr>
            <a:picLocks noChangeAspect="1"/>
          </p:cNvPicPr>
          <p:nvPr/>
        </p:nvPicPr>
        <p:blipFill rotWithShape="1">
          <a:blip r:embed="rId2">
            <a:extLst>
              <a:ext uri="{28A0092B-C50C-407E-A947-70E740481C1C}">
                <a14:useLocalDpi xmlns:a14="http://schemas.microsoft.com/office/drawing/2010/main" val="0"/>
              </a:ext>
            </a:extLst>
          </a:blip>
          <a:srcRect l="11249" t="8185" r="7852" b="14159"/>
          <a:stretch/>
        </p:blipFill>
        <p:spPr>
          <a:xfrm>
            <a:off x="-13656" y="0"/>
            <a:ext cx="5650944" cy="7232650"/>
          </a:xfrm>
          <a:prstGeom prst="rect">
            <a:avLst/>
          </a:prstGeom>
        </p:spPr>
      </p:pic>
      <p:sp>
        <p:nvSpPr>
          <p:cNvPr id="8" name="矩形: 圆角 7">
            <a:extLst>
              <a:ext uri="{FF2B5EF4-FFF2-40B4-BE49-F238E27FC236}">
                <a16:creationId xmlns:a16="http://schemas.microsoft.com/office/drawing/2014/main" id="{C7FFCA5D-C335-401A-8ABC-283EED48FF47}"/>
              </a:ext>
            </a:extLst>
          </p:cNvPr>
          <p:cNvSpPr/>
          <p:nvPr/>
        </p:nvSpPr>
        <p:spPr>
          <a:xfrm>
            <a:off x="3837087" y="6546938"/>
            <a:ext cx="1508319" cy="510778"/>
          </a:xfrm>
          <a:prstGeom prst="roundRect">
            <a:avLst/>
          </a:prstGeom>
          <a:solidFill>
            <a:srgbClr val="0070C0"/>
          </a:solidFill>
        </p:spPr>
        <p:txBody>
          <a:bodyPr wrap="square">
            <a:spAutoFit/>
          </a:bodyPr>
          <a:lstStyle/>
          <a:p>
            <a:pPr algn="just">
              <a:spcAft>
                <a:spcPts val="0"/>
              </a:spcAft>
            </a:pPr>
            <a:r>
              <a:rPr lang="zh-CN" altLang="en-US" sz="2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整理试卷</a:t>
            </a:r>
            <a:endParaRPr lang="zh-CN" altLang="zh-CN" sz="2400" b="1"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0A49B7BC-AD80-4BC0-AC61-DF144A161CBC}"/>
              </a:ext>
            </a:extLst>
          </p:cNvPr>
          <p:cNvSpPr/>
          <p:nvPr/>
        </p:nvSpPr>
        <p:spPr>
          <a:xfrm>
            <a:off x="6088596" y="1197329"/>
            <a:ext cx="6215105" cy="5860387"/>
          </a:xfrm>
          <a:prstGeom prst="rect">
            <a:avLst/>
          </a:prstGeom>
        </p:spPr>
        <p:txBody>
          <a:bodyPr wrap="square">
            <a:spAutoFit/>
          </a:bodyPr>
          <a:lstStyle/>
          <a:p>
            <a:pPr algn="just">
              <a:lnSpc>
                <a:spcPct val="150000"/>
              </a:lnSpc>
              <a:spcAft>
                <a:spcPts val="0"/>
              </a:spcAft>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2018-2019</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学年第一学期，我有幸成为外院教务办学生助理，协助教务老师进行日常工作，为同学们提供帮助。在一学期的工作中，我真切地体验到了</a:t>
            </a:r>
            <a:r>
              <a:rPr lang="zh-CN" altLang="en-US"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教务工作的繁杂琐碎、教务老师工作的不易</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，曾经有过的一些不理解也烟消云散。各位教务老师的工作态度和工作能力让我意识到自己的一些不足之处，教务助理的各项工作也使我受益良多。一学期的助理工作不仅锻炼了我</a:t>
            </a:r>
            <a:r>
              <a:rPr lang="zh-CN" altLang="en-US"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查找信息、整理资料、沟通交流、换位思考的能力</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，还增强了我的时间观念、提高了我的责任意识，让我在日常的学习和生活中更加细致耐心。能有这样的经历和收获，我感到非常开心和荣幸。</a:t>
            </a: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r">
              <a:lnSpc>
                <a:spcPct val="150000"/>
              </a:lnSpc>
              <a:spcAft>
                <a:spcPts val="0"/>
              </a:spcAft>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——2017</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级南亚系印度语言文学方向博士研究生 周佳</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spcAft>
                <a:spcPts val="0"/>
              </a:spcAft>
            </a:pPr>
            <a:endParaRPr lang="en-US"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矩形 10">
            <a:extLst>
              <a:ext uri="{FF2B5EF4-FFF2-40B4-BE49-F238E27FC236}">
                <a16:creationId xmlns:a16="http://schemas.microsoft.com/office/drawing/2014/main" id="{27A0D841-A939-4533-B59B-C17EAB43ACBC}"/>
              </a:ext>
            </a:extLst>
          </p:cNvPr>
          <p:cNvSpPr/>
          <p:nvPr/>
        </p:nvSpPr>
        <p:spPr>
          <a:xfrm>
            <a:off x="6088596" y="375965"/>
            <a:ext cx="3501152" cy="584775"/>
          </a:xfrm>
          <a:prstGeom prst="rect">
            <a:avLst/>
          </a:prstGeom>
          <a:noFill/>
        </p:spPr>
        <p:txBody>
          <a:bodyPr wrap="square">
            <a:spAutoFit/>
          </a:bodyPr>
          <a:lstStyle/>
          <a:p>
            <a:pPr algn="just">
              <a:spcAft>
                <a:spcPts val="0"/>
              </a:spcAft>
            </a:pPr>
            <a:r>
              <a:rPr lang="zh-CN" altLang="en-US" sz="3200" b="1"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教务办博士生助理</a:t>
            </a:r>
            <a:endParaRPr lang="en-US" altLang="zh-CN" sz="3200" kern="1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380156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ïṧľïďé">
            <a:extLst>
              <a:ext uri="{FF2B5EF4-FFF2-40B4-BE49-F238E27FC236}">
                <a16:creationId xmlns:a16="http://schemas.microsoft.com/office/drawing/2014/main" id="{9933FBF7-BB14-4708-B59A-E3EC3FB070CA}"/>
              </a:ext>
            </a:extLst>
          </p:cNvPr>
          <p:cNvSpPr/>
          <p:nvPr/>
        </p:nvSpPr>
        <p:spPr>
          <a:xfrm>
            <a:off x="0" y="4344364"/>
            <a:ext cx="12858044" cy="2888286"/>
          </a:xfrm>
          <a:prstGeom prst="rect">
            <a:avLst/>
          </a:prstGeom>
          <a:solidFill>
            <a:schemeClr val="tx1">
              <a:lumMod val="65000"/>
              <a:lumOff val="35000"/>
            </a:schemeClr>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20" name="îṡliḍe">
            <a:extLst>
              <a:ext uri="{FF2B5EF4-FFF2-40B4-BE49-F238E27FC236}">
                <a16:creationId xmlns:a16="http://schemas.microsoft.com/office/drawing/2014/main" id="{B239683D-8AE4-49A3-9966-3DA2A3D2C7F5}"/>
              </a:ext>
            </a:extLst>
          </p:cNvPr>
          <p:cNvSpPr/>
          <p:nvPr/>
        </p:nvSpPr>
        <p:spPr>
          <a:xfrm>
            <a:off x="696477" y="1849440"/>
            <a:ext cx="3500820" cy="4719213"/>
          </a:xfrm>
          <a:prstGeom prst="rect">
            <a:avLst/>
          </a:prstGeom>
          <a:solidFill>
            <a:schemeClr val="bg1"/>
          </a:solidFill>
          <a:ln w="12700" cap="rnd">
            <a:noFill/>
            <a:prstDash val="solid"/>
            <a:round/>
            <a:headEnd/>
            <a:tailEnd/>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16" name="ïsḷïḓé">
            <a:extLst>
              <a:ext uri="{FF2B5EF4-FFF2-40B4-BE49-F238E27FC236}">
                <a16:creationId xmlns:a16="http://schemas.microsoft.com/office/drawing/2014/main" id="{84AB9AD6-6559-4872-AEBF-CBB1B7E493B9}"/>
              </a:ext>
            </a:extLst>
          </p:cNvPr>
          <p:cNvSpPr/>
          <p:nvPr/>
        </p:nvSpPr>
        <p:spPr>
          <a:xfrm>
            <a:off x="4671913" y="1849440"/>
            <a:ext cx="3500820" cy="4719213"/>
          </a:xfrm>
          <a:prstGeom prst="rect">
            <a:avLst/>
          </a:prstGeom>
          <a:solidFill>
            <a:schemeClr val="bg1"/>
          </a:solidFill>
          <a:ln w="12700" cap="rnd">
            <a:noFill/>
            <a:prstDash val="solid"/>
            <a:round/>
            <a:headEnd/>
            <a:tailEnd/>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12" name="îšḷîḋé">
            <a:extLst>
              <a:ext uri="{FF2B5EF4-FFF2-40B4-BE49-F238E27FC236}">
                <a16:creationId xmlns:a16="http://schemas.microsoft.com/office/drawing/2014/main" id="{B9D12366-EF54-476E-957B-261B56AF6091}"/>
              </a:ext>
            </a:extLst>
          </p:cNvPr>
          <p:cNvSpPr/>
          <p:nvPr/>
        </p:nvSpPr>
        <p:spPr>
          <a:xfrm>
            <a:off x="8647352" y="1849440"/>
            <a:ext cx="3500820" cy="4719213"/>
          </a:xfrm>
          <a:prstGeom prst="rect">
            <a:avLst/>
          </a:prstGeom>
          <a:solidFill>
            <a:schemeClr val="bg1"/>
          </a:solidFill>
          <a:ln w="12700" cap="rnd">
            <a:noFill/>
            <a:prstDash val="solid"/>
            <a:round/>
            <a:headEnd/>
            <a:tailEnd/>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24" name="ï$liḍè">
            <a:extLst>
              <a:ext uri="{FF2B5EF4-FFF2-40B4-BE49-F238E27FC236}">
                <a16:creationId xmlns:a16="http://schemas.microsoft.com/office/drawing/2014/main" id="{EE7193FD-58AD-4B53-9C5D-CBD023EE3E13}"/>
              </a:ext>
            </a:extLst>
          </p:cNvPr>
          <p:cNvSpPr txBox="1"/>
          <p:nvPr/>
        </p:nvSpPr>
        <p:spPr>
          <a:xfrm>
            <a:off x="703527" y="371260"/>
            <a:ext cx="11451695" cy="656401"/>
          </a:xfrm>
          <a:prstGeom prst="rect">
            <a:avLst/>
          </a:prstGeom>
          <a:noFill/>
          <a:ln>
            <a:noFill/>
          </a:ln>
        </p:spPr>
        <p:txBody>
          <a:bodyPr wrap="square" lIns="91440" tIns="45720" rIns="91440" bIns="45720" anchor="ctr"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buSzPct val="25000"/>
            </a:pPr>
            <a:r>
              <a:rPr lang="zh-CN" altLang="en-US" sz="4000" b="1" dirty="0">
                <a:solidFill>
                  <a:srgbClr val="0070C0"/>
                </a:solidFill>
                <a:latin typeface="微软雅黑" panose="020B0503020204020204" pitchFamily="34" charset="-122"/>
                <a:ea typeface="微软雅黑" panose="020B0503020204020204" pitchFamily="34" charset="-122"/>
              </a:rPr>
              <a:t>后期工作</a:t>
            </a:r>
          </a:p>
        </p:txBody>
      </p:sp>
      <p:sp>
        <p:nvSpPr>
          <p:cNvPr id="7" name="îślïḋè">
            <a:extLst>
              <a:ext uri="{FF2B5EF4-FFF2-40B4-BE49-F238E27FC236}">
                <a16:creationId xmlns:a16="http://schemas.microsoft.com/office/drawing/2014/main" id="{E099A2D9-B712-4A81-99E5-A698944BAD97}"/>
              </a:ext>
            </a:extLst>
          </p:cNvPr>
          <p:cNvSpPr/>
          <p:nvPr/>
        </p:nvSpPr>
        <p:spPr>
          <a:xfrm>
            <a:off x="1668190" y="1266842"/>
            <a:ext cx="1557395" cy="1557395"/>
          </a:xfrm>
          <a:prstGeom prst="ellipse">
            <a:avLst/>
          </a:prstGeom>
          <a:solidFill>
            <a:srgbClr val="0070C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9" name="íṣľïḍê">
            <a:extLst>
              <a:ext uri="{FF2B5EF4-FFF2-40B4-BE49-F238E27FC236}">
                <a16:creationId xmlns:a16="http://schemas.microsoft.com/office/drawing/2014/main" id="{78A1E4BB-A6D2-4B0D-9AA9-C8B650C66D29}"/>
              </a:ext>
            </a:extLst>
          </p:cNvPr>
          <p:cNvSpPr/>
          <p:nvPr/>
        </p:nvSpPr>
        <p:spPr>
          <a:xfrm>
            <a:off x="5643628" y="1266842"/>
            <a:ext cx="1557395" cy="1557395"/>
          </a:xfrm>
          <a:prstGeom prst="ellipse">
            <a:avLst/>
          </a:prstGeom>
          <a:solidFill>
            <a:schemeClr val="tx1">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11" name="îşļiḍè">
            <a:extLst>
              <a:ext uri="{FF2B5EF4-FFF2-40B4-BE49-F238E27FC236}">
                <a16:creationId xmlns:a16="http://schemas.microsoft.com/office/drawing/2014/main" id="{2266F223-058F-46C4-9388-EB34AB65F86E}"/>
              </a:ext>
            </a:extLst>
          </p:cNvPr>
          <p:cNvSpPr/>
          <p:nvPr/>
        </p:nvSpPr>
        <p:spPr>
          <a:xfrm>
            <a:off x="9619065" y="1266842"/>
            <a:ext cx="1557395" cy="1557395"/>
          </a:xfrm>
          <a:prstGeom prst="ellipse">
            <a:avLst/>
          </a:prstGeom>
          <a:solidFill>
            <a:srgbClr val="0070C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endParaRPr>
          </a:p>
        </p:txBody>
      </p:sp>
      <p:sp>
        <p:nvSpPr>
          <p:cNvPr id="29" name="TextBox 7">
            <a:extLst>
              <a:ext uri="{FF2B5EF4-FFF2-40B4-BE49-F238E27FC236}">
                <a16:creationId xmlns:a16="http://schemas.microsoft.com/office/drawing/2014/main" id="{0E101190-EA1A-4247-B1F9-1881A1727253}"/>
              </a:ext>
            </a:extLst>
          </p:cNvPr>
          <p:cNvSpPr txBox="1"/>
          <p:nvPr/>
        </p:nvSpPr>
        <p:spPr>
          <a:xfrm>
            <a:off x="1556027" y="2883893"/>
            <a:ext cx="1669558" cy="529797"/>
          </a:xfrm>
          <a:prstGeom prst="rect">
            <a:avLst/>
          </a:prstGeom>
          <a:noFill/>
        </p:spPr>
        <p:txBody>
          <a:bodyPr wrap="square" rtlCol="0">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加强培训</a:t>
            </a:r>
            <a:endParaRPr 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10">
            <a:extLst>
              <a:ext uri="{FF2B5EF4-FFF2-40B4-BE49-F238E27FC236}">
                <a16:creationId xmlns:a16="http://schemas.microsoft.com/office/drawing/2014/main" id="{42C8CAC3-A45C-46AD-AC6D-BB3EF59634FB}"/>
              </a:ext>
            </a:extLst>
          </p:cNvPr>
          <p:cNvSpPr txBox="1"/>
          <p:nvPr/>
        </p:nvSpPr>
        <p:spPr>
          <a:xfrm>
            <a:off x="5452653" y="2890470"/>
            <a:ext cx="1939341" cy="523220"/>
          </a:xfrm>
          <a:prstGeom prst="rect">
            <a:avLst/>
          </a:prstGeom>
          <a:noFill/>
        </p:spPr>
        <p:txBody>
          <a:bodyPr wrap="square" rtlCol="0">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加强管理</a:t>
            </a:r>
            <a:endParaRPr 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TextBox 13">
            <a:extLst>
              <a:ext uri="{FF2B5EF4-FFF2-40B4-BE49-F238E27FC236}">
                <a16:creationId xmlns:a16="http://schemas.microsoft.com/office/drawing/2014/main" id="{D9EA05B7-AF84-4188-A4C7-377BD30C7D62}"/>
              </a:ext>
            </a:extLst>
          </p:cNvPr>
          <p:cNvSpPr txBox="1"/>
          <p:nvPr/>
        </p:nvSpPr>
        <p:spPr>
          <a:xfrm>
            <a:off x="9588332" y="2890470"/>
            <a:ext cx="1618861" cy="523220"/>
          </a:xfrm>
          <a:prstGeom prst="rect">
            <a:avLst/>
          </a:prstGeom>
          <a:noFill/>
        </p:spPr>
        <p:txBody>
          <a:bodyPr wrap="square" rtlCol="0">
            <a:sp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提高水平</a:t>
            </a:r>
            <a:endParaRPr 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Flowchart: Process 17">
            <a:extLst>
              <a:ext uri="{FF2B5EF4-FFF2-40B4-BE49-F238E27FC236}">
                <a16:creationId xmlns:a16="http://schemas.microsoft.com/office/drawing/2014/main" id="{2DAC2C59-A70B-44CA-AFE9-B2BD2139C75E}"/>
              </a:ext>
            </a:extLst>
          </p:cNvPr>
          <p:cNvSpPr/>
          <p:nvPr/>
        </p:nvSpPr>
        <p:spPr>
          <a:xfrm>
            <a:off x="876161" y="3681245"/>
            <a:ext cx="3141453" cy="253640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150000"/>
              </a:lnSpc>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进一步明确和完善“实施细则”，加强各岗位的岗前培训，激发博士生的学术潜能和集体意识，引导学生主动聚焦学术活动，促进博士生参与学术交流的积极性。</a:t>
            </a:r>
            <a:endParaRPr lang="id-ID"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32">
            <a:extLst>
              <a:ext uri="{FF2B5EF4-FFF2-40B4-BE49-F238E27FC236}">
                <a16:creationId xmlns:a16="http://schemas.microsoft.com/office/drawing/2014/main" id="{0EC5E163-0FB6-4564-A5E1-0E20C2EC577B}"/>
              </a:ext>
            </a:extLst>
          </p:cNvPr>
          <p:cNvSpPr/>
          <p:nvPr/>
        </p:nvSpPr>
        <p:spPr>
          <a:xfrm>
            <a:off x="4901042" y="3681245"/>
            <a:ext cx="3042563" cy="2120902"/>
          </a:xfrm>
          <a:prstGeom prst="rect">
            <a:avLst/>
          </a:prstGeom>
          <a:noFill/>
          <a:ln>
            <a:noFill/>
          </a:ln>
        </p:spPr>
        <p:txBody>
          <a:bodyPr wrap="square">
            <a:spAutoFit/>
          </a:bodyPr>
          <a:lstStyle/>
          <a:p>
            <a:pPr>
              <a:lnSpc>
                <a:spcPct val="150000"/>
              </a:lnSpc>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及时发现和修正“管理系统”中存在的问题，加强对博士奖学金的科学管理，更好地服务博士生培养工作，助力学科建设和学院发展。</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33">
            <a:extLst>
              <a:ext uri="{FF2B5EF4-FFF2-40B4-BE49-F238E27FC236}">
                <a16:creationId xmlns:a16="http://schemas.microsoft.com/office/drawing/2014/main" id="{1DFDBCD5-778C-4F43-ADEF-AEBA8435D59F}"/>
              </a:ext>
            </a:extLst>
          </p:cNvPr>
          <p:cNvSpPr/>
          <p:nvPr/>
        </p:nvSpPr>
        <p:spPr>
          <a:xfrm>
            <a:off x="9081159" y="3681245"/>
            <a:ext cx="2633207" cy="2120902"/>
          </a:xfrm>
          <a:prstGeom prst="rect">
            <a:avLst/>
          </a:prstGeom>
          <a:noFill/>
          <a:ln>
            <a:noFill/>
          </a:ln>
        </p:spPr>
        <p:txBody>
          <a:bodyPr wrap="square">
            <a:spAutoFit/>
          </a:bodyPr>
          <a:lstStyle/>
          <a:p>
            <a:pPr>
              <a:lnSpc>
                <a:spcPct val="150000"/>
              </a:lnSpc>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及时总结工作经验与不足，细化相关规章制度和工作流程，进一步提升学院研究生培养工作的规范化水平。</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directions_102372">
            <a:extLst>
              <a:ext uri="{FF2B5EF4-FFF2-40B4-BE49-F238E27FC236}">
                <a16:creationId xmlns:a16="http://schemas.microsoft.com/office/drawing/2014/main" id="{3FA56E6C-DF71-4F8E-9A37-272F69AB3C5B}"/>
              </a:ext>
            </a:extLst>
          </p:cNvPr>
          <p:cNvSpPr>
            <a:spLocks noChangeAspect="1"/>
          </p:cNvSpPr>
          <p:nvPr/>
        </p:nvSpPr>
        <p:spPr bwMode="auto">
          <a:xfrm>
            <a:off x="2095863" y="1732027"/>
            <a:ext cx="702048" cy="627024"/>
          </a:xfrm>
          <a:custGeom>
            <a:avLst/>
            <a:gdLst>
              <a:gd name="connsiteX0" fmla="*/ 252737 w 603231"/>
              <a:gd name="connsiteY0" fmla="*/ 423370 h 538767"/>
              <a:gd name="connsiteX1" fmla="*/ 252737 w 603231"/>
              <a:gd name="connsiteY1" fmla="*/ 509140 h 538767"/>
              <a:gd name="connsiteX2" fmla="*/ 318601 w 603231"/>
              <a:gd name="connsiteY2" fmla="*/ 509140 h 538767"/>
              <a:gd name="connsiteX3" fmla="*/ 318601 w 603231"/>
              <a:gd name="connsiteY3" fmla="*/ 423370 h 538767"/>
              <a:gd name="connsiteX4" fmla="*/ 460846 w 603231"/>
              <a:gd name="connsiteY4" fmla="*/ 314228 h 538767"/>
              <a:gd name="connsiteX5" fmla="*/ 471392 w 603231"/>
              <a:gd name="connsiteY5" fmla="*/ 318663 h 538767"/>
              <a:gd name="connsiteX6" fmla="*/ 475700 w 603231"/>
              <a:gd name="connsiteY6" fmla="*/ 329012 h 538767"/>
              <a:gd name="connsiteX7" fmla="*/ 471392 w 603231"/>
              <a:gd name="connsiteY7" fmla="*/ 339508 h 538767"/>
              <a:gd name="connsiteX8" fmla="*/ 460846 w 603231"/>
              <a:gd name="connsiteY8" fmla="*/ 343795 h 538767"/>
              <a:gd name="connsiteX9" fmla="*/ 450448 w 603231"/>
              <a:gd name="connsiteY9" fmla="*/ 339508 h 538767"/>
              <a:gd name="connsiteX10" fmla="*/ 445992 w 603231"/>
              <a:gd name="connsiteY10" fmla="*/ 329012 h 538767"/>
              <a:gd name="connsiteX11" fmla="*/ 450448 w 603231"/>
              <a:gd name="connsiteY11" fmla="*/ 318663 h 538767"/>
              <a:gd name="connsiteX12" fmla="*/ 460846 w 603231"/>
              <a:gd name="connsiteY12" fmla="*/ 314228 h 538767"/>
              <a:gd name="connsiteX13" fmla="*/ 365335 w 603231"/>
              <a:gd name="connsiteY13" fmla="*/ 314228 h 538767"/>
              <a:gd name="connsiteX14" fmla="*/ 375857 w 603231"/>
              <a:gd name="connsiteY14" fmla="*/ 318663 h 538767"/>
              <a:gd name="connsiteX15" fmla="*/ 380154 w 603231"/>
              <a:gd name="connsiteY15" fmla="*/ 329012 h 538767"/>
              <a:gd name="connsiteX16" fmla="*/ 375857 w 603231"/>
              <a:gd name="connsiteY16" fmla="*/ 339508 h 538767"/>
              <a:gd name="connsiteX17" fmla="*/ 365335 w 603231"/>
              <a:gd name="connsiteY17" fmla="*/ 343795 h 538767"/>
              <a:gd name="connsiteX18" fmla="*/ 354814 w 603231"/>
              <a:gd name="connsiteY18" fmla="*/ 339508 h 538767"/>
              <a:gd name="connsiteX19" fmla="*/ 350517 w 603231"/>
              <a:gd name="connsiteY19" fmla="*/ 329012 h 538767"/>
              <a:gd name="connsiteX20" fmla="*/ 354814 w 603231"/>
              <a:gd name="connsiteY20" fmla="*/ 318663 h 538767"/>
              <a:gd name="connsiteX21" fmla="*/ 365335 w 603231"/>
              <a:gd name="connsiteY21" fmla="*/ 314228 h 538767"/>
              <a:gd name="connsiteX22" fmla="*/ 269791 w 603231"/>
              <a:gd name="connsiteY22" fmla="*/ 314228 h 538767"/>
              <a:gd name="connsiteX23" fmla="*/ 280163 w 603231"/>
              <a:gd name="connsiteY23" fmla="*/ 318663 h 538767"/>
              <a:gd name="connsiteX24" fmla="*/ 284609 w 603231"/>
              <a:gd name="connsiteY24" fmla="*/ 329012 h 538767"/>
              <a:gd name="connsiteX25" fmla="*/ 280163 w 603231"/>
              <a:gd name="connsiteY25" fmla="*/ 339508 h 538767"/>
              <a:gd name="connsiteX26" fmla="*/ 269791 w 603231"/>
              <a:gd name="connsiteY26" fmla="*/ 343795 h 538767"/>
              <a:gd name="connsiteX27" fmla="*/ 259269 w 603231"/>
              <a:gd name="connsiteY27" fmla="*/ 339508 h 538767"/>
              <a:gd name="connsiteX28" fmla="*/ 254972 w 603231"/>
              <a:gd name="connsiteY28" fmla="*/ 329012 h 538767"/>
              <a:gd name="connsiteX29" fmla="*/ 259269 w 603231"/>
              <a:gd name="connsiteY29" fmla="*/ 318663 h 538767"/>
              <a:gd name="connsiteX30" fmla="*/ 269791 w 603231"/>
              <a:gd name="connsiteY30" fmla="*/ 314228 h 538767"/>
              <a:gd name="connsiteX31" fmla="*/ 125163 w 603231"/>
              <a:gd name="connsiteY31" fmla="*/ 264273 h 538767"/>
              <a:gd name="connsiteX32" fmla="*/ 125163 w 603231"/>
              <a:gd name="connsiteY32" fmla="*/ 393743 h 538767"/>
              <a:gd name="connsiteX33" fmla="*/ 546453 w 603231"/>
              <a:gd name="connsiteY33" fmla="*/ 393743 h 538767"/>
              <a:gd name="connsiteX34" fmla="*/ 572413 w 603231"/>
              <a:gd name="connsiteY34" fmla="*/ 329008 h 538767"/>
              <a:gd name="connsiteX35" fmla="*/ 546453 w 603231"/>
              <a:gd name="connsiteY35" fmla="*/ 264273 h 538767"/>
              <a:gd name="connsiteX36" fmla="*/ 252737 w 603231"/>
              <a:gd name="connsiteY36" fmla="*/ 188724 h 538767"/>
              <a:gd name="connsiteX37" fmla="*/ 252737 w 603231"/>
              <a:gd name="connsiteY37" fmla="*/ 234646 h 538767"/>
              <a:gd name="connsiteX38" fmla="*/ 318601 w 603231"/>
              <a:gd name="connsiteY38" fmla="*/ 234646 h 538767"/>
              <a:gd name="connsiteX39" fmla="*/ 318601 w 603231"/>
              <a:gd name="connsiteY39" fmla="*/ 188724 h 538767"/>
              <a:gd name="connsiteX40" fmla="*/ 365335 w 603231"/>
              <a:gd name="connsiteY40" fmla="*/ 78963 h 538767"/>
              <a:gd name="connsiteX41" fmla="*/ 375857 w 603231"/>
              <a:gd name="connsiteY41" fmla="*/ 83407 h 538767"/>
              <a:gd name="connsiteX42" fmla="*/ 380154 w 603231"/>
              <a:gd name="connsiteY42" fmla="*/ 93778 h 538767"/>
              <a:gd name="connsiteX43" fmla="*/ 375857 w 603231"/>
              <a:gd name="connsiteY43" fmla="*/ 104297 h 538767"/>
              <a:gd name="connsiteX44" fmla="*/ 365335 w 603231"/>
              <a:gd name="connsiteY44" fmla="*/ 108742 h 538767"/>
              <a:gd name="connsiteX45" fmla="*/ 354814 w 603231"/>
              <a:gd name="connsiteY45" fmla="*/ 104297 h 538767"/>
              <a:gd name="connsiteX46" fmla="*/ 350517 w 603231"/>
              <a:gd name="connsiteY46" fmla="*/ 93778 h 538767"/>
              <a:gd name="connsiteX47" fmla="*/ 354814 w 603231"/>
              <a:gd name="connsiteY47" fmla="*/ 83407 h 538767"/>
              <a:gd name="connsiteX48" fmla="*/ 365335 w 603231"/>
              <a:gd name="connsiteY48" fmla="*/ 78963 h 538767"/>
              <a:gd name="connsiteX49" fmla="*/ 269791 w 603231"/>
              <a:gd name="connsiteY49" fmla="*/ 78963 h 538767"/>
              <a:gd name="connsiteX50" fmla="*/ 280163 w 603231"/>
              <a:gd name="connsiteY50" fmla="*/ 83407 h 538767"/>
              <a:gd name="connsiteX51" fmla="*/ 284609 w 603231"/>
              <a:gd name="connsiteY51" fmla="*/ 93778 h 538767"/>
              <a:gd name="connsiteX52" fmla="*/ 280163 w 603231"/>
              <a:gd name="connsiteY52" fmla="*/ 104297 h 538767"/>
              <a:gd name="connsiteX53" fmla="*/ 269791 w 603231"/>
              <a:gd name="connsiteY53" fmla="*/ 108742 h 538767"/>
              <a:gd name="connsiteX54" fmla="*/ 259269 w 603231"/>
              <a:gd name="connsiteY54" fmla="*/ 104297 h 538767"/>
              <a:gd name="connsiteX55" fmla="*/ 254972 w 603231"/>
              <a:gd name="connsiteY55" fmla="*/ 93778 h 538767"/>
              <a:gd name="connsiteX56" fmla="*/ 259269 w 603231"/>
              <a:gd name="connsiteY56" fmla="*/ 83407 h 538767"/>
              <a:gd name="connsiteX57" fmla="*/ 269791 w 603231"/>
              <a:gd name="connsiteY57" fmla="*/ 78963 h 538767"/>
              <a:gd name="connsiteX58" fmla="*/ 174103 w 603231"/>
              <a:gd name="connsiteY58" fmla="*/ 78963 h 538767"/>
              <a:gd name="connsiteX59" fmla="*/ 184625 w 603231"/>
              <a:gd name="connsiteY59" fmla="*/ 83407 h 538767"/>
              <a:gd name="connsiteX60" fmla="*/ 188922 w 603231"/>
              <a:gd name="connsiteY60" fmla="*/ 93778 h 538767"/>
              <a:gd name="connsiteX61" fmla="*/ 184625 w 603231"/>
              <a:gd name="connsiteY61" fmla="*/ 104297 h 538767"/>
              <a:gd name="connsiteX62" fmla="*/ 174103 w 603231"/>
              <a:gd name="connsiteY62" fmla="*/ 108742 h 538767"/>
              <a:gd name="connsiteX63" fmla="*/ 163582 w 603231"/>
              <a:gd name="connsiteY63" fmla="*/ 104297 h 538767"/>
              <a:gd name="connsiteX64" fmla="*/ 159285 w 603231"/>
              <a:gd name="connsiteY64" fmla="*/ 93778 h 538767"/>
              <a:gd name="connsiteX65" fmla="*/ 163582 w 603231"/>
              <a:gd name="connsiteY65" fmla="*/ 83407 h 538767"/>
              <a:gd name="connsiteX66" fmla="*/ 174103 w 603231"/>
              <a:gd name="connsiteY66" fmla="*/ 78963 h 538767"/>
              <a:gd name="connsiteX67" fmla="*/ 56778 w 603231"/>
              <a:gd name="connsiteY67" fmla="*/ 29627 h 538767"/>
              <a:gd name="connsiteX68" fmla="*/ 30818 w 603231"/>
              <a:gd name="connsiteY68" fmla="*/ 94362 h 538767"/>
              <a:gd name="connsiteX69" fmla="*/ 56778 w 603231"/>
              <a:gd name="connsiteY69" fmla="*/ 159097 h 538767"/>
              <a:gd name="connsiteX70" fmla="*/ 477920 w 603231"/>
              <a:gd name="connsiteY70" fmla="*/ 159097 h 538767"/>
              <a:gd name="connsiteX71" fmla="*/ 477920 w 603231"/>
              <a:gd name="connsiteY71" fmla="*/ 29627 h 538767"/>
              <a:gd name="connsiteX72" fmla="*/ 46690 w 603231"/>
              <a:gd name="connsiteY72" fmla="*/ 0 h 538767"/>
              <a:gd name="connsiteX73" fmla="*/ 492754 w 603231"/>
              <a:gd name="connsiteY73" fmla="*/ 0 h 538767"/>
              <a:gd name="connsiteX74" fmla="*/ 507588 w 603231"/>
              <a:gd name="connsiteY74" fmla="*/ 14813 h 538767"/>
              <a:gd name="connsiteX75" fmla="*/ 507588 w 603231"/>
              <a:gd name="connsiteY75" fmla="*/ 173910 h 538767"/>
              <a:gd name="connsiteX76" fmla="*/ 492754 w 603231"/>
              <a:gd name="connsiteY76" fmla="*/ 188724 h 538767"/>
              <a:gd name="connsiteX77" fmla="*/ 348269 w 603231"/>
              <a:gd name="connsiteY77" fmla="*/ 188724 h 538767"/>
              <a:gd name="connsiteX78" fmla="*/ 348269 w 603231"/>
              <a:gd name="connsiteY78" fmla="*/ 234646 h 538767"/>
              <a:gd name="connsiteX79" fmla="*/ 556541 w 603231"/>
              <a:gd name="connsiteY79" fmla="*/ 234646 h 538767"/>
              <a:gd name="connsiteX80" fmla="*/ 570336 w 603231"/>
              <a:gd name="connsiteY80" fmla="*/ 243978 h 538767"/>
              <a:gd name="connsiteX81" fmla="*/ 602230 w 603231"/>
              <a:gd name="connsiteY81" fmla="*/ 323527 h 538767"/>
              <a:gd name="connsiteX82" fmla="*/ 602230 w 603231"/>
              <a:gd name="connsiteY82" fmla="*/ 334489 h 538767"/>
              <a:gd name="connsiteX83" fmla="*/ 570336 w 603231"/>
              <a:gd name="connsiteY83" fmla="*/ 414038 h 538767"/>
              <a:gd name="connsiteX84" fmla="*/ 556541 w 603231"/>
              <a:gd name="connsiteY84" fmla="*/ 423370 h 538767"/>
              <a:gd name="connsiteX85" fmla="*/ 348269 w 603231"/>
              <a:gd name="connsiteY85" fmla="*/ 423370 h 538767"/>
              <a:gd name="connsiteX86" fmla="*/ 348269 w 603231"/>
              <a:gd name="connsiteY86" fmla="*/ 523954 h 538767"/>
              <a:gd name="connsiteX87" fmla="*/ 333435 w 603231"/>
              <a:gd name="connsiteY87" fmla="*/ 538767 h 538767"/>
              <a:gd name="connsiteX88" fmla="*/ 237903 w 603231"/>
              <a:gd name="connsiteY88" fmla="*/ 538767 h 538767"/>
              <a:gd name="connsiteX89" fmla="*/ 223069 w 603231"/>
              <a:gd name="connsiteY89" fmla="*/ 523954 h 538767"/>
              <a:gd name="connsiteX90" fmla="*/ 223069 w 603231"/>
              <a:gd name="connsiteY90" fmla="*/ 423370 h 538767"/>
              <a:gd name="connsiteX91" fmla="*/ 110329 w 603231"/>
              <a:gd name="connsiteY91" fmla="*/ 423370 h 538767"/>
              <a:gd name="connsiteX92" fmla="*/ 95495 w 603231"/>
              <a:gd name="connsiteY92" fmla="*/ 408557 h 538767"/>
              <a:gd name="connsiteX93" fmla="*/ 95495 w 603231"/>
              <a:gd name="connsiteY93" fmla="*/ 249459 h 538767"/>
              <a:gd name="connsiteX94" fmla="*/ 110329 w 603231"/>
              <a:gd name="connsiteY94" fmla="*/ 234646 h 538767"/>
              <a:gd name="connsiteX95" fmla="*/ 223069 w 603231"/>
              <a:gd name="connsiteY95" fmla="*/ 234646 h 538767"/>
              <a:gd name="connsiteX96" fmla="*/ 223069 w 603231"/>
              <a:gd name="connsiteY96" fmla="*/ 188724 h 538767"/>
              <a:gd name="connsiteX97" fmla="*/ 46690 w 603231"/>
              <a:gd name="connsiteY97" fmla="*/ 188724 h 538767"/>
              <a:gd name="connsiteX98" fmla="*/ 32895 w 603231"/>
              <a:gd name="connsiteY98" fmla="*/ 179391 h 538767"/>
              <a:gd name="connsiteX99" fmla="*/ 1001 w 603231"/>
              <a:gd name="connsiteY99" fmla="*/ 99843 h 538767"/>
              <a:gd name="connsiteX100" fmla="*/ 1001 w 603231"/>
              <a:gd name="connsiteY100" fmla="*/ 88881 h 538767"/>
              <a:gd name="connsiteX101" fmla="*/ 32895 w 603231"/>
              <a:gd name="connsiteY101" fmla="*/ 9332 h 538767"/>
              <a:gd name="connsiteX102" fmla="*/ 46690 w 603231"/>
              <a:gd name="connsiteY102" fmla="*/ 0 h 53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03231" h="538767">
                <a:moveTo>
                  <a:pt x="252737" y="423370"/>
                </a:moveTo>
                <a:lnTo>
                  <a:pt x="252737" y="509140"/>
                </a:lnTo>
                <a:lnTo>
                  <a:pt x="318601" y="509140"/>
                </a:lnTo>
                <a:lnTo>
                  <a:pt x="318601" y="423370"/>
                </a:lnTo>
                <a:close/>
                <a:moveTo>
                  <a:pt x="460846" y="314228"/>
                </a:moveTo>
                <a:cubicBezTo>
                  <a:pt x="464857" y="314228"/>
                  <a:pt x="468719" y="315854"/>
                  <a:pt x="471392" y="318663"/>
                </a:cubicBezTo>
                <a:cubicBezTo>
                  <a:pt x="474215" y="321324"/>
                  <a:pt x="475700" y="325168"/>
                  <a:pt x="475700" y="329012"/>
                </a:cubicBezTo>
                <a:cubicBezTo>
                  <a:pt x="475700" y="333003"/>
                  <a:pt x="474215" y="336699"/>
                  <a:pt x="471392" y="339508"/>
                </a:cubicBezTo>
                <a:cubicBezTo>
                  <a:pt x="468719" y="342317"/>
                  <a:pt x="464857" y="343795"/>
                  <a:pt x="460846" y="343795"/>
                </a:cubicBezTo>
                <a:cubicBezTo>
                  <a:pt x="456984" y="343795"/>
                  <a:pt x="453122" y="342317"/>
                  <a:pt x="450448" y="339508"/>
                </a:cubicBezTo>
                <a:cubicBezTo>
                  <a:pt x="447626" y="336699"/>
                  <a:pt x="445992" y="333003"/>
                  <a:pt x="445992" y="329012"/>
                </a:cubicBezTo>
                <a:cubicBezTo>
                  <a:pt x="445992" y="325168"/>
                  <a:pt x="447626" y="321324"/>
                  <a:pt x="450448" y="318663"/>
                </a:cubicBezTo>
                <a:cubicBezTo>
                  <a:pt x="453122" y="315854"/>
                  <a:pt x="456984" y="314228"/>
                  <a:pt x="460846" y="314228"/>
                </a:cubicBezTo>
                <a:close/>
                <a:moveTo>
                  <a:pt x="365335" y="314228"/>
                </a:moveTo>
                <a:cubicBezTo>
                  <a:pt x="369188" y="314228"/>
                  <a:pt x="373041" y="315854"/>
                  <a:pt x="375857" y="318663"/>
                </a:cubicBezTo>
                <a:cubicBezTo>
                  <a:pt x="378524" y="321324"/>
                  <a:pt x="380154" y="325168"/>
                  <a:pt x="380154" y="329012"/>
                </a:cubicBezTo>
                <a:cubicBezTo>
                  <a:pt x="380154" y="333003"/>
                  <a:pt x="378524" y="336699"/>
                  <a:pt x="375857" y="339508"/>
                </a:cubicBezTo>
                <a:cubicBezTo>
                  <a:pt x="373041" y="342317"/>
                  <a:pt x="369188" y="343795"/>
                  <a:pt x="365335" y="343795"/>
                </a:cubicBezTo>
                <a:cubicBezTo>
                  <a:pt x="361483" y="343795"/>
                  <a:pt x="357630" y="342317"/>
                  <a:pt x="354814" y="339508"/>
                </a:cubicBezTo>
                <a:cubicBezTo>
                  <a:pt x="352147" y="336699"/>
                  <a:pt x="350517" y="333003"/>
                  <a:pt x="350517" y="329012"/>
                </a:cubicBezTo>
                <a:cubicBezTo>
                  <a:pt x="350517" y="325168"/>
                  <a:pt x="352147" y="321324"/>
                  <a:pt x="354814" y="318663"/>
                </a:cubicBezTo>
                <a:cubicBezTo>
                  <a:pt x="357630" y="315854"/>
                  <a:pt x="361483" y="314228"/>
                  <a:pt x="365335" y="314228"/>
                </a:cubicBezTo>
                <a:close/>
                <a:moveTo>
                  <a:pt x="269791" y="314228"/>
                </a:moveTo>
                <a:cubicBezTo>
                  <a:pt x="273643" y="314228"/>
                  <a:pt x="277496" y="315854"/>
                  <a:pt x="280163" y="318663"/>
                </a:cubicBezTo>
                <a:cubicBezTo>
                  <a:pt x="282979" y="321324"/>
                  <a:pt x="284609" y="325168"/>
                  <a:pt x="284609" y="329012"/>
                </a:cubicBezTo>
                <a:cubicBezTo>
                  <a:pt x="284609" y="333003"/>
                  <a:pt x="282979" y="336699"/>
                  <a:pt x="280163" y="339508"/>
                </a:cubicBezTo>
                <a:cubicBezTo>
                  <a:pt x="277496" y="342317"/>
                  <a:pt x="273643" y="343795"/>
                  <a:pt x="269791" y="343795"/>
                </a:cubicBezTo>
                <a:cubicBezTo>
                  <a:pt x="265790" y="343795"/>
                  <a:pt x="262085" y="342317"/>
                  <a:pt x="259269" y="339508"/>
                </a:cubicBezTo>
                <a:cubicBezTo>
                  <a:pt x="256454" y="336699"/>
                  <a:pt x="254972" y="333003"/>
                  <a:pt x="254972" y="329012"/>
                </a:cubicBezTo>
                <a:cubicBezTo>
                  <a:pt x="254972" y="325168"/>
                  <a:pt x="256454" y="321324"/>
                  <a:pt x="259269" y="318663"/>
                </a:cubicBezTo>
                <a:cubicBezTo>
                  <a:pt x="261937" y="315854"/>
                  <a:pt x="265790" y="314228"/>
                  <a:pt x="269791" y="314228"/>
                </a:cubicBezTo>
                <a:close/>
                <a:moveTo>
                  <a:pt x="125163" y="264273"/>
                </a:moveTo>
                <a:lnTo>
                  <a:pt x="125163" y="393743"/>
                </a:lnTo>
                <a:lnTo>
                  <a:pt x="546453" y="393743"/>
                </a:lnTo>
                <a:lnTo>
                  <a:pt x="572413" y="329008"/>
                </a:lnTo>
                <a:lnTo>
                  <a:pt x="546453" y="264273"/>
                </a:lnTo>
                <a:close/>
                <a:moveTo>
                  <a:pt x="252737" y="188724"/>
                </a:moveTo>
                <a:lnTo>
                  <a:pt x="252737" y="234646"/>
                </a:lnTo>
                <a:lnTo>
                  <a:pt x="318601" y="234646"/>
                </a:lnTo>
                <a:lnTo>
                  <a:pt x="318601" y="188724"/>
                </a:lnTo>
                <a:close/>
                <a:moveTo>
                  <a:pt x="365335" y="78963"/>
                </a:moveTo>
                <a:cubicBezTo>
                  <a:pt x="369188" y="78963"/>
                  <a:pt x="373041" y="80592"/>
                  <a:pt x="375857" y="83407"/>
                </a:cubicBezTo>
                <a:cubicBezTo>
                  <a:pt x="378524" y="86074"/>
                  <a:pt x="380154" y="89926"/>
                  <a:pt x="380154" y="93778"/>
                </a:cubicBezTo>
                <a:cubicBezTo>
                  <a:pt x="380154" y="97778"/>
                  <a:pt x="378524" y="101630"/>
                  <a:pt x="375857" y="104297"/>
                </a:cubicBezTo>
                <a:cubicBezTo>
                  <a:pt x="373041" y="107112"/>
                  <a:pt x="369188" y="108742"/>
                  <a:pt x="365335" y="108742"/>
                </a:cubicBezTo>
                <a:cubicBezTo>
                  <a:pt x="361483" y="108742"/>
                  <a:pt x="357630" y="107112"/>
                  <a:pt x="354814" y="104297"/>
                </a:cubicBezTo>
                <a:cubicBezTo>
                  <a:pt x="352147" y="101630"/>
                  <a:pt x="350517" y="97778"/>
                  <a:pt x="350517" y="93778"/>
                </a:cubicBezTo>
                <a:cubicBezTo>
                  <a:pt x="350517" y="89926"/>
                  <a:pt x="352147" y="86074"/>
                  <a:pt x="354814" y="83407"/>
                </a:cubicBezTo>
                <a:cubicBezTo>
                  <a:pt x="357630" y="80592"/>
                  <a:pt x="361483" y="78963"/>
                  <a:pt x="365335" y="78963"/>
                </a:cubicBezTo>
                <a:close/>
                <a:moveTo>
                  <a:pt x="269791" y="78963"/>
                </a:moveTo>
                <a:cubicBezTo>
                  <a:pt x="273643" y="78963"/>
                  <a:pt x="277496" y="80592"/>
                  <a:pt x="280163" y="83407"/>
                </a:cubicBezTo>
                <a:cubicBezTo>
                  <a:pt x="282979" y="86074"/>
                  <a:pt x="284609" y="89926"/>
                  <a:pt x="284609" y="93778"/>
                </a:cubicBezTo>
                <a:cubicBezTo>
                  <a:pt x="284609" y="97778"/>
                  <a:pt x="282979" y="101630"/>
                  <a:pt x="280163" y="104297"/>
                </a:cubicBezTo>
                <a:cubicBezTo>
                  <a:pt x="277496" y="107112"/>
                  <a:pt x="273643" y="108742"/>
                  <a:pt x="269791" y="108742"/>
                </a:cubicBezTo>
                <a:cubicBezTo>
                  <a:pt x="265790" y="108742"/>
                  <a:pt x="262085" y="107112"/>
                  <a:pt x="259269" y="104297"/>
                </a:cubicBezTo>
                <a:cubicBezTo>
                  <a:pt x="256454" y="101630"/>
                  <a:pt x="254972" y="97778"/>
                  <a:pt x="254972" y="93778"/>
                </a:cubicBezTo>
                <a:cubicBezTo>
                  <a:pt x="254972" y="89926"/>
                  <a:pt x="256454" y="86074"/>
                  <a:pt x="259269" y="83407"/>
                </a:cubicBezTo>
                <a:cubicBezTo>
                  <a:pt x="262085" y="80592"/>
                  <a:pt x="265790" y="78963"/>
                  <a:pt x="269791" y="78963"/>
                </a:cubicBezTo>
                <a:close/>
                <a:moveTo>
                  <a:pt x="174103" y="78963"/>
                </a:moveTo>
                <a:cubicBezTo>
                  <a:pt x="177956" y="78963"/>
                  <a:pt x="181809" y="80592"/>
                  <a:pt x="184625" y="83407"/>
                </a:cubicBezTo>
                <a:cubicBezTo>
                  <a:pt x="187292" y="86074"/>
                  <a:pt x="188922" y="89926"/>
                  <a:pt x="188922" y="93778"/>
                </a:cubicBezTo>
                <a:cubicBezTo>
                  <a:pt x="188922" y="97778"/>
                  <a:pt x="187292" y="101630"/>
                  <a:pt x="184625" y="104297"/>
                </a:cubicBezTo>
                <a:cubicBezTo>
                  <a:pt x="181809" y="107112"/>
                  <a:pt x="177956" y="108742"/>
                  <a:pt x="174103" y="108742"/>
                </a:cubicBezTo>
                <a:cubicBezTo>
                  <a:pt x="170251" y="108742"/>
                  <a:pt x="166398" y="107112"/>
                  <a:pt x="163582" y="104297"/>
                </a:cubicBezTo>
                <a:cubicBezTo>
                  <a:pt x="160915" y="101630"/>
                  <a:pt x="159285" y="97778"/>
                  <a:pt x="159285" y="93778"/>
                </a:cubicBezTo>
                <a:cubicBezTo>
                  <a:pt x="159285" y="89926"/>
                  <a:pt x="160915" y="86074"/>
                  <a:pt x="163582" y="83407"/>
                </a:cubicBezTo>
                <a:cubicBezTo>
                  <a:pt x="166398" y="80592"/>
                  <a:pt x="170251" y="78963"/>
                  <a:pt x="174103" y="78963"/>
                </a:cubicBezTo>
                <a:close/>
                <a:moveTo>
                  <a:pt x="56778" y="29627"/>
                </a:moveTo>
                <a:lnTo>
                  <a:pt x="30818" y="94362"/>
                </a:lnTo>
                <a:lnTo>
                  <a:pt x="56778" y="159097"/>
                </a:lnTo>
                <a:lnTo>
                  <a:pt x="477920" y="159097"/>
                </a:lnTo>
                <a:lnTo>
                  <a:pt x="477920" y="29627"/>
                </a:lnTo>
                <a:close/>
                <a:moveTo>
                  <a:pt x="46690" y="0"/>
                </a:moveTo>
                <a:lnTo>
                  <a:pt x="492754" y="0"/>
                </a:lnTo>
                <a:cubicBezTo>
                  <a:pt x="501061" y="0"/>
                  <a:pt x="507588" y="6518"/>
                  <a:pt x="507588" y="14813"/>
                </a:cubicBezTo>
                <a:lnTo>
                  <a:pt x="507588" y="173910"/>
                </a:lnTo>
                <a:cubicBezTo>
                  <a:pt x="507588" y="182058"/>
                  <a:pt x="501061" y="188724"/>
                  <a:pt x="492754" y="188724"/>
                </a:cubicBezTo>
                <a:lnTo>
                  <a:pt x="348269" y="188724"/>
                </a:lnTo>
                <a:lnTo>
                  <a:pt x="348269" y="234646"/>
                </a:lnTo>
                <a:lnTo>
                  <a:pt x="556541" y="234646"/>
                </a:lnTo>
                <a:cubicBezTo>
                  <a:pt x="562623" y="234646"/>
                  <a:pt x="568111" y="238349"/>
                  <a:pt x="570336" y="243978"/>
                </a:cubicBezTo>
                <a:lnTo>
                  <a:pt x="602230" y="323527"/>
                </a:lnTo>
                <a:cubicBezTo>
                  <a:pt x="603565" y="327082"/>
                  <a:pt x="603565" y="331082"/>
                  <a:pt x="602230" y="334489"/>
                </a:cubicBezTo>
                <a:lnTo>
                  <a:pt x="570336" y="414038"/>
                </a:lnTo>
                <a:cubicBezTo>
                  <a:pt x="568111" y="419667"/>
                  <a:pt x="562623" y="423370"/>
                  <a:pt x="556541" y="423370"/>
                </a:cubicBezTo>
                <a:lnTo>
                  <a:pt x="348269" y="423370"/>
                </a:lnTo>
                <a:lnTo>
                  <a:pt x="348269" y="523954"/>
                </a:lnTo>
                <a:cubicBezTo>
                  <a:pt x="348269" y="532101"/>
                  <a:pt x="341594" y="538767"/>
                  <a:pt x="333435" y="538767"/>
                </a:cubicBezTo>
                <a:lnTo>
                  <a:pt x="237903" y="538767"/>
                </a:lnTo>
                <a:cubicBezTo>
                  <a:pt x="229744" y="538767"/>
                  <a:pt x="223069" y="532101"/>
                  <a:pt x="223069" y="523954"/>
                </a:cubicBezTo>
                <a:lnTo>
                  <a:pt x="223069" y="423370"/>
                </a:lnTo>
                <a:lnTo>
                  <a:pt x="110329" y="423370"/>
                </a:lnTo>
                <a:cubicBezTo>
                  <a:pt x="102170" y="423370"/>
                  <a:pt x="95495" y="416852"/>
                  <a:pt x="95495" y="408557"/>
                </a:cubicBezTo>
                <a:lnTo>
                  <a:pt x="95495" y="249459"/>
                </a:lnTo>
                <a:cubicBezTo>
                  <a:pt x="95495" y="241312"/>
                  <a:pt x="102170" y="234646"/>
                  <a:pt x="110329" y="234646"/>
                </a:cubicBezTo>
                <a:lnTo>
                  <a:pt x="223069" y="234646"/>
                </a:lnTo>
                <a:lnTo>
                  <a:pt x="223069" y="188724"/>
                </a:lnTo>
                <a:lnTo>
                  <a:pt x="46690" y="188724"/>
                </a:lnTo>
                <a:cubicBezTo>
                  <a:pt x="40608" y="188724"/>
                  <a:pt x="35120" y="185020"/>
                  <a:pt x="32895" y="179391"/>
                </a:cubicBezTo>
                <a:lnTo>
                  <a:pt x="1001" y="99843"/>
                </a:lnTo>
                <a:cubicBezTo>
                  <a:pt x="-334" y="96288"/>
                  <a:pt x="-334" y="92288"/>
                  <a:pt x="1001" y="88881"/>
                </a:cubicBezTo>
                <a:lnTo>
                  <a:pt x="32895" y="9332"/>
                </a:lnTo>
                <a:cubicBezTo>
                  <a:pt x="35120" y="3703"/>
                  <a:pt x="40608" y="0"/>
                  <a:pt x="46690" y="0"/>
                </a:cubicBezTo>
                <a:close/>
              </a:path>
            </a:pathLst>
          </a:custGeom>
          <a:solidFill>
            <a:schemeClr val="bg1"/>
          </a:solidFill>
          <a:ln>
            <a:noFill/>
          </a:ln>
        </p:spPr>
      </p:sp>
      <p:sp>
        <p:nvSpPr>
          <p:cNvPr id="41" name="directions_102372">
            <a:extLst>
              <a:ext uri="{FF2B5EF4-FFF2-40B4-BE49-F238E27FC236}">
                <a16:creationId xmlns:a16="http://schemas.microsoft.com/office/drawing/2014/main" id="{60E0FB17-DDA3-4C4A-AD1A-A0D7D733D1DC}"/>
              </a:ext>
            </a:extLst>
          </p:cNvPr>
          <p:cNvSpPr>
            <a:spLocks noChangeAspect="1"/>
          </p:cNvSpPr>
          <p:nvPr/>
        </p:nvSpPr>
        <p:spPr bwMode="auto">
          <a:xfrm>
            <a:off x="6149083" y="1694515"/>
            <a:ext cx="546484" cy="70204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72294" h="606738">
                <a:moveTo>
                  <a:pt x="400743" y="535288"/>
                </a:moveTo>
                <a:lnTo>
                  <a:pt x="400743" y="566303"/>
                </a:lnTo>
                <a:lnTo>
                  <a:pt x="431802" y="566303"/>
                </a:lnTo>
                <a:lnTo>
                  <a:pt x="431802" y="535288"/>
                </a:lnTo>
                <a:close/>
                <a:moveTo>
                  <a:pt x="219906" y="535288"/>
                </a:moveTo>
                <a:lnTo>
                  <a:pt x="219906" y="566303"/>
                </a:lnTo>
                <a:lnTo>
                  <a:pt x="250965" y="566303"/>
                </a:lnTo>
                <a:lnTo>
                  <a:pt x="250965" y="535288"/>
                </a:lnTo>
                <a:close/>
                <a:moveTo>
                  <a:pt x="40493" y="535288"/>
                </a:moveTo>
                <a:lnTo>
                  <a:pt x="40493" y="566303"/>
                </a:lnTo>
                <a:lnTo>
                  <a:pt x="71463" y="566303"/>
                </a:lnTo>
                <a:lnTo>
                  <a:pt x="71463" y="535288"/>
                </a:lnTo>
                <a:close/>
                <a:moveTo>
                  <a:pt x="238417" y="349731"/>
                </a:moveTo>
                <a:cubicBezTo>
                  <a:pt x="248740" y="350887"/>
                  <a:pt x="256393" y="360040"/>
                  <a:pt x="256393" y="370349"/>
                </a:cubicBezTo>
                <a:lnTo>
                  <a:pt x="256393" y="403230"/>
                </a:lnTo>
                <a:lnTo>
                  <a:pt x="415605" y="403230"/>
                </a:lnTo>
                <a:cubicBezTo>
                  <a:pt x="426818" y="403230"/>
                  <a:pt x="435895" y="412295"/>
                  <a:pt x="435895" y="423403"/>
                </a:cubicBezTo>
                <a:lnTo>
                  <a:pt x="435895" y="494853"/>
                </a:lnTo>
                <a:lnTo>
                  <a:pt x="452092" y="494853"/>
                </a:lnTo>
                <a:cubicBezTo>
                  <a:pt x="463217" y="494853"/>
                  <a:pt x="472294" y="503918"/>
                  <a:pt x="472294" y="515115"/>
                </a:cubicBezTo>
                <a:lnTo>
                  <a:pt x="472294" y="586476"/>
                </a:lnTo>
                <a:cubicBezTo>
                  <a:pt x="472294" y="597674"/>
                  <a:pt x="463217" y="606738"/>
                  <a:pt x="452092" y="606738"/>
                </a:cubicBezTo>
                <a:lnTo>
                  <a:pt x="380541" y="606738"/>
                </a:lnTo>
                <a:cubicBezTo>
                  <a:pt x="369328" y="606738"/>
                  <a:pt x="360250" y="597674"/>
                  <a:pt x="360250" y="586476"/>
                </a:cubicBezTo>
                <a:lnTo>
                  <a:pt x="360250" y="515115"/>
                </a:lnTo>
                <a:cubicBezTo>
                  <a:pt x="360250" y="503918"/>
                  <a:pt x="369328" y="494853"/>
                  <a:pt x="380541" y="494853"/>
                </a:cubicBezTo>
                <a:lnTo>
                  <a:pt x="395403" y="494853"/>
                </a:lnTo>
                <a:lnTo>
                  <a:pt x="395403" y="443665"/>
                </a:lnTo>
                <a:lnTo>
                  <a:pt x="256393" y="443665"/>
                </a:lnTo>
                <a:lnTo>
                  <a:pt x="256393" y="494853"/>
                </a:lnTo>
                <a:lnTo>
                  <a:pt x="271256" y="494853"/>
                </a:lnTo>
                <a:cubicBezTo>
                  <a:pt x="282380" y="494853"/>
                  <a:pt x="291457" y="503918"/>
                  <a:pt x="291457" y="515115"/>
                </a:cubicBezTo>
                <a:lnTo>
                  <a:pt x="291457" y="586476"/>
                </a:lnTo>
                <a:cubicBezTo>
                  <a:pt x="291457" y="597674"/>
                  <a:pt x="282380" y="606738"/>
                  <a:pt x="271256" y="606738"/>
                </a:cubicBezTo>
                <a:lnTo>
                  <a:pt x="199704" y="606738"/>
                </a:lnTo>
                <a:cubicBezTo>
                  <a:pt x="188491" y="606738"/>
                  <a:pt x="179413" y="597674"/>
                  <a:pt x="179413" y="586476"/>
                </a:cubicBezTo>
                <a:lnTo>
                  <a:pt x="179413" y="515115"/>
                </a:lnTo>
                <a:cubicBezTo>
                  <a:pt x="179413" y="503918"/>
                  <a:pt x="188491" y="494853"/>
                  <a:pt x="199704" y="494853"/>
                </a:cubicBezTo>
                <a:lnTo>
                  <a:pt x="215901" y="494853"/>
                </a:lnTo>
                <a:lnTo>
                  <a:pt x="215901" y="443665"/>
                </a:lnTo>
                <a:lnTo>
                  <a:pt x="76892" y="443665"/>
                </a:lnTo>
                <a:lnTo>
                  <a:pt x="76892" y="494853"/>
                </a:lnTo>
                <a:lnTo>
                  <a:pt x="91754" y="494853"/>
                </a:lnTo>
                <a:cubicBezTo>
                  <a:pt x="102878" y="494853"/>
                  <a:pt x="111955" y="503918"/>
                  <a:pt x="111955" y="515115"/>
                </a:cubicBezTo>
                <a:lnTo>
                  <a:pt x="111955" y="586476"/>
                </a:lnTo>
                <a:cubicBezTo>
                  <a:pt x="111955" y="597674"/>
                  <a:pt x="102878" y="606738"/>
                  <a:pt x="91754" y="606738"/>
                </a:cubicBezTo>
                <a:lnTo>
                  <a:pt x="20202" y="606738"/>
                </a:lnTo>
                <a:cubicBezTo>
                  <a:pt x="8989" y="606738"/>
                  <a:pt x="0" y="597674"/>
                  <a:pt x="0" y="586476"/>
                </a:cubicBezTo>
                <a:lnTo>
                  <a:pt x="0" y="515115"/>
                </a:lnTo>
                <a:cubicBezTo>
                  <a:pt x="0" y="503918"/>
                  <a:pt x="8989" y="494853"/>
                  <a:pt x="20202" y="494853"/>
                </a:cubicBezTo>
                <a:lnTo>
                  <a:pt x="36399" y="494853"/>
                </a:lnTo>
                <a:lnTo>
                  <a:pt x="36399" y="423403"/>
                </a:lnTo>
                <a:cubicBezTo>
                  <a:pt x="36399" y="412295"/>
                  <a:pt x="45476" y="403230"/>
                  <a:pt x="56601" y="403230"/>
                </a:cubicBezTo>
                <a:lnTo>
                  <a:pt x="215901" y="403230"/>
                </a:lnTo>
                <a:lnTo>
                  <a:pt x="215901" y="369815"/>
                </a:lnTo>
                <a:cubicBezTo>
                  <a:pt x="215901" y="357907"/>
                  <a:pt x="226224" y="348398"/>
                  <a:pt x="238417" y="349731"/>
                </a:cubicBezTo>
                <a:close/>
                <a:moveTo>
                  <a:pt x="282442" y="214120"/>
                </a:moveTo>
                <a:lnTo>
                  <a:pt x="256363" y="241671"/>
                </a:lnTo>
                <a:lnTo>
                  <a:pt x="256363" y="287354"/>
                </a:lnTo>
                <a:lnTo>
                  <a:pt x="287426" y="287354"/>
                </a:lnTo>
                <a:lnTo>
                  <a:pt x="287426" y="236072"/>
                </a:lnTo>
                <a:cubicBezTo>
                  <a:pt x="287426" y="228162"/>
                  <a:pt x="285646" y="220786"/>
                  <a:pt x="282442" y="214120"/>
                </a:cubicBezTo>
                <a:close/>
                <a:moveTo>
                  <a:pt x="189788" y="214120"/>
                </a:moveTo>
                <a:cubicBezTo>
                  <a:pt x="186584" y="220786"/>
                  <a:pt x="184803" y="228162"/>
                  <a:pt x="184803" y="236072"/>
                </a:cubicBezTo>
                <a:lnTo>
                  <a:pt x="184803" y="287354"/>
                </a:lnTo>
                <a:lnTo>
                  <a:pt x="215866" y="287354"/>
                </a:lnTo>
                <a:lnTo>
                  <a:pt x="215866" y="241671"/>
                </a:lnTo>
                <a:close/>
                <a:moveTo>
                  <a:pt x="220049" y="187546"/>
                </a:moveTo>
                <a:lnTo>
                  <a:pt x="236070" y="204432"/>
                </a:lnTo>
                <a:lnTo>
                  <a:pt x="252180" y="187546"/>
                </a:lnTo>
                <a:cubicBezTo>
                  <a:pt x="241589" y="184080"/>
                  <a:pt x="230374" y="184168"/>
                  <a:pt x="220049" y="187546"/>
                </a:cubicBezTo>
                <a:close/>
                <a:moveTo>
                  <a:pt x="236070" y="40722"/>
                </a:moveTo>
                <a:cubicBezTo>
                  <a:pt x="207767" y="40722"/>
                  <a:pt x="184714" y="63741"/>
                  <a:pt x="184714" y="92004"/>
                </a:cubicBezTo>
                <a:cubicBezTo>
                  <a:pt x="184714" y="120266"/>
                  <a:pt x="207767" y="143285"/>
                  <a:pt x="236070" y="143285"/>
                </a:cubicBezTo>
                <a:cubicBezTo>
                  <a:pt x="264463" y="143285"/>
                  <a:pt x="287426" y="120266"/>
                  <a:pt x="287426" y="92004"/>
                </a:cubicBezTo>
                <a:cubicBezTo>
                  <a:pt x="287426" y="63741"/>
                  <a:pt x="264463" y="40722"/>
                  <a:pt x="236070" y="40722"/>
                </a:cubicBezTo>
                <a:close/>
                <a:moveTo>
                  <a:pt x="240520" y="105"/>
                </a:moveTo>
                <a:cubicBezTo>
                  <a:pt x="287426" y="2327"/>
                  <a:pt x="325431" y="40277"/>
                  <a:pt x="327745" y="87115"/>
                </a:cubicBezTo>
                <a:cubicBezTo>
                  <a:pt x="329258" y="118222"/>
                  <a:pt x="315195" y="146218"/>
                  <a:pt x="292677" y="163905"/>
                </a:cubicBezTo>
                <a:cubicBezTo>
                  <a:pt x="314216" y="180791"/>
                  <a:pt x="327923" y="207010"/>
                  <a:pt x="327834" y="236072"/>
                </a:cubicBezTo>
                <a:lnTo>
                  <a:pt x="327834" y="307529"/>
                </a:lnTo>
                <a:cubicBezTo>
                  <a:pt x="327834" y="318727"/>
                  <a:pt x="318845" y="327793"/>
                  <a:pt x="307630" y="327793"/>
                </a:cubicBezTo>
                <a:lnTo>
                  <a:pt x="164599" y="327793"/>
                </a:lnTo>
                <a:cubicBezTo>
                  <a:pt x="153385" y="327793"/>
                  <a:pt x="144306" y="318727"/>
                  <a:pt x="144306" y="307529"/>
                </a:cubicBezTo>
                <a:lnTo>
                  <a:pt x="144306" y="236072"/>
                </a:lnTo>
                <a:cubicBezTo>
                  <a:pt x="144306" y="207632"/>
                  <a:pt x="157479" y="181235"/>
                  <a:pt x="179552" y="163905"/>
                </a:cubicBezTo>
                <a:cubicBezTo>
                  <a:pt x="158102" y="147107"/>
                  <a:pt x="144306" y="120977"/>
                  <a:pt x="144306" y="91737"/>
                </a:cubicBezTo>
                <a:cubicBezTo>
                  <a:pt x="144306" y="39655"/>
                  <a:pt x="187919" y="-2383"/>
                  <a:pt x="240520" y="105"/>
                </a:cubicBezTo>
                <a:close/>
              </a:path>
            </a:pathLst>
          </a:custGeom>
          <a:solidFill>
            <a:schemeClr val="bg1"/>
          </a:solidFill>
          <a:ln>
            <a:noFill/>
          </a:ln>
        </p:spPr>
        <p:txBody>
          <a:bodyPr/>
          <a:lstStyle/>
          <a:p>
            <a:endParaRPr lang="zh-CN" altLang="en-US"/>
          </a:p>
        </p:txBody>
      </p:sp>
      <p:sp>
        <p:nvSpPr>
          <p:cNvPr id="43" name="directions_102372">
            <a:extLst>
              <a:ext uri="{FF2B5EF4-FFF2-40B4-BE49-F238E27FC236}">
                <a16:creationId xmlns:a16="http://schemas.microsoft.com/office/drawing/2014/main" id="{1D3F9612-BAF9-4F91-A0F0-0952CC1A01FE}"/>
              </a:ext>
            </a:extLst>
          </p:cNvPr>
          <p:cNvSpPr>
            <a:spLocks noChangeAspect="1"/>
          </p:cNvSpPr>
          <p:nvPr/>
        </p:nvSpPr>
        <p:spPr bwMode="auto">
          <a:xfrm>
            <a:off x="10036378" y="1685488"/>
            <a:ext cx="722768" cy="720103"/>
          </a:xfrm>
          <a:custGeom>
            <a:avLst/>
            <a:gdLst>
              <a:gd name="connsiteX0" fmla="*/ 139163 w 606487"/>
              <a:gd name="connsiteY0" fmla="*/ 434682 h 604251"/>
              <a:gd name="connsiteX1" fmla="*/ 464990 w 606487"/>
              <a:gd name="connsiteY1" fmla="*/ 434682 h 604251"/>
              <a:gd name="connsiteX2" fmla="*/ 490711 w 606487"/>
              <a:gd name="connsiteY2" fmla="*/ 460357 h 604251"/>
              <a:gd name="connsiteX3" fmla="*/ 466197 w 606487"/>
              <a:gd name="connsiteY3" fmla="*/ 486124 h 604251"/>
              <a:gd name="connsiteX4" fmla="*/ 139163 w 606487"/>
              <a:gd name="connsiteY4" fmla="*/ 486124 h 604251"/>
              <a:gd name="connsiteX5" fmla="*/ 113350 w 606487"/>
              <a:gd name="connsiteY5" fmla="*/ 460357 h 604251"/>
              <a:gd name="connsiteX6" fmla="*/ 139163 w 606487"/>
              <a:gd name="connsiteY6" fmla="*/ 434682 h 604251"/>
              <a:gd name="connsiteX7" fmla="*/ 413336 w 606487"/>
              <a:gd name="connsiteY7" fmla="*/ 118624 h 604251"/>
              <a:gd name="connsiteX8" fmla="*/ 432648 w 606487"/>
              <a:gd name="connsiteY8" fmla="*/ 127314 h 604251"/>
              <a:gd name="connsiteX9" fmla="*/ 484175 w 606487"/>
              <a:gd name="connsiteY9" fmla="*/ 190344 h 604251"/>
              <a:gd name="connsiteX10" fmla="*/ 480276 w 606487"/>
              <a:gd name="connsiteY10" fmla="*/ 226309 h 604251"/>
              <a:gd name="connsiteX11" fmla="*/ 446853 w 606487"/>
              <a:gd name="connsiteY11" fmla="*/ 222508 h 604251"/>
              <a:gd name="connsiteX12" fmla="*/ 439240 w 606487"/>
              <a:gd name="connsiteY12" fmla="*/ 212961 h 604251"/>
              <a:gd name="connsiteX13" fmla="*/ 439240 w 606487"/>
              <a:gd name="connsiteY13" fmla="*/ 352277 h 604251"/>
              <a:gd name="connsiteX14" fmla="*/ 413429 w 606487"/>
              <a:gd name="connsiteY14" fmla="*/ 376748 h 604251"/>
              <a:gd name="connsiteX15" fmla="*/ 387712 w 606487"/>
              <a:gd name="connsiteY15" fmla="*/ 350980 h 604251"/>
              <a:gd name="connsiteX16" fmla="*/ 387712 w 606487"/>
              <a:gd name="connsiteY16" fmla="*/ 216020 h 604251"/>
              <a:gd name="connsiteX17" fmla="*/ 382513 w 606487"/>
              <a:gd name="connsiteY17" fmla="*/ 222508 h 604251"/>
              <a:gd name="connsiteX18" fmla="*/ 346490 w 606487"/>
              <a:gd name="connsiteY18" fmla="*/ 226309 h 604251"/>
              <a:gd name="connsiteX19" fmla="*/ 342498 w 606487"/>
              <a:gd name="connsiteY19" fmla="*/ 190344 h 604251"/>
              <a:gd name="connsiteX20" fmla="*/ 394025 w 606487"/>
              <a:gd name="connsiteY20" fmla="*/ 127314 h 604251"/>
              <a:gd name="connsiteX21" fmla="*/ 413336 w 606487"/>
              <a:gd name="connsiteY21" fmla="*/ 118624 h 604251"/>
              <a:gd name="connsiteX22" fmla="*/ 190516 w 606487"/>
              <a:gd name="connsiteY22" fmla="*/ 118624 h 604251"/>
              <a:gd name="connsiteX23" fmla="*/ 209821 w 606487"/>
              <a:gd name="connsiteY23" fmla="*/ 127314 h 604251"/>
              <a:gd name="connsiteX24" fmla="*/ 261333 w 606487"/>
              <a:gd name="connsiteY24" fmla="*/ 190344 h 604251"/>
              <a:gd name="connsiteX25" fmla="*/ 257435 w 606487"/>
              <a:gd name="connsiteY25" fmla="*/ 226309 h 604251"/>
              <a:gd name="connsiteX26" fmla="*/ 224022 w 606487"/>
              <a:gd name="connsiteY26" fmla="*/ 222508 h 604251"/>
              <a:gd name="connsiteX27" fmla="*/ 217617 w 606487"/>
              <a:gd name="connsiteY27" fmla="*/ 214444 h 604251"/>
              <a:gd name="connsiteX28" fmla="*/ 217617 w 606487"/>
              <a:gd name="connsiteY28" fmla="*/ 352277 h 604251"/>
              <a:gd name="connsiteX29" fmla="*/ 191908 w 606487"/>
              <a:gd name="connsiteY29" fmla="*/ 376748 h 604251"/>
              <a:gd name="connsiteX30" fmla="*/ 166105 w 606487"/>
              <a:gd name="connsiteY30" fmla="*/ 350980 h 604251"/>
              <a:gd name="connsiteX31" fmla="*/ 166105 w 606487"/>
              <a:gd name="connsiteY31" fmla="*/ 214444 h 604251"/>
              <a:gd name="connsiteX32" fmla="*/ 159701 w 606487"/>
              <a:gd name="connsiteY32" fmla="*/ 222508 h 604251"/>
              <a:gd name="connsiteX33" fmla="*/ 123689 w 606487"/>
              <a:gd name="connsiteY33" fmla="*/ 226309 h 604251"/>
              <a:gd name="connsiteX34" fmla="*/ 119698 w 606487"/>
              <a:gd name="connsiteY34" fmla="*/ 190344 h 604251"/>
              <a:gd name="connsiteX35" fmla="*/ 171210 w 606487"/>
              <a:gd name="connsiteY35" fmla="*/ 127314 h 604251"/>
              <a:gd name="connsiteX36" fmla="*/ 190516 w 606487"/>
              <a:gd name="connsiteY36" fmla="*/ 118624 h 604251"/>
              <a:gd name="connsiteX37" fmla="*/ 50231 w 606487"/>
              <a:gd name="connsiteY37" fmla="*/ 50153 h 604251"/>
              <a:gd name="connsiteX38" fmla="*/ 50231 w 606487"/>
              <a:gd name="connsiteY38" fmla="*/ 554190 h 604251"/>
              <a:gd name="connsiteX39" fmla="*/ 555142 w 606487"/>
              <a:gd name="connsiteY39" fmla="*/ 554190 h 604251"/>
              <a:gd name="connsiteX40" fmla="*/ 555142 w 606487"/>
              <a:gd name="connsiteY40" fmla="*/ 50153 h 604251"/>
              <a:gd name="connsiteX41" fmla="*/ 25719 w 606487"/>
              <a:gd name="connsiteY41" fmla="*/ 0 h 604251"/>
              <a:gd name="connsiteX42" fmla="*/ 580861 w 606487"/>
              <a:gd name="connsiteY42" fmla="*/ 0 h 604251"/>
              <a:gd name="connsiteX43" fmla="*/ 606487 w 606487"/>
              <a:gd name="connsiteY43" fmla="*/ 25679 h 604251"/>
              <a:gd name="connsiteX44" fmla="*/ 606487 w 606487"/>
              <a:gd name="connsiteY44" fmla="*/ 579777 h 604251"/>
              <a:gd name="connsiteX45" fmla="*/ 579468 w 606487"/>
              <a:gd name="connsiteY45" fmla="*/ 604251 h 604251"/>
              <a:gd name="connsiteX46" fmla="*/ 25719 w 606487"/>
              <a:gd name="connsiteY46" fmla="*/ 604251 h 604251"/>
              <a:gd name="connsiteX47" fmla="*/ 0 w 606487"/>
              <a:gd name="connsiteY47" fmla="*/ 578572 h 604251"/>
              <a:gd name="connsiteX48" fmla="*/ 0 w 606487"/>
              <a:gd name="connsiteY48" fmla="*/ 25679 h 604251"/>
              <a:gd name="connsiteX49" fmla="*/ 25719 w 606487"/>
              <a:gd name="connsiteY49" fmla="*/ 0 h 60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6487" h="604251">
                <a:moveTo>
                  <a:pt x="139163" y="434682"/>
                </a:moveTo>
                <a:lnTo>
                  <a:pt x="464990" y="434682"/>
                </a:lnTo>
                <a:cubicBezTo>
                  <a:pt x="479104" y="434682"/>
                  <a:pt x="490711" y="446268"/>
                  <a:pt x="490711" y="460357"/>
                </a:cubicBezTo>
                <a:cubicBezTo>
                  <a:pt x="490711" y="475836"/>
                  <a:pt x="480311" y="486124"/>
                  <a:pt x="466197" y="486124"/>
                </a:cubicBezTo>
                <a:lnTo>
                  <a:pt x="139163" y="486124"/>
                </a:lnTo>
                <a:cubicBezTo>
                  <a:pt x="124864" y="486124"/>
                  <a:pt x="113257" y="474445"/>
                  <a:pt x="113350" y="460357"/>
                </a:cubicBezTo>
                <a:cubicBezTo>
                  <a:pt x="113350" y="446268"/>
                  <a:pt x="125050" y="434682"/>
                  <a:pt x="139163" y="434682"/>
                </a:cubicBezTo>
                <a:close/>
                <a:moveTo>
                  <a:pt x="413336" y="118624"/>
                </a:moveTo>
                <a:cubicBezTo>
                  <a:pt x="420741" y="118624"/>
                  <a:pt x="428145" y="121520"/>
                  <a:pt x="432648" y="127314"/>
                </a:cubicBezTo>
                <a:lnTo>
                  <a:pt x="484175" y="190344"/>
                </a:lnTo>
                <a:cubicBezTo>
                  <a:pt x="493181" y="200633"/>
                  <a:pt x="491974" y="217318"/>
                  <a:pt x="480276" y="226309"/>
                </a:cubicBezTo>
                <a:cubicBezTo>
                  <a:pt x="476469" y="230109"/>
                  <a:pt x="460036" y="237154"/>
                  <a:pt x="446853" y="222508"/>
                </a:cubicBezTo>
                <a:lnTo>
                  <a:pt x="439240" y="212961"/>
                </a:lnTo>
                <a:lnTo>
                  <a:pt x="439240" y="352277"/>
                </a:lnTo>
                <a:cubicBezTo>
                  <a:pt x="439240" y="366459"/>
                  <a:pt x="427541" y="376748"/>
                  <a:pt x="413429" y="376748"/>
                </a:cubicBezTo>
                <a:cubicBezTo>
                  <a:pt x="399317" y="376748"/>
                  <a:pt x="387712" y="365069"/>
                  <a:pt x="387712" y="350980"/>
                </a:cubicBezTo>
                <a:lnTo>
                  <a:pt x="387712" y="216020"/>
                </a:lnTo>
                <a:lnTo>
                  <a:pt x="382513" y="222508"/>
                </a:lnTo>
                <a:cubicBezTo>
                  <a:pt x="373507" y="232704"/>
                  <a:pt x="358095" y="235300"/>
                  <a:pt x="346490" y="226309"/>
                </a:cubicBezTo>
                <a:cubicBezTo>
                  <a:pt x="336092" y="217318"/>
                  <a:pt x="333492" y="201931"/>
                  <a:pt x="342498" y="190344"/>
                </a:cubicBezTo>
                <a:lnTo>
                  <a:pt x="394025" y="127314"/>
                </a:lnTo>
                <a:cubicBezTo>
                  <a:pt x="398528" y="121520"/>
                  <a:pt x="405932" y="118624"/>
                  <a:pt x="413336" y="118624"/>
                </a:cubicBezTo>
                <a:close/>
                <a:moveTo>
                  <a:pt x="190516" y="118624"/>
                </a:moveTo>
                <a:cubicBezTo>
                  <a:pt x="197918" y="118624"/>
                  <a:pt x="205320" y="121520"/>
                  <a:pt x="209821" y="127314"/>
                </a:cubicBezTo>
                <a:lnTo>
                  <a:pt x="261333" y="190344"/>
                </a:lnTo>
                <a:cubicBezTo>
                  <a:pt x="270336" y="200633"/>
                  <a:pt x="269129" y="217318"/>
                  <a:pt x="257435" y="226309"/>
                </a:cubicBezTo>
                <a:cubicBezTo>
                  <a:pt x="255022" y="230109"/>
                  <a:pt x="237016" y="237154"/>
                  <a:pt x="224022" y="222508"/>
                </a:cubicBezTo>
                <a:lnTo>
                  <a:pt x="217617" y="214444"/>
                </a:lnTo>
                <a:lnTo>
                  <a:pt x="217617" y="352277"/>
                </a:lnTo>
                <a:cubicBezTo>
                  <a:pt x="216411" y="366459"/>
                  <a:pt x="206016" y="376748"/>
                  <a:pt x="191908" y="376748"/>
                </a:cubicBezTo>
                <a:cubicBezTo>
                  <a:pt x="177800" y="376748"/>
                  <a:pt x="166105" y="365069"/>
                  <a:pt x="166105" y="350980"/>
                </a:cubicBezTo>
                <a:lnTo>
                  <a:pt x="166105" y="214444"/>
                </a:lnTo>
                <a:lnTo>
                  <a:pt x="159701" y="222508"/>
                </a:lnTo>
                <a:cubicBezTo>
                  <a:pt x="150698" y="232704"/>
                  <a:pt x="135291" y="235300"/>
                  <a:pt x="123689" y="226309"/>
                </a:cubicBezTo>
                <a:cubicBezTo>
                  <a:pt x="113294" y="217318"/>
                  <a:pt x="110788" y="201931"/>
                  <a:pt x="119698" y="190344"/>
                </a:cubicBezTo>
                <a:lnTo>
                  <a:pt x="171210" y="127314"/>
                </a:lnTo>
                <a:cubicBezTo>
                  <a:pt x="175712" y="121520"/>
                  <a:pt x="183114" y="118624"/>
                  <a:pt x="190516" y="118624"/>
                </a:cubicBezTo>
                <a:close/>
                <a:moveTo>
                  <a:pt x="50231" y="50153"/>
                </a:moveTo>
                <a:lnTo>
                  <a:pt x="50231" y="554190"/>
                </a:lnTo>
                <a:lnTo>
                  <a:pt x="555142" y="554190"/>
                </a:lnTo>
                <a:lnTo>
                  <a:pt x="555142" y="50153"/>
                </a:lnTo>
                <a:close/>
                <a:moveTo>
                  <a:pt x="25719" y="0"/>
                </a:moveTo>
                <a:lnTo>
                  <a:pt x="580861" y="0"/>
                </a:lnTo>
                <a:cubicBezTo>
                  <a:pt x="594974" y="0"/>
                  <a:pt x="606580" y="11588"/>
                  <a:pt x="606487" y="25679"/>
                </a:cubicBezTo>
                <a:lnTo>
                  <a:pt x="606487" y="579777"/>
                </a:lnTo>
                <a:cubicBezTo>
                  <a:pt x="605280" y="592663"/>
                  <a:pt x="593581" y="604251"/>
                  <a:pt x="579468" y="604251"/>
                </a:cubicBezTo>
                <a:lnTo>
                  <a:pt x="25719" y="604251"/>
                </a:lnTo>
                <a:cubicBezTo>
                  <a:pt x="11606" y="604251"/>
                  <a:pt x="0" y="592663"/>
                  <a:pt x="0" y="578572"/>
                </a:cubicBezTo>
                <a:lnTo>
                  <a:pt x="0" y="25679"/>
                </a:lnTo>
                <a:cubicBezTo>
                  <a:pt x="0" y="11588"/>
                  <a:pt x="11606" y="0"/>
                  <a:pt x="25719" y="0"/>
                </a:cubicBezTo>
                <a:close/>
              </a:path>
            </a:pathLst>
          </a:custGeom>
          <a:solidFill>
            <a:schemeClr val="bg1"/>
          </a:solidFill>
          <a:ln>
            <a:noFill/>
          </a:ln>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Tree>
    <p:extLst>
      <p:ext uri="{BB962C8B-B14F-4D97-AF65-F5344CB8AC3E}">
        <p14:creationId xmlns:p14="http://schemas.microsoft.com/office/powerpoint/2010/main" val="223595596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6F64B43F-55A5-42D7-A268-B6541170D22D}"/>
              </a:ext>
            </a:extLst>
          </p:cNvPr>
          <p:cNvPicPr>
            <a:picLocks noChangeAspect="1"/>
          </p:cNvPicPr>
          <p:nvPr/>
        </p:nvPicPr>
        <p:blipFill rotWithShape="1">
          <a:blip r:embed="rId2">
            <a:extLst>
              <a:ext uri="{28A0092B-C50C-407E-A947-70E740481C1C}">
                <a14:useLocalDpi xmlns:a14="http://schemas.microsoft.com/office/drawing/2010/main" val="0"/>
              </a:ext>
            </a:extLst>
          </a:blip>
          <a:srcRect r="29656"/>
          <a:stretch/>
        </p:blipFill>
        <p:spPr>
          <a:xfrm>
            <a:off x="696830" y="0"/>
            <a:ext cx="4967928" cy="3005407"/>
          </a:xfrm>
          <a:prstGeom prst="rect">
            <a:avLst/>
          </a:prstGeom>
        </p:spPr>
      </p:pic>
      <p:sp>
        <p:nvSpPr>
          <p:cNvPr id="5" name="îšḻîdè">
            <a:extLst>
              <a:ext uri="{FF2B5EF4-FFF2-40B4-BE49-F238E27FC236}">
                <a16:creationId xmlns:a16="http://schemas.microsoft.com/office/drawing/2014/main" id="{47EE18C8-0268-4767-8FDF-3DB6A385093D}"/>
              </a:ext>
            </a:extLst>
          </p:cNvPr>
          <p:cNvSpPr/>
          <p:nvPr/>
        </p:nvSpPr>
        <p:spPr>
          <a:xfrm>
            <a:off x="1470289" y="2256400"/>
            <a:ext cx="805189" cy="3164578"/>
          </a:xfrm>
          <a:prstGeom prst="rect">
            <a:avLst/>
          </a:prstGeom>
          <a:solidFill>
            <a:schemeClr val="tx1">
              <a:lumMod val="50000"/>
              <a:lumOff val="50000"/>
              <a:alpha val="70000"/>
            </a:schemeClr>
          </a:solidFill>
          <a:ln w="12700"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îs1iḓe">
            <a:extLst>
              <a:ext uri="{FF2B5EF4-FFF2-40B4-BE49-F238E27FC236}">
                <a16:creationId xmlns:a16="http://schemas.microsoft.com/office/drawing/2014/main" id="{599A0886-2488-4077-B54B-3EAE842A432F}"/>
              </a:ext>
            </a:extLst>
          </p:cNvPr>
          <p:cNvSpPr/>
          <p:nvPr/>
        </p:nvSpPr>
        <p:spPr>
          <a:xfrm>
            <a:off x="1757312" y="3535296"/>
            <a:ext cx="2846247" cy="893519"/>
          </a:xfrm>
          <a:prstGeom prst="rect">
            <a:avLst/>
          </a:prstGeom>
        </p:spPr>
        <p:txBody>
          <a:bodyPr wrap="square" lIns="91440" tIns="45720" rIns="91440" bIns="45720" anchor="ctr" anchorCtr="0">
            <a:normAutofit/>
          </a:bodyPr>
          <a:lstStyle/>
          <a:p>
            <a:r>
              <a:rPr lang="zh-CN" altLang="en-US" sz="4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Contents</a:t>
            </a:r>
          </a:p>
        </p:txBody>
      </p:sp>
      <p:sp>
        <p:nvSpPr>
          <p:cNvPr id="23" name="iślîde">
            <a:extLst>
              <a:ext uri="{FF2B5EF4-FFF2-40B4-BE49-F238E27FC236}">
                <a16:creationId xmlns:a16="http://schemas.microsoft.com/office/drawing/2014/main" id="{6D8441D3-6118-40C0-8966-F2D7510ABE5A}"/>
              </a:ext>
            </a:extLst>
          </p:cNvPr>
          <p:cNvSpPr/>
          <p:nvPr/>
        </p:nvSpPr>
        <p:spPr bwMode="auto">
          <a:xfrm>
            <a:off x="7267235" y="1610611"/>
            <a:ext cx="45067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工作</a:t>
            </a:r>
            <a:r>
              <a:rPr lang="zh-CN"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开展情况</a:t>
            </a:r>
            <a:endParaRPr lang="en-US" altLang="zh-CN" sz="2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ïṥļíḓé">
            <a:extLst>
              <a:ext uri="{FF2B5EF4-FFF2-40B4-BE49-F238E27FC236}">
                <a16:creationId xmlns:a16="http://schemas.microsoft.com/office/drawing/2014/main" id="{6CF84D33-9B5E-4BE8-9A19-2F075E0A2811}"/>
              </a:ext>
            </a:extLst>
          </p:cNvPr>
          <p:cNvSpPr txBox="1"/>
          <p:nvPr/>
        </p:nvSpPr>
        <p:spPr bwMode="auto">
          <a:xfrm>
            <a:off x="6321608" y="1420036"/>
            <a:ext cx="814551" cy="814551"/>
          </a:xfrm>
          <a:prstGeom prst="rect">
            <a:avLst/>
          </a:prstGeom>
          <a:no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01</a:t>
            </a:r>
          </a:p>
        </p:txBody>
      </p:sp>
      <p:cxnSp>
        <p:nvCxnSpPr>
          <p:cNvPr id="25" name="直接连接符 24">
            <a:extLst>
              <a:ext uri="{FF2B5EF4-FFF2-40B4-BE49-F238E27FC236}">
                <a16:creationId xmlns:a16="http://schemas.microsoft.com/office/drawing/2014/main" id="{C3F0D690-B3E9-4C9B-9856-9BB341AA0FF3}"/>
              </a:ext>
            </a:extLst>
          </p:cNvPr>
          <p:cNvCxnSpPr/>
          <p:nvPr/>
        </p:nvCxnSpPr>
        <p:spPr>
          <a:xfrm>
            <a:off x="7164245" y="1527706"/>
            <a:ext cx="0" cy="599210"/>
          </a:xfrm>
          <a:prstGeom prst="line">
            <a:avLst/>
          </a:prstGeom>
          <a:ln w="28575" cap="flat">
            <a:solidFill>
              <a:schemeClr val="bg1">
                <a:lumMod val="95000"/>
              </a:schemeClr>
            </a:solidFill>
            <a:miter lim="800000"/>
          </a:ln>
        </p:spPr>
        <p:style>
          <a:lnRef idx="1">
            <a:schemeClr val="accent1"/>
          </a:lnRef>
          <a:fillRef idx="0">
            <a:schemeClr val="accent1"/>
          </a:fillRef>
          <a:effectRef idx="0">
            <a:schemeClr val="accent1"/>
          </a:effectRef>
          <a:fontRef idx="minor">
            <a:schemeClr val="tx1"/>
          </a:fontRef>
        </p:style>
      </p:cxnSp>
      <p:sp>
        <p:nvSpPr>
          <p:cNvPr id="20" name="ïṩ1îḋè">
            <a:extLst>
              <a:ext uri="{FF2B5EF4-FFF2-40B4-BE49-F238E27FC236}">
                <a16:creationId xmlns:a16="http://schemas.microsoft.com/office/drawing/2014/main" id="{6D8441D3-6118-40C0-8966-F2D7510ABE5A}"/>
              </a:ext>
            </a:extLst>
          </p:cNvPr>
          <p:cNvSpPr/>
          <p:nvPr/>
        </p:nvSpPr>
        <p:spPr bwMode="auto">
          <a:xfrm>
            <a:off x="7267235" y="2946155"/>
            <a:ext cx="45067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管理方案及实施细则</a:t>
            </a:r>
            <a:endParaRPr lang="en-US" altLang="zh-CN" sz="2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îsľíďê">
            <a:extLst>
              <a:ext uri="{FF2B5EF4-FFF2-40B4-BE49-F238E27FC236}">
                <a16:creationId xmlns:a16="http://schemas.microsoft.com/office/drawing/2014/main" id="{6CF84D33-9B5E-4BE8-9A19-2F075E0A2811}"/>
              </a:ext>
            </a:extLst>
          </p:cNvPr>
          <p:cNvSpPr txBox="1"/>
          <p:nvPr/>
        </p:nvSpPr>
        <p:spPr bwMode="auto">
          <a:xfrm>
            <a:off x="6321608" y="2755580"/>
            <a:ext cx="814551" cy="814551"/>
          </a:xfrm>
          <a:prstGeom prst="rect">
            <a:avLst/>
          </a:prstGeom>
          <a:no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02</a:t>
            </a:r>
          </a:p>
        </p:txBody>
      </p:sp>
      <p:cxnSp>
        <p:nvCxnSpPr>
          <p:cNvPr id="22" name="直接连接符 21">
            <a:extLst>
              <a:ext uri="{FF2B5EF4-FFF2-40B4-BE49-F238E27FC236}">
                <a16:creationId xmlns:a16="http://schemas.microsoft.com/office/drawing/2014/main" id="{3308E528-5064-4AB1-937F-3605C7E8FBD2}"/>
              </a:ext>
            </a:extLst>
          </p:cNvPr>
          <p:cNvCxnSpPr/>
          <p:nvPr/>
        </p:nvCxnSpPr>
        <p:spPr>
          <a:xfrm>
            <a:off x="7164245" y="2863250"/>
            <a:ext cx="0" cy="599210"/>
          </a:xfrm>
          <a:prstGeom prst="line">
            <a:avLst/>
          </a:prstGeom>
          <a:ln w="28575" cap="flat">
            <a:solidFill>
              <a:schemeClr val="bg1">
                <a:lumMod val="95000"/>
              </a:schemeClr>
            </a:solidFill>
            <a:miter lim="800000"/>
          </a:ln>
        </p:spPr>
        <p:style>
          <a:lnRef idx="1">
            <a:schemeClr val="accent1"/>
          </a:lnRef>
          <a:fillRef idx="0">
            <a:schemeClr val="accent1"/>
          </a:fillRef>
          <a:effectRef idx="0">
            <a:schemeClr val="accent1"/>
          </a:effectRef>
          <a:fontRef idx="minor">
            <a:schemeClr val="tx1"/>
          </a:fontRef>
        </p:style>
      </p:cxnSp>
      <p:sp>
        <p:nvSpPr>
          <p:cNvPr id="17" name="í$ḻiḍe">
            <a:extLst>
              <a:ext uri="{FF2B5EF4-FFF2-40B4-BE49-F238E27FC236}">
                <a16:creationId xmlns:a16="http://schemas.microsoft.com/office/drawing/2014/main" id="{6D8441D3-6118-40C0-8966-F2D7510ABE5A}"/>
              </a:ext>
            </a:extLst>
          </p:cNvPr>
          <p:cNvSpPr/>
          <p:nvPr/>
        </p:nvSpPr>
        <p:spPr bwMode="auto">
          <a:xfrm>
            <a:off x="7267235" y="4281699"/>
            <a:ext cx="45067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博士研究生岗位管理系统</a:t>
            </a:r>
            <a:endParaRPr lang="en-US" altLang="zh-CN" sz="2400"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îšlíḍê">
            <a:extLst>
              <a:ext uri="{FF2B5EF4-FFF2-40B4-BE49-F238E27FC236}">
                <a16:creationId xmlns:a16="http://schemas.microsoft.com/office/drawing/2014/main" id="{6CF84D33-9B5E-4BE8-9A19-2F075E0A2811}"/>
              </a:ext>
            </a:extLst>
          </p:cNvPr>
          <p:cNvSpPr txBox="1"/>
          <p:nvPr/>
        </p:nvSpPr>
        <p:spPr bwMode="auto">
          <a:xfrm>
            <a:off x="6321608" y="4091124"/>
            <a:ext cx="814551" cy="814551"/>
          </a:xfrm>
          <a:prstGeom prst="rect">
            <a:avLst/>
          </a:prstGeom>
          <a:no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r>
              <a:rPr lang="en-US" altLang="zh-CN"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03</a:t>
            </a:r>
          </a:p>
        </p:txBody>
      </p:sp>
      <p:cxnSp>
        <p:nvCxnSpPr>
          <p:cNvPr id="19" name="直接连接符 18">
            <a:extLst>
              <a:ext uri="{FF2B5EF4-FFF2-40B4-BE49-F238E27FC236}">
                <a16:creationId xmlns:a16="http://schemas.microsoft.com/office/drawing/2014/main" id="{C38BFE64-E0B7-4C27-B406-753FFAA4CD47}"/>
              </a:ext>
            </a:extLst>
          </p:cNvPr>
          <p:cNvCxnSpPr/>
          <p:nvPr/>
        </p:nvCxnSpPr>
        <p:spPr>
          <a:xfrm>
            <a:off x="7164245" y="4198794"/>
            <a:ext cx="0" cy="599210"/>
          </a:xfrm>
          <a:prstGeom prst="line">
            <a:avLst/>
          </a:prstGeom>
          <a:ln w="28575" cap="flat">
            <a:solidFill>
              <a:schemeClr val="bg1">
                <a:lumMod val="9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A923D01-2C40-4F93-A336-5266BEAB4419}"/>
              </a:ext>
            </a:extLst>
          </p:cNvPr>
          <p:cNvCxnSpPr/>
          <p:nvPr/>
        </p:nvCxnSpPr>
        <p:spPr>
          <a:xfrm>
            <a:off x="7164245" y="5534335"/>
            <a:ext cx="0" cy="599210"/>
          </a:xfrm>
          <a:prstGeom prst="line">
            <a:avLst/>
          </a:prstGeom>
          <a:ln w="28575" cap="flat">
            <a:solidFill>
              <a:schemeClr val="bg1">
                <a:lumMod val="9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EEE2DE7-E53C-4501-9AF3-3F03EFF14BD9}"/>
              </a:ext>
            </a:extLst>
          </p:cNvPr>
          <p:cNvCxnSpPr/>
          <p:nvPr/>
        </p:nvCxnSpPr>
        <p:spPr>
          <a:xfrm>
            <a:off x="7396850" y="2495083"/>
            <a:ext cx="4751677"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63BB96BB-9CFA-48BB-9484-8DFA1DD7EDEB}"/>
              </a:ext>
            </a:extLst>
          </p:cNvPr>
          <p:cNvCxnSpPr/>
          <p:nvPr/>
        </p:nvCxnSpPr>
        <p:spPr>
          <a:xfrm>
            <a:off x="7396850" y="3830627"/>
            <a:ext cx="4751677"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21B8699-1293-432D-8C0C-C7BB5B855BD7}"/>
              </a:ext>
            </a:extLst>
          </p:cNvPr>
          <p:cNvCxnSpPr/>
          <p:nvPr/>
        </p:nvCxnSpPr>
        <p:spPr>
          <a:xfrm>
            <a:off x="7396850" y="5166171"/>
            <a:ext cx="4751677"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0" name="TextBox 73">
            <a:extLst>
              <a:ext uri="{FF2B5EF4-FFF2-40B4-BE49-F238E27FC236}">
                <a16:creationId xmlns:a16="http://schemas.microsoft.com/office/drawing/2014/main" id="{48C9DF44-15C5-4976-B15C-5842AFAED577}"/>
              </a:ext>
            </a:extLst>
          </p:cNvPr>
          <p:cNvSpPr>
            <a:spLocks noChangeArrowheads="1"/>
          </p:cNvSpPr>
          <p:nvPr/>
        </p:nvSpPr>
        <p:spPr bwMode="auto">
          <a:xfrm>
            <a:off x="2884572" y="825661"/>
            <a:ext cx="2257028" cy="135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en-US" sz="8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en-US" sz="8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5873648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072B9B81-7C49-491A-9272-BAB313F793B4}"/>
              </a:ext>
            </a:extLst>
          </p:cNvPr>
          <p:cNvPicPr>
            <a:picLocks noChangeAspect="1"/>
          </p:cNvPicPr>
          <p:nvPr/>
        </p:nvPicPr>
        <p:blipFill rotWithShape="1">
          <a:blip r:embed="rId4">
            <a:extLst>
              <a:ext uri="{28A0092B-C50C-407E-A947-70E740481C1C}">
                <a14:useLocalDpi xmlns:a14="http://schemas.microsoft.com/office/drawing/2010/main" val="0"/>
              </a:ext>
            </a:extLst>
          </a:blip>
          <a:srcRect l="35902" r="580"/>
          <a:stretch/>
        </p:blipFill>
        <p:spPr>
          <a:xfrm>
            <a:off x="0" y="-1"/>
            <a:ext cx="12858750" cy="7233047"/>
          </a:xfrm>
          <a:prstGeom prst="rect">
            <a:avLst/>
          </a:prstGeom>
        </p:spPr>
      </p:pic>
      <p:sp>
        <p:nvSpPr>
          <p:cNvPr id="24" name="PA-图片 24">
            <a:extLst>
              <a:ext uri="{FF2B5EF4-FFF2-40B4-BE49-F238E27FC236}">
                <a16:creationId xmlns:a16="http://schemas.microsoft.com/office/drawing/2014/main" id="{7D88DCD8-8E38-4BC2-B30D-EE20CD52BC05}"/>
              </a:ext>
            </a:extLst>
          </p:cNvPr>
          <p:cNvSpPr/>
          <p:nvPr>
            <p:custDataLst>
              <p:tags r:id="rId1"/>
            </p:custDataLst>
          </p:nvPr>
        </p:nvSpPr>
        <p:spPr>
          <a:xfrm>
            <a:off x="-26531" y="-199"/>
            <a:ext cx="12858751" cy="7233048"/>
          </a:xfrm>
          <a:custGeom>
            <a:avLst/>
            <a:gdLst/>
            <a:ahLst/>
            <a:cxnLst/>
            <a:rect l="0" t="0" r="0" b="0"/>
            <a:pathLst>
              <a:path w="12858751" h="7233048">
                <a:moveTo>
                  <a:pt x="0" y="0"/>
                </a:moveTo>
                <a:lnTo>
                  <a:pt x="12858750" y="0"/>
                </a:lnTo>
                <a:lnTo>
                  <a:pt x="12858750" y="7233047"/>
                </a:lnTo>
                <a:lnTo>
                  <a:pt x="0" y="7233047"/>
                </a:lnTo>
                <a:close/>
              </a:path>
            </a:pathLst>
          </a:custGeom>
          <a:solidFill>
            <a:srgbClr val="0070C0">
              <a:alpha val="7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zoom-symbol_15281">
            <a:extLst>
              <a:ext uri="{FF2B5EF4-FFF2-40B4-BE49-F238E27FC236}">
                <a16:creationId xmlns:a16="http://schemas.microsoft.com/office/drawing/2014/main" id="{0ACB0966-29FE-4CF5-9DC1-C47B4849B96B}"/>
              </a:ext>
            </a:extLst>
          </p:cNvPr>
          <p:cNvSpPr>
            <a:spLocks noChangeAspect="1"/>
          </p:cNvSpPr>
          <p:nvPr/>
        </p:nvSpPr>
        <p:spPr bwMode="auto">
          <a:xfrm>
            <a:off x="11901983" y="525951"/>
            <a:ext cx="216024" cy="219652"/>
          </a:xfrm>
          <a:custGeom>
            <a:avLst/>
            <a:gdLst>
              <a:gd name="T0" fmla="*/ 472 w 487"/>
              <a:gd name="T1" fmla="*/ 427 h 496"/>
              <a:gd name="T2" fmla="*/ 381 w 487"/>
              <a:gd name="T3" fmla="*/ 336 h 496"/>
              <a:gd name="T4" fmla="*/ 356 w 487"/>
              <a:gd name="T5" fmla="*/ 325 h 496"/>
              <a:gd name="T6" fmla="*/ 400 w 487"/>
              <a:gd name="T7" fmla="*/ 200 h 496"/>
              <a:gd name="T8" fmla="*/ 200 w 487"/>
              <a:gd name="T9" fmla="*/ 0 h 496"/>
              <a:gd name="T10" fmla="*/ 0 w 487"/>
              <a:gd name="T11" fmla="*/ 200 h 496"/>
              <a:gd name="T12" fmla="*/ 200 w 487"/>
              <a:gd name="T13" fmla="*/ 400 h 496"/>
              <a:gd name="T14" fmla="*/ 312 w 487"/>
              <a:gd name="T15" fmla="*/ 365 h 496"/>
              <a:gd name="T16" fmla="*/ 324 w 487"/>
              <a:gd name="T17" fmla="*/ 393 h 496"/>
              <a:gd name="T18" fmla="*/ 415 w 487"/>
              <a:gd name="T19" fmla="*/ 484 h 496"/>
              <a:gd name="T20" fmla="*/ 443 w 487"/>
              <a:gd name="T21" fmla="*/ 496 h 496"/>
              <a:gd name="T22" fmla="*/ 472 w 487"/>
              <a:gd name="T23" fmla="*/ 484 h 496"/>
              <a:gd name="T24" fmla="*/ 472 w 487"/>
              <a:gd name="T25" fmla="*/ 427 h 496"/>
              <a:gd name="T26" fmla="*/ 200 w 487"/>
              <a:gd name="T27" fmla="*/ 333 h 496"/>
              <a:gd name="T28" fmla="*/ 67 w 487"/>
              <a:gd name="T29" fmla="*/ 200 h 496"/>
              <a:gd name="T30" fmla="*/ 200 w 487"/>
              <a:gd name="T31" fmla="*/ 67 h 496"/>
              <a:gd name="T32" fmla="*/ 333 w 487"/>
              <a:gd name="T33" fmla="*/ 200 h 496"/>
              <a:gd name="T34" fmla="*/ 200 w 487"/>
              <a:gd name="T35" fmla="*/ 33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7" h="496">
                <a:moveTo>
                  <a:pt x="472" y="427"/>
                </a:moveTo>
                <a:lnTo>
                  <a:pt x="381" y="336"/>
                </a:lnTo>
                <a:cubicBezTo>
                  <a:pt x="374" y="329"/>
                  <a:pt x="365" y="326"/>
                  <a:pt x="356" y="325"/>
                </a:cubicBezTo>
                <a:cubicBezTo>
                  <a:pt x="384" y="291"/>
                  <a:pt x="400" y="247"/>
                  <a:pt x="400" y="200"/>
                </a:cubicBezTo>
                <a:cubicBezTo>
                  <a:pt x="400" y="90"/>
                  <a:pt x="310" y="0"/>
                  <a:pt x="200" y="0"/>
                </a:cubicBezTo>
                <a:cubicBezTo>
                  <a:pt x="90" y="0"/>
                  <a:pt x="0" y="90"/>
                  <a:pt x="0" y="200"/>
                </a:cubicBezTo>
                <a:cubicBezTo>
                  <a:pt x="0" y="310"/>
                  <a:pt x="90" y="400"/>
                  <a:pt x="200" y="400"/>
                </a:cubicBezTo>
                <a:cubicBezTo>
                  <a:pt x="242" y="400"/>
                  <a:pt x="280" y="387"/>
                  <a:pt x="312" y="365"/>
                </a:cubicBezTo>
                <a:cubicBezTo>
                  <a:pt x="313" y="375"/>
                  <a:pt x="316" y="385"/>
                  <a:pt x="324" y="393"/>
                </a:cubicBezTo>
                <a:lnTo>
                  <a:pt x="415" y="484"/>
                </a:lnTo>
                <a:cubicBezTo>
                  <a:pt x="423" y="492"/>
                  <a:pt x="433" y="496"/>
                  <a:pt x="443" y="496"/>
                </a:cubicBezTo>
                <a:cubicBezTo>
                  <a:pt x="454" y="496"/>
                  <a:pt x="464" y="492"/>
                  <a:pt x="472" y="484"/>
                </a:cubicBezTo>
                <a:cubicBezTo>
                  <a:pt x="487" y="468"/>
                  <a:pt x="487" y="443"/>
                  <a:pt x="472" y="427"/>
                </a:cubicBezTo>
                <a:close/>
                <a:moveTo>
                  <a:pt x="200" y="333"/>
                </a:moveTo>
                <a:cubicBezTo>
                  <a:pt x="127" y="333"/>
                  <a:pt x="67" y="274"/>
                  <a:pt x="67" y="200"/>
                </a:cubicBezTo>
                <a:cubicBezTo>
                  <a:pt x="67" y="126"/>
                  <a:pt x="127" y="67"/>
                  <a:pt x="200" y="67"/>
                </a:cubicBezTo>
                <a:cubicBezTo>
                  <a:pt x="274" y="67"/>
                  <a:pt x="333" y="126"/>
                  <a:pt x="333" y="200"/>
                </a:cubicBezTo>
                <a:cubicBezTo>
                  <a:pt x="333" y="274"/>
                  <a:pt x="274" y="333"/>
                  <a:pt x="200" y="333"/>
                </a:cubicBezTo>
                <a:close/>
              </a:path>
            </a:pathLst>
          </a:custGeom>
          <a:solidFill>
            <a:schemeClr val="bg1"/>
          </a:solidFill>
          <a:ln>
            <a:noFill/>
          </a:ln>
        </p:spPr>
        <p:txBody>
          <a:bodyPr/>
          <a:lstStyle/>
          <a:p>
            <a:endParaRPr lang="zh-CN" altLang="en-US"/>
          </a:p>
        </p:txBody>
      </p:sp>
      <p:pic>
        <p:nvPicPr>
          <p:cNvPr id="12" name="PA-图片 12">
            <a:extLst>
              <a:ext uri="{FF2B5EF4-FFF2-40B4-BE49-F238E27FC236}">
                <a16:creationId xmlns:a16="http://schemas.microsoft.com/office/drawing/2014/main" id="{72E483E9-6EFF-42F5-9A29-C8127A3CF971}"/>
              </a:ext>
            </a:extLst>
          </p:cNvPr>
          <p:cNvPicPr>
            <a:picLocks noChangeAspect="1"/>
          </p:cNvPicPr>
          <p:nvPr>
            <p:custDataLst>
              <p:tags r:id="rId2"/>
            </p:custDataLst>
          </p:nvPr>
        </p:nvPicPr>
        <p:blipFill rotWithShape="1">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5975"/>
                    </a14:imgEffect>
                    <a14:imgEffect>
                      <a14:brightnessContrast bright="100000"/>
                    </a14:imgEffect>
                  </a14:imgLayer>
                </a14:imgProps>
              </a:ext>
              <a:ext uri="{28A0092B-C50C-407E-A947-70E740481C1C}">
                <a14:useLocalDpi xmlns:a14="http://schemas.microsoft.com/office/drawing/2010/main" val="0"/>
              </a:ext>
            </a:extLst>
          </a:blip>
          <a:srcRect b="73987"/>
          <a:stretch/>
        </p:blipFill>
        <p:spPr>
          <a:xfrm>
            <a:off x="750946" y="326373"/>
            <a:ext cx="2042672" cy="632504"/>
          </a:xfrm>
          <a:prstGeom prst="rect">
            <a:avLst/>
          </a:prstGeom>
        </p:spPr>
      </p:pic>
      <p:sp>
        <p:nvSpPr>
          <p:cNvPr id="13" name="文本框 12">
            <a:extLst>
              <a:ext uri="{FF2B5EF4-FFF2-40B4-BE49-F238E27FC236}">
                <a16:creationId xmlns:a16="http://schemas.microsoft.com/office/drawing/2014/main" id="{B39D7899-59BF-4BB0-91CE-B6A0C36C8F48}"/>
              </a:ext>
            </a:extLst>
          </p:cNvPr>
          <p:cNvSpPr txBox="1"/>
          <p:nvPr/>
        </p:nvSpPr>
        <p:spPr>
          <a:xfrm>
            <a:off x="1388815" y="179447"/>
            <a:ext cx="10813908" cy="2052587"/>
          </a:xfrm>
          <a:prstGeom prst="rect">
            <a:avLst/>
          </a:prstGeom>
          <a:noFill/>
        </p:spPr>
        <p:txBody>
          <a:bodyPr wrap="square" lIns="96429" tIns="48215" rIns="96429" bIns="48215" rtlCol="0">
            <a:spAutoFit/>
          </a:bodyPr>
          <a:lstStyle/>
          <a:p>
            <a:pPr algn="ctr">
              <a:lnSpc>
                <a:spcPct val="150000"/>
              </a:lnSpc>
            </a:pPr>
            <a:r>
              <a:rPr lang="zh-CN" altLang="en-US" sz="3200" b="1" u="sng"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外国语学院博士研究生岗位管理系统</a:t>
            </a:r>
          </a:p>
          <a:p>
            <a:pPr algn="ctr">
              <a:lnSpc>
                <a:spcPct val="150000"/>
              </a:lnSpc>
            </a:pPr>
            <a:r>
              <a:rPr lang="en-US" altLang="zh-CN" sz="2800" b="1" dirty="0">
                <a:solidFill>
                  <a:schemeClr val="bg1"/>
                </a:solidFill>
                <a:highlight>
                  <a:srgbClr val="FFFF00"/>
                </a:highlight>
                <a:latin typeface="微软雅黑" panose="020B0503020204020204" pitchFamily="34" charset="-122"/>
                <a:ea typeface="微软雅黑" panose="020B0503020204020204" pitchFamily="34" charset="-122"/>
                <a:sym typeface="微软雅黑" panose="020B0503020204020204" pitchFamily="34" charset="-122"/>
                <a:hlinkClick r:id="rId7"/>
              </a:rPr>
              <a:t>https://sflposition.pku.edu.cn/GpowerBase/login</a:t>
            </a:r>
            <a:endParaRPr lang="en-US" altLang="zh-CN" sz="2800" b="1" dirty="0">
              <a:solidFill>
                <a:schemeClr val="bg1"/>
              </a:solidFill>
              <a:highlight>
                <a:srgbClr val="FFFF00"/>
              </a:highlight>
              <a:latin typeface="微软雅黑" panose="020B0503020204020204" pitchFamily="34" charset="-122"/>
              <a:ea typeface="微软雅黑" panose="020B0503020204020204" pitchFamily="34" charset="-122"/>
              <a:sym typeface="微软雅黑" panose="020B0503020204020204" pitchFamily="34" charset="-122"/>
            </a:endParaRPr>
          </a:p>
          <a:p>
            <a:pPr algn="ctr">
              <a:lnSpc>
                <a:spcPct val="150000"/>
              </a:lnSpc>
            </a:pPr>
            <a:r>
              <a:rPr lang="zh-CN" altLang="en-US" sz="2800" b="1" u="sng"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网页展示</a:t>
            </a:r>
          </a:p>
        </p:txBody>
      </p:sp>
      <p:pic>
        <p:nvPicPr>
          <p:cNvPr id="15" name="内容占位符 6">
            <a:extLst>
              <a:ext uri="{FF2B5EF4-FFF2-40B4-BE49-F238E27FC236}">
                <a16:creationId xmlns:a16="http://schemas.microsoft.com/office/drawing/2014/main" id="{0B69D476-2813-41EE-BB3B-4565414A8F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3618" y="2232133"/>
            <a:ext cx="7520307" cy="4887901"/>
          </a:xfrm>
          <a:prstGeom prst="rect">
            <a:avLst/>
          </a:prstGeom>
        </p:spPr>
      </p:pic>
    </p:spTree>
    <p:extLst>
      <p:ext uri="{BB962C8B-B14F-4D97-AF65-F5344CB8AC3E}">
        <p14:creationId xmlns:p14="http://schemas.microsoft.com/office/powerpoint/2010/main" val="30874814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占位符 19"/>
          <p:cNvPicPr>
            <a:picLocks noGrp="1" noChangeAspect="1"/>
          </p:cNvPicPr>
          <p:nvPr>
            <p:ph type="pic" sz="quarter" idx="10"/>
          </p:nvPr>
        </p:nvPicPr>
        <p:blipFill>
          <a:blip r:embed="rId4">
            <a:grayscl/>
            <a:extLst>
              <a:ext uri="{28A0092B-C50C-407E-A947-70E740481C1C}">
                <a14:useLocalDpi xmlns:a14="http://schemas.microsoft.com/office/drawing/2010/main" val="0"/>
              </a:ext>
            </a:extLst>
          </a:blip>
          <a:srcRect t="9419" b="9419"/>
          <a:stretch>
            <a:fillRect/>
          </a:stretch>
        </p:blipFill>
        <p:spPr/>
      </p:pic>
      <p:sp>
        <p:nvSpPr>
          <p:cNvPr id="2" name="PA-图片占位符 19">
            <a:extLst>
              <a:ext uri="{FF2B5EF4-FFF2-40B4-BE49-F238E27FC236}">
                <a16:creationId xmlns:a16="http://schemas.microsoft.com/office/drawing/2014/main" id="{96C6EBE5-8D0A-4304-995A-3DFEBB64C977}"/>
              </a:ext>
            </a:extLst>
          </p:cNvPr>
          <p:cNvSpPr/>
          <p:nvPr>
            <p:custDataLst>
              <p:tags r:id="rId1"/>
            </p:custDataLst>
          </p:nvPr>
        </p:nvSpPr>
        <p:spPr>
          <a:xfrm>
            <a:off x="482203" y="401814"/>
            <a:ext cx="11894345" cy="6429023"/>
          </a:xfrm>
          <a:custGeom>
            <a:avLst/>
            <a:gdLst/>
            <a:ahLst/>
            <a:cxnLst/>
            <a:rect l="0" t="0" r="0" b="0"/>
            <a:pathLst>
              <a:path w="11894345" h="6429023">
                <a:moveTo>
                  <a:pt x="0" y="0"/>
                </a:moveTo>
                <a:lnTo>
                  <a:pt x="11894344" y="0"/>
                </a:lnTo>
                <a:lnTo>
                  <a:pt x="11894344" y="6429022"/>
                </a:lnTo>
                <a:lnTo>
                  <a:pt x="0" y="6429022"/>
                </a:lnTo>
                <a:close/>
              </a:path>
            </a:pathLst>
          </a:custGeom>
          <a:solidFill>
            <a:srgbClr val="0070C0">
              <a:alpha val="7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787363" y="3974553"/>
            <a:ext cx="1980029" cy="400110"/>
          </a:xfrm>
          <a:prstGeom prst="rect">
            <a:avLst/>
          </a:prstGeom>
          <a:noFill/>
        </p:spPr>
        <p:txBody>
          <a:bodyPr wrap="none" rtlCol="0">
            <a:spAutoFit/>
            <a:scene3d>
              <a:camera prst="orthographicFront"/>
              <a:lightRig rig="threePt" dir="t"/>
            </a:scene3d>
            <a:sp3d contourW="12700"/>
          </a:bodyPr>
          <a:lstStyle/>
          <a:p>
            <a:pPr defTabSz="964326" fontAlgn="auto">
              <a:spcBef>
                <a:spcPts val="0"/>
              </a:spcBef>
              <a:spcAft>
                <a:spcPts val="0"/>
              </a:spcAft>
              <a:defRPr/>
            </a:pPr>
            <a:r>
              <a:rPr lang="zh-CN" altLang="en-US" sz="2000" dirty="0">
                <a:solidFill>
                  <a:prstClr val="white"/>
                </a:solidFill>
                <a:effectLst>
                  <a:outerShdw blurRad="38100" dist="38100" dir="2700000" algn="tl">
                    <a:srgbClr val="000000">
                      <a:alpha val="43137"/>
                    </a:srgbClr>
                  </a:outerShdw>
                </a:effectLst>
                <a:latin typeface="Arial"/>
                <a:ea typeface="微软雅黑"/>
              </a:rPr>
              <a:t>汇报人：叶恩红</a:t>
            </a:r>
          </a:p>
        </p:txBody>
      </p:sp>
      <p:sp>
        <p:nvSpPr>
          <p:cNvPr id="13" name="文本框 12"/>
          <p:cNvSpPr txBox="1"/>
          <p:nvPr/>
        </p:nvSpPr>
        <p:spPr>
          <a:xfrm>
            <a:off x="1720393" y="2248173"/>
            <a:ext cx="9417963" cy="1323439"/>
          </a:xfrm>
          <a:prstGeom prst="rect">
            <a:avLst/>
          </a:prstGeom>
          <a:noFill/>
        </p:spPr>
        <p:txBody>
          <a:bodyPr wrap="none" rtlCol="0">
            <a:spAutoFit/>
            <a:scene3d>
              <a:camera prst="orthographicFront"/>
              <a:lightRig rig="threePt" dir="t"/>
            </a:scene3d>
            <a:sp3d contourW="12700"/>
          </a:bodyPr>
          <a:lstStyle/>
          <a:p>
            <a:pPr defTabSz="964326" fontAlgn="auto">
              <a:spcBef>
                <a:spcPts val="0"/>
              </a:spcBef>
              <a:spcAft>
                <a:spcPts val="0"/>
              </a:spcAft>
              <a:defRPr/>
            </a:pPr>
            <a:r>
              <a:rPr lang="zh-CN" altLang="en-US" sz="8000" b="1" dirty="0">
                <a:solidFill>
                  <a:prstClr val="white"/>
                </a:solidFill>
                <a:effectLst>
                  <a:outerShdw blurRad="38100" dist="38100" dir="2700000" algn="tl">
                    <a:srgbClr val="000000">
                      <a:alpha val="43137"/>
                    </a:srgbClr>
                  </a:outerShdw>
                </a:effectLst>
                <a:latin typeface="Arial"/>
                <a:ea typeface="微软雅黑"/>
              </a:rPr>
              <a:t>感谢聆听，批评指导</a:t>
            </a:r>
          </a:p>
        </p:txBody>
      </p:sp>
      <p:cxnSp>
        <p:nvCxnSpPr>
          <p:cNvPr id="16" name="直接连接符 15"/>
          <p:cNvCxnSpPr>
            <a:cxnSpLocks/>
          </p:cNvCxnSpPr>
          <p:nvPr/>
        </p:nvCxnSpPr>
        <p:spPr>
          <a:xfrm>
            <a:off x="1918026" y="3804689"/>
            <a:ext cx="1683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3018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a:extLst>
              <a:ext uri="{FF2B5EF4-FFF2-40B4-BE49-F238E27FC236}">
                <a16:creationId xmlns:a16="http://schemas.microsoft.com/office/drawing/2014/main" id="{0254ADEA-F336-4C25-8507-46CDB3617A49}"/>
              </a:ext>
            </a:extLst>
          </p:cNvPr>
          <p:cNvSpPr/>
          <p:nvPr/>
        </p:nvSpPr>
        <p:spPr>
          <a:xfrm rot="10800000">
            <a:off x="4359920" y="0"/>
            <a:ext cx="8498830" cy="7238411"/>
          </a:xfrm>
          <a:custGeom>
            <a:avLst/>
            <a:gdLst>
              <a:gd name="connsiteX0" fmla="*/ 8498830 w 8498830"/>
              <a:gd name="connsiteY0" fmla="*/ 7238411 h 7238411"/>
              <a:gd name="connsiteX1" fmla="*/ 0 w 8498830"/>
              <a:gd name="connsiteY1" fmla="*/ 7238411 h 7238411"/>
              <a:gd name="connsiteX2" fmla="*/ 0 w 8498830"/>
              <a:gd name="connsiteY2" fmla="*/ 0 h 7238411"/>
              <a:gd name="connsiteX3" fmla="*/ 1619157 w 8498830"/>
              <a:gd name="connsiteY3" fmla="*/ 0 h 7238411"/>
            </a:gdLst>
            <a:ahLst/>
            <a:cxnLst>
              <a:cxn ang="0">
                <a:pos x="connsiteX0" y="connsiteY0"/>
              </a:cxn>
              <a:cxn ang="0">
                <a:pos x="connsiteX1" y="connsiteY1"/>
              </a:cxn>
              <a:cxn ang="0">
                <a:pos x="connsiteX2" y="connsiteY2"/>
              </a:cxn>
              <a:cxn ang="0">
                <a:pos x="connsiteX3" y="connsiteY3"/>
              </a:cxn>
            </a:cxnLst>
            <a:rect l="l" t="t" r="r" b="b"/>
            <a:pathLst>
              <a:path w="8498830" h="7238411">
                <a:moveTo>
                  <a:pt x="8498830" y="7238411"/>
                </a:moveTo>
                <a:lnTo>
                  <a:pt x="0" y="7238411"/>
                </a:lnTo>
                <a:lnTo>
                  <a:pt x="0" y="0"/>
                </a:lnTo>
                <a:lnTo>
                  <a:pt x="1619157"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Freeform: Shape 45">
            <a:extLst>
              <a:ext uri="{FF2B5EF4-FFF2-40B4-BE49-F238E27FC236}">
                <a16:creationId xmlns:a16="http://schemas.microsoft.com/office/drawing/2014/main" id="{E4C49F0B-9248-41AD-969E-C0BE6DB86040}"/>
              </a:ext>
            </a:extLst>
          </p:cNvPr>
          <p:cNvSpPr>
            <a:spLocks/>
          </p:cNvSpPr>
          <p:nvPr/>
        </p:nvSpPr>
        <p:spPr bwMode="auto">
          <a:xfrm rot="1800000">
            <a:off x="611493" y="4186551"/>
            <a:ext cx="2271337" cy="2188943"/>
          </a:xfrm>
          <a:custGeom>
            <a:avLst/>
            <a:gdLst>
              <a:gd name="connsiteX0" fmla="*/ 1217613 w 1312863"/>
              <a:gd name="connsiteY0" fmla="*/ 641350 h 1265238"/>
              <a:gd name="connsiteX1" fmla="*/ 1312863 w 1312863"/>
              <a:gd name="connsiteY1" fmla="*/ 808038 h 1265238"/>
              <a:gd name="connsiteX2" fmla="*/ 1146175 w 1312863"/>
              <a:gd name="connsiteY2" fmla="*/ 906463 h 1265238"/>
              <a:gd name="connsiteX3" fmla="*/ 1098550 w 1312863"/>
              <a:gd name="connsiteY3" fmla="*/ 436563 h 1265238"/>
              <a:gd name="connsiteX4" fmla="*/ 1166813 w 1312863"/>
              <a:gd name="connsiteY4" fmla="*/ 555626 h 1265238"/>
              <a:gd name="connsiteX5" fmla="*/ 1060450 w 1312863"/>
              <a:gd name="connsiteY5" fmla="*/ 954088 h 1265238"/>
              <a:gd name="connsiteX6" fmla="*/ 939800 w 1312863"/>
              <a:gd name="connsiteY6" fmla="*/ 1025526 h 1265238"/>
              <a:gd name="connsiteX7" fmla="*/ 979488 w 1312863"/>
              <a:gd name="connsiteY7" fmla="*/ 227013 h 1265238"/>
              <a:gd name="connsiteX8" fmla="*/ 1047750 w 1312863"/>
              <a:gd name="connsiteY8" fmla="*/ 346076 h 1265238"/>
              <a:gd name="connsiteX9" fmla="*/ 850900 w 1312863"/>
              <a:gd name="connsiteY9" fmla="*/ 1077913 h 1265238"/>
              <a:gd name="connsiteX10" fmla="*/ 730250 w 1312863"/>
              <a:gd name="connsiteY10" fmla="*/ 1146176 h 1265238"/>
              <a:gd name="connsiteX11" fmla="*/ 854075 w 1312863"/>
              <a:gd name="connsiteY11" fmla="*/ 20638 h 1265238"/>
              <a:gd name="connsiteX12" fmla="*/ 927100 w 1312863"/>
              <a:gd name="connsiteY12" fmla="*/ 141288 h 1265238"/>
              <a:gd name="connsiteX13" fmla="*/ 646112 w 1312863"/>
              <a:gd name="connsiteY13" fmla="*/ 1196976 h 1265238"/>
              <a:gd name="connsiteX14" fmla="*/ 520700 w 1312863"/>
              <a:gd name="connsiteY14" fmla="*/ 1265238 h 1265238"/>
              <a:gd name="connsiteX15" fmla="*/ 461963 w 1312863"/>
              <a:gd name="connsiteY15" fmla="*/ 192087 h 1265238"/>
              <a:gd name="connsiteX16" fmla="*/ 581026 w 1312863"/>
              <a:gd name="connsiteY16" fmla="*/ 123825 h 1265238"/>
              <a:gd name="connsiteX17" fmla="*/ 333376 w 1312863"/>
              <a:gd name="connsiteY17" fmla="*/ 1038225 h 1265238"/>
              <a:gd name="connsiteX18" fmla="*/ 265113 w 1312863"/>
              <a:gd name="connsiteY18" fmla="*/ 919162 h 1265238"/>
              <a:gd name="connsiteX19" fmla="*/ 252413 w 1312863"/>
              <a:gd name="connsiteY19" fmla="*/ 312738 h 1265238"/>
              <a:gd name="connsiteX20" fmla="*/ 371475 w 1312863"/>
              <a:gd name="connsiteY20" fmla="*/ 244475 h 1265238"/>
              <a:gd name="connsiteX21" fmla="*/ 214313 w 1312863"/>
              <a:gd name="connsiteY21" fmla="*/ 830263 h 1265238"/>
              <a:gd name="connsiteX22" fmla="*/ 146051 w 1312863"/>
              <a:gd name="connsiteY22" fmla="*/ 709613 h 1265238"/>
              <a:gd name="connsiteX23" fmla="*/ 0 w 1312863"/>
              <a:gd name="connsiteY23" fmla="*/ 457200 h 1265238"/>
              <a:gd name="connsiteX24" fmla="*/ 166688 w 1312863"/>
              <a:gd name="connsiteY24" fmla="*/ 363538 h 1265238"/>
              <a:gd name="connsiteX25" fmla="*/ 93662 w 1312863"/>
              <a:gd name="connsiteY25" fmla="*/ 623888 h 1265238"/>
              <a:gd name="connsiteX26" fmla="*/ 785813 w 1312863"/>
              <a:gd name="connsiteY26" fmla="*/ 0 h 1265238"/>
              <a:gd name="connsiteX27" fmla="*/ 452437 w 1312863"/>
              <a:gd name="connsiteY27" fmla="*/ 1244600 h 1265238"/>
              <a:gd name="connsiteX28" fmla="*/ 384175 w 1312863"/>
              <a:gd name="connsiteY28" fmla="*/ 1123950 h 1265238"/>
              <a:gd name="connsiteX29" fmla="*/ 666750 w 1312863"/>
              <a:gd name="connsiteY29" fmla="*/ 73025 h 12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2863" h="1265238">
                <a:moveTo>
                  <a:pt x="1217613" y="641350"/>
                </a:moveTo>
                <a:lnTo>
                  <a:pt x="1312863" y="808038"/>
                </a:lnTo>
                <a:lnTo>
                  <a:pt x="1146175" y="906463"/>
                </a:lnTo>
                <a:close/>
                <a:moveTo>
                  <a:pt x="1098550" y="436563"/>
                </a:moveTo>
                <a:lnTo>
                  <a:pt x="1166813" y="555626"/>
                </a:lnTo>
                <a:lnTo>
                  <a:pt x="1060450" y="954088"/>
                </a:lnTo>
                <a:lnTo>
                  <a:pt x="939800" y="1025526"/>
                </a:lnTo>
                <a:close/>
                <a:moveTo>
                  <a:pt x="979488" y="227013"/>
                </a:moveTo>
                <a:lnTo>
                  <a:pt x="1047750" y="346076"/>
                </a:lnTo>
                <a:lnTo>
                  <a:pt x="850900" y="1077913"/>
                </a:lnTo>
                <a:lnTo>
                  <a:pt x="730250" y="1146176"/>
                </a:lnTo>
                <a:close/>
                <a:moveTo>
                  <a:pt x="854075" y="20638"/>
                </a:moveTo>
                <a:lnTo>
                  <a:pt x="927100" y="141288"/>
                </a:lnTo>
                <a:lnTo>
                  <a:pt x="646112" y="1196976"/>
                </a:lnTo>
                <a:lnTo>
                  <a:pt x="520700" y="1265238"/>
                </a:lnTo>
                <a:close/>
                <a:moveTo>
                  <a:pt x="461963" y="192087"/>
                </a:moveTo>
                <a:lnTo>
                  <a:pt x="581026" y="123825"/>
                </a:lnTo>
                <a:lnTo>
                  <a:pt x="333376" y="1038225"/>
                </a:lnTo>
                <a:lnTo>
                  <a:pt x="265113" y="919162"/>
                </a:lnTo>
                <a:close/>
                <a:moveTo>
                  <a:pt x="252413" y="312738"/>
                </a:moveTo>
                <a:lnTo>
                  <a:pt x="371475" y="244475"/>
                </a:lnTo>
                <a:lnTo>
                  <a:pt x="214313" y="830263"/>
                </a:lnTo>
                <a:lnTo>
                  <a:pt x="146051" y="709613"/>
                </a:lnTo>
                <a:close/>
                <a:moveTo>
                  <a:pt x="0" y="457200"/>
                </a:moveTo>
                <a:lnTo>
                  <a:pt x="166688" y="363538"/>
                </a:lnTo>
                <a:lnTo>
                  <a:pt x="93662" y="623888"/>
                </a:lnTo>
                <a:close/>
                <a:moveTo>
                  <a:pt x="785813" y="0"/>
                </a:moveTo>
                <a:lnTo>
                  <a:pt x="452437" y="1244600"/>
                </a:lnTo>
                <a:lnTo>
                  <a:pt x="384175" y="1123950"/>
                </a:lnTo>
                <a:lnTo>
                  <a:pt x="666750" y="73025"/>
                </a:lnTo>
                <a:close/>
              </a:path>
            </a:pathLst>
          </a:custGeom>
          <a:solidFill>
            <a:srgbClr val="0070C0">
              <a:alpha val="35000"/>
            </a:srgbClr>
          </a:solidFill>
          <a:ln w="9525">
            <a:noFill/>
            <a:round/>
            <a:headEnd/>
            <a:tailEnd/>
          </a:ln>
        </p:spPr>
        <p:txBody>
          <a:bodyPr vert="horz" wrap="square" lIns="96435" tIns="48218" rIns="96435" bIns="48218" numCol="1" anchor="t" anchorCtr="0" compatLnSpc="1">
            <a:prstTxWarp prst="textNoShape">
              <a:avLst/>
            </a:prstTxWarp>
            <a:noAutofit/>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Rectangle 19">
            <a:extLst>
              <a:ext uri="{FF2B5EF4-FFF2-40B4-BE49-F238E27FC236}">
                <a16:creationId xmlns:a16="http://schemas.microsoft.com/office/drawing/2014/main" id="{E68226EF-5B72-4D20-BD44-7666EF7BE1E8}"/>
              </a:ext>
            </a:extLst>
          </p:cNvPr>
          <p:cNvSpPr/>
          <p:nvPr/>
        </p:nvSpPr>
        <p:spPr>
          <a:xfrm>
            <a:off x="1584282" y="1683709"/>
            <a:ext cx="9690195" cy="3857413"/>
          </a:xfrm>
          <a:prstGeom prst="rect">
            <a:avLst/>
          </a:prstGeom>
          <a:solidFill>
            <a:schemeClr val="bg1">
              <a:alpha val="79000"/>
            </a:schemeClr>
          </a:solidFill>
          <a:ln>
            <a:noFill/>
          </a:ln>
          <a:effectLst>
            <a:outerShdw blurRad="1270000" dist="635000" dir="27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25">
            <a:extLst>
              <a:ext uri="{FF2B5EF4-FFF2-40B4-BE49-F238E27FC236}">
                <a16:creationId xmlns:a16="http://schemas.microsoft.com/office/drawing/2014/main" id="{46834ED8-71E2-4234-8D61-C2DD1F1A2411}"/>
              </a:ext>
            </a:extLst>
          </p:cNvPr>
          <p:cNvSpPr txBox="1"/>
          <p:nvPr/>
        </p:nvSpPr>
        <p:spPr>
          <a:xfrm>
            <a:off x="1909076" y="2896245"/>
            <a:ext cx="5218557" cy="1107996"/>
          </a:xfrm>
          <a:prstGeom prst="rect">
            <a:avLst/>
          </a:prstGeom>
          <a:noFill/>
        </p:spPr>
        <p:txBody>
          <a:bodyPr wrap="square" rtlCol="0">
            <a:spAutoFit/>
          </a:bodyPr>
          <a:lstStyle/>
          <a:p>
            <a:r>
              <a:rPr lang="zh-CN" altLang="en-US" sz="66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工作开展情况</a:t>
            </a:r>
          </a:p>
        </p:txBody>
      </p:sp>
      <p:sp>
        <p:nvSpPr>
          <p:cNvPr id="27" name="TextBox 26">
            <a:extLst>
              <a:ext uri="{FF2B5EF4-FFF2-40B4-BE49-F238E27FC236}">
                <a16:creationId xmlns:a16="http://schemas.microsoft.com/office/drawing/2014/main" id="{D583C61E-08F8-4A56-A6C0-D2542ED7F9E4}"/>
              </a:ext>
            </a:extLst>
          </p:cNvPr>
          <p:cNvSpPr txBox="1"/>
          <p:nvPr/>
        </p:nvSpPr>
        <p:spPr>
          <a:xfrm>
            <a:off x="1909077" y="3988565"/>
            <a:ext cx="4843023" cy="369332"/>
          </a:xfrm>
          <a:prstGeom prst="rect">
            <a:avLst/>
          </a:prstGeom>
          <a:noFill/>
        </p:spPr>
        <p:txBody>
          <a:bodyPr wrap="square" rtlCol="0">
            <a:spAutoFit/>
          </a:bodyPr>
          <a:lstStyle/>
          <a:p>
            <a:r>
              <a:rPr lang="en-US"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Project implementation</a:t>
            </a:r>
          </a:p>
        </p:txBody>
      </p:sp>
      <p:sp>
        <p:nvSpPr>
          <p:cNvPr id="31" name="任意多边形: 形状 30">
            <a:extLst>
              <a:ext uri="{FF2B5EF4-FFF2-40B4-BE49-F238E27FC236}">
                <a16:creationId xmlns:a16="http://schemas.microsoft.com/office/drawing/2014/main" id="{6DFC6725-F1F5-4F74-A6E0-2006AB2D9EBE}"/>
              </a:ext>
            </a:extLst>
          </p:cNvPr>
          <p:cNvSpPr/>
          <p:nvPr/>
        </p:nvSpPr>
        <p:spPr>
          <a:xfrm flipH="1" flipV="1">
            <a:off x="5925319" y="1675975"/>
            <a:ext cx="5349157" cy="3880699"/>
          </a:xfrm>
          <a:custGeom>
            <a:avLst/>
            <a:gdLst>
              <a:gd name="connsiteX0" fmla="*/ 5349157 w 5349157"/>
              <a:gd name="connsiteY0" fmla="*/ 3849044 h 3849044"/>
              <a:gd name="connsiteX1" fmla="*/ 0 w 5349157"/>
              <a:gd name="connsiteY1" fmla="*/ 3849044 h 3849044"/>
              <a:gd name="connsiteX2" fmla="*/ 0 w 5349157"/>
              <a:gd name="connsiteY2" fmla="*/ 0 h 3849044"/>
              <a:gd name="connsiteX3" fmla="*/ 1627405 w 5349157"/>
              <a:gd name="connsiteY3" fmla="*/ 0 h 3849044"/>
            </a:gdLst>
            <a:ahLst/>
            <a:cxnLst>
              <a:cxn ang="0">
                <a:pos x="connsiteX0" y="connsiteY0"/>
              </a:cxn>
              <a:cxn ang="0">
                <a:pos x="connsiteX1" y="connsiteY1"/>
              </a:cxn>
              <a:cxn ang="0">
                <a:pos x="connsiteX2" y="connsiteY2"/>
              </a:cxn>
              <a:cxn ang="0">
                <a:pos x="connsiteX3" y="connsiteY3"/>
              </a:cxn>
            </a:cxnLst>
            <a:rect l="l" t="t" r="r" b="b"/>
            <a:pathLst>
              <a:path w="5349157" h="3849044">
                <a:moveTo>
                  <a:pt x="5349157" y="3849044"/>
                </a:moveTo>
                <a:lnTo>
                  <a:pt x="0" y="3849044"/>
                </a:lnTo>
                <a:lnTo>
                  <a:pt x="0" y="0"/>
                </a:lnTo>
                <a:lnTo>
                  <a:pt x="1627405" y="0"/>
                </a:lnTo>
                <a:close/>
              </a:path>
            </a:pathLst>
          </a:custGeom>
          <a:solidFill>
            <a:srgbClr val="0070C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2">
            <a:extLst>
              <a:ext uri="{FF2B5EF4-FFF2-40B4-BE49-F238E27FC236}">
                <a16:creationId xmlns:a16="http://schemas.microsoft.com/office/drawing/2014/main" id="{6013B8ED-B356-4717-82DB-25F48F288038}"/>
              </a:ext>
            </a:extLst>
          </p:cNvPr>
          <p:cNvSpPr txBox="1"/>
          <p:nvPr/>
        </p:nvSpPr>
        <p:spPr>
          <a:xfrm>
            <a:off x="7975688" y="1964008"/>
            <a:ext cx="3110820" cy="2786275"/>
          </a:xfrm>
          <a:prstGeom prst="rect">
            <a:avLst/>
          </a:prstGeom>
          <a:noFill/>
        </p:spPr>
        <p:txBody>
          <a:bodyPr wrap="square" rtlCol="0">
            <a:spAutoFit/>
          </a:bodyPr>
          <a:lstStyle/>
          <a:p>
            <a:pPr algn="ctr"/>
            <a:r>
              <a:rPr lang="en-US" sz="17506"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01</a:t>
            </a:r>
          </a:p>
        </p:txBody>
      </p:sp>
    </p:spTree>
    <p:extLst>
      <p:ext uri="{BB962C8B-B14F-4D97-AF65-F5344CB8AC3E}">
        <p14:creationId xmlns:p14="http://schemas.microsoft.com/office/powerpoint/2010/main" val="347449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花园里的花&#10;&#10;描述已自动生成">
            <a:extLst>
              <a:ext uri="{FF2B5EF4-FFF2-40B4-BE49-F238E27FC236}">
                <a16:creationId xmlns:a16="http://schemas.microsoft.com/office/drawing/2014/main" id="{295409A9-61CE-4928-AFBE-593C0BF07619}"/>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8964" y="1"/>
            <a:ext cx="12849428" cy="7232649"/>
          </a:xfrm>
          <a:prstGeom prst="rect">
            <a:avLst/>
          </a:prstGeom>
          <a:noFill/>
        </p:spPr>
      </p:pic>
      <p:sp>
        <p:nvSpPr>
          <p:cNvPr id="4" name="矩形: 圆角 3">
            <a:extLst>
              <a:ext uri="{FF2B5EF4-FFF2-40B4-BE49-F238E27FC236}">
                <a16:creationId xmlns:a16="http://schemas.microsoft.com/office/drawing/2014/main" id="{AFB59CE8-0784-429B-8F6A-559828FA8D33}"/>
              </a:ext>
            </a:extLst>
          </p:cNvPr>
          <p:cNvSpPr/>
          <p:nvPr/>
        </p:nvSpPr>
        <p:spPr>
          <a:xfrm>
            <a:off x="798934" y="396080"/>
            <a:ext cx="11146613" cy="679759"/>
          </a:xfrm>
          <a:prstGeom prst="round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zh-CN" altLang="en-US" sz="3797" b="1" dirty="0">
                <a:solidFill>
                  <a:srgbClr val="0D8CE3"/>
                </a:solidFill>
                <a:latin typeface="华文细黑" panose="02010600040101010101" pitchFamily="2" charset="-122"/>
                <a:ea typeface="华文细黑" panose="02010600040101010101" pitchFamily="2" charset="-122"/>
              </a:rPr>
              <a:t>博士研究生岗位管理系统的由来</a:t>
            </a:r>
            <a:endParaRPr lang="zh-CN" altLang="en-US" sz="3797" b="1" dirty="0">
              <a:solidFill>
                <a:srgbClr val="0D8CE3"/>
              </a:solidFill>
              <a:latin typeface="华文细黑" panose="02010600040101010101" pitchFamily="2" charset="-122"/>
              <a:ea typeface="华文细黑" panose="02010600040101010101" pitchFamily="2" charset="-122"/>
              <a:cs typeface="Segoe UI" panose="020B0502040204020203" pitchFamily="34" charset="0"/>
            </a:endParaRPr>
          </a:p>
        </p:txBody>
      </p:sp>
      <p:sp>
        <p:nvSpPr>
          <p:cNvPr id="5" name="文本框 69">
            <a:extLst>
              <a:ext uri="{FF2B5EF4-FFF2-40B4-BE49-F238E27FC236}">
                <a16:creationId xmlns:a16="http://schemas.microsoft.com/office/drawing/2014/main" id="{2628B821-CFCD-463C-8B02-A281E15720C9}"/>
              </a:ext>
            </a:extLst>
          </p:cNvPr>
          <p:cNvSpPr txBox="1">
            <a:spLocks noChangeArrowheads="1"/>
          </p:cNvSpPr>
          <p:nvPr/>
        </p:nvSpPr>
        <p:spPr bwMode="auto">
          <a:xfrm>
            <a:off x="1085916" y="1952157"/>
            <a:ext cx="4946430" cy="74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algn="r" fontAlgn="base">
              <a:lnSpc>
                <a:spcPct val="100000"/>
              </a:lnSpc>
              <a:spcBef>
                <a:spcPct val="0"/>
              </a:spcBef>
              <a:spcAft>
                <a:spcPct val="0"/>
              </a:spcAft>
              <a:buNone/>
            </a:pPr>
            <a:r>
              <a:rPr lang="zh-CN" altLang="en-US" sz="2109" b="1" dirty="0">
                <a:solidFill>
                  <a:srgbClr val="0070C0"/>
                </a:solidFill>
                <a:latin typeface="等线" panose="02010600030101010101" pitchFamily="2" charset="-122"/>
                <a:ea typeface="等线" panose="02010600030101010101" pitchFamily="2" charset="-122"/>
              </a:rPr>
              <a:t>成立外国语学院博士研究生岗位奖学金管理方案改革小组</a:t>
            </a:r>
            <a:endParaRPr lang="zh-CN" altLang="zh-CN" sz="2109" b="1" dirty="0">
              <a:solidFill>
                <a:srgbClr val="0070C0"/>
              </a:solidFill>
              <a:latin typeface="等线" panose="02010600030101010101" pitchFamily="2" charset="-122"/>
              <a:ea typeface="等线" panose="02010600030101010101" pitchFamily="2" charset="-122"/>
            </a:endParaRPr>
          </a:p>
        </p:txBody>
      </p:sp>
      <p:sp>
        <p:nvSpPr>
          <p:cNvPr id="6" name="文本框 69">
            <a:extLst>
              <a:ext uri="{FF2B5EF4-FFF2-40B4-BE49-F238E27FC236}">
                <a16:creationId xmlns:a16="http://schemas.microsoft.com/office/drawing/2014/main" id="{A2F48A8F-4C97-48D4-BB96-0A51941EBA34}"/>
              </a:ext>
            </a:extLst>
          </p:cNvPr>
          <p:cNvSpPr txBox="1">
            <a:spLocks noChangeArrowheads="1"/>
          </p:cNvSpPr>
          <p:nvPr/>
        </p:nvSpPr>
        <p:spPr bwMode="auto">
          <a:xfrm>
            <a:off x="6890863" y="2744273"/>
            <a:ext cx="4904644" cy="74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lvl="0" fontAlgn="base">
              <a:lnSpc>
                <a:spcPct val="100000"/>
              </a:lnSpc>
              <a:spcBef>
                <a:spcPct val="0"/>
              </a:spcBef>
              <a:spcAft>
                <a:spcPct val="0"/>
              </a:spcAft>
              <a:buNone/>
            </a:pPr>
            <a:r>
              <a:rPr lang="zh-CN" altLang="en-US" sz="2109" b="1" dirty="0">
                <a:solidFill>
                  <a:srgbClr val="0070C0"/>
                </a:solidFill>
                <a:latin typeface="等线" panose="02010600030101010101" pitchFamily="2" charset="-122"/>
                <a:ea typeface="等线" panose="02010600030101010101" pitchFamily="2" charset="-122"/>
              </a:rPr>
              <a:t>制订</a:t>
            </a:r>
            <a:r>
              <a:rPr lang="en-US" altLang="zh-CN" sz="2109" b="1" dirty="0">
                <a:solidFill>
                  <a:srgbClr val="0070C0"/>
                </a:solidFill>
                <a:latin typeface="等线" panose="02010600030101010101" pitchFamily="2" charset="-122"/>
                <a:ea typeface="等线" panose="02010600030101010101" pitchFamily="2" charset="-122"/>
              </a:rPr>
              <a:t>《</a:t>
            </a:r>
            <a:r>
              <a:rPr lang="zh-CN" altLang="en-US" sz="2109" b="1" dirty="0">
                <a:solidFill>
                  <a:srgbClr val="0070C0"/>
                </a:solidFill>
                <a:latin typeface="等线" panose="02010600030101010101" pitchFamily="2" charset="-122"/>
                <a:ea typeface="等线" panose="02010600030101010101" pitchFamily="2" charset="-122"/>
              </a:rPr>
              <a:t>北京大学外国语学院博士研究生岗位奖学金管理办法实施细则</a:t>
            </a:r>
            <a:r>
              <a:rPr lang="en-US" altLang="zh-CN" sz="2109" b="1" dirty="0">
                <a:solidFill>
                  <a:srgbClr val="0070C0"/>
                </a:solidFill>
                <a:latin typeface="等线" panose="02010600030101010101" pitchFamily="2" charset="-122"/>
                <a:ea typeface="等线" panose="02010600030101010101" pitchFamily="2" charset="-122"/>
              </a:rPr>
              <a:t>》</a:t>
            </a:r>
            <a:endParaRPr lang="zh-CN" altLang="zh-CN" sz="2109" b="1" dirty="0">
              <a:solidFill>
                <a:srgbClr val="0070C0"/>
              </a:solidFill>
              <a:latin typeface="等线" panose="02010600030101010101" pitchFamily="2" charset="-122"/>
              <a:ea typeface="等线" panose="02010600030101010101" pitchFamily="2" charset="-122"/>
            </a:endParaRPr>
          </a:p>
        </p:txBody>
      </p:sp>
      <p:sp>
        <p:nvSpPr>
          <p:cNvPr id="7" name="文本框 69">
            <a:extLst>
              <a:ext uri="{FF2B5EF4-FFF2-40B4-BE49-F238E27FC236}">
                <a16:creationId xmlns:a16="http://schemas.microsoft.com/office/drawing/2014/main" id="{14C064CD-22E8-4E58-9813-EE3A22BAADA1}"/>
              </a:ext>
            </a:extLst>
          </p:cNvPr>
          <p:cNvSpPr txBox="1">
            <a:spLocks noChangeArrowheads="1"/>
          </p:cNvSpPr>
          <p:nvPr/>
        </p:nvSpPr>
        <p:spPr bwMode="auto">
          <a:xfrm>
            <a:off x="1432272" y="3537742"/>
            <a:ext cx="4600074"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964326">
              <a:lnSpc>
                <a:spcPct val="100000"/>
              </a:lnSpc>
              <a:spcBef>
                <a:spcPct val="0"/>
              </a:spcBef>
              <a:buNone/>
              <a:defRPr/>
            </a:pPr>
            <a:r>
              <a:rPr lang="zh-CN" altLang="en-US" sz="2109" b="1" dirty="0">
                <a:solidFill>
                  <a:srgbClr val="0070C0"/>
                </a:solidFill>
                <a:latin typeface="等线" panose="02010600030101010101" pitchFamily="2" charset="-122"/>
                <a:ea typeface="等线" panose="02010600030101010101" pitchFamily="2" charset="-122"/>
              </a:rPr>
              <a:t>调研、实践与分析</a:t>
            </a:r>
            <a:endParaRPr lang="zh-CN" altLang="zh-CN" sz="2109" b="1" dirty="0">
              <a:solidFill>
                <a:srgbClr val="0070C0"/>
              </a:solidFill>
              <a:latin typeface="等线" panose="02010600030101010101" pitchFamily="2" charset="-122"/>
              <a:ea typeface="等线" panose="02010600030101010101" pitchFamily="2" charset="-122"/>
            </a:endParaRPr>
          </a:p>
        </p:txBody>
      </p:sp>
      <p:sp>
        <p:nvSpPr>
          <p:cNvPr id="8" name="文本框 69">
            <a:extLst>
              <a:ext uri="{FF2B5EF4-FFF2-40B4-BE49-F238E27FC236}">
                <a16:creationId xmlns:a16="http://schemas.microsoft.com/office/drawing/2014/main" id="{6A3015DA-514E-412E-94F3-971E83540526}"/>
              </a:ext>
            </a:extLst>
          </p:cNvPr>
          <p:cNvSpPr txBox="1">
            <a:spLocks noChangeArrowheads="1"/>
          </p:cNvSpPr>
          <p:nvPr/>
        </p:nvSpPr>
        <p:spPr bwMode="auto">
          <a:xfrm>
            <a:off x="6890863" y="4318398"/>
            <a:ext cx="4675347"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64326">
              <a:lnSpc>
                <a:spcPct val="100000"/>
              </a:lnSpc>
              <a:spcBef>
                <a:spcPct val="0"/>
              </a:spcBef>
              <a:buNone/>
              <a:defRPr/>
            </a:pPr>
            <a:r>
              <a:rPr lang="zh-CN" altLang="en-US" sz="2109" b="1" dirty="0">
                <a:solidFill>
                  <a:srgbClr val="0070C0"/>
                </a:solidFill>
                <a:latin typeface="等线" panose="02010600030101010101" pitchFamily="2" charset="-122"/>
                <a:ea typeface="等线" panose="02010600030101010101" pitchFamily="2" charset="-122"/>
              </a:rPr>
              <a:t>系统</a:t>
            </a:r>
            <a:r>
              <a:rPr lang="en-US" altLang="zh-CN" sz="2109" b="1" dirty="0">
                <a:solidFill>
                  <a:srgbClr val="0070C0"/>
                </a:solidFill>
                <a:latin typeface="等线" panose="02010600030101010101" pitchFamily="2" charset="-122"/>
                <a:ea typeface="等线" panose="02010600030101010101" pitchFamily="2" charset="-122"/>
              </a:rPr>
              <a:t>1.0</a:t>
            </a:r>
            <a:r>
              <a:rPr lang="zh-CN" altLang="en-US" sz="2109" b="1" dirty="0">
                <a:solidFill>
                  <a:srgbClr val="0070C0"/>
                </a:solidFill>
                <a:latin typeface="等线" panose="02010600030101010101" pitchFamily="2" charset="-122"/>
                <a:ea typeface="等线" panose="02010600030101010101" pitchFamily="2" charset="-122"/>
              </a:rPr>
              <a:t>研发并投入运行</a:t>
            </a:r>
            <a:endParaRPr lang="zh-CN" altLang="zh-CN" sz="2109" b="1" dirty="0">
              <a:solidFill>
                <a:srgbClr val="0070C0"/>
              </a:solidFill>
              <a:latin typeface="等线" panose="02010600030101010101" pitchFamily="2" charset="-122"/>
              <a:ea typeface="等线" panose="02010600030101010101" pitchFamily="2" charset="-122"/>
            </a:endParaRPr>
          </a:p>
        </p:txBody>
      </p:sp>
      <p:sp>
        <p:nvSpPr>
          <p:cNvPr id="9" name="文本框 69">
            <a:extLst>
              <a:ext uri="{FF2B5EF4-FFF2-40B4-BE49-F238E27FC236}">
                <a16:creationId xmlns:a16="http://schemas.microsoft.com/office/drawing/2014/main" id="{1C1F9CC0-368B-4554-AC2D-92F44FB377AD}"/>
              </a:ext>
            </a:extLst>
          </p:cNvPr>
          <p:cNvSpPr txBox="1">
            <a:spLocks noChangeArrowheads="1"/>
          </p:cNvSpPr>
          <p:nvPr/>
        </p:nvSpPr>
        <p:spPr bwMode="auto">
          <a:xfrm>
            <a:off x="3572702" y="5112541"/>
            <a:ext cx="2459644"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964326">
              <a:lnSpc>
                <a:spcPct val="100000"/>
              </a:lnSpc>
              <a:spcBef>
                <a:spcPct val="0"/>
              </a:spcBef>
              <a:buNone/>
              <a:defRPr/>
            </a:pPr>
            <a:r>
              <a:rPr lang="zh-CN" altLang="en-US" sz="2109" b="1" dirty="0">
                <a:solidFill>
                  <a:srgbClr val="0070C0"/>
                </a:solidFill>
                <a:latin typeface="等线" panose="02010600030101010101" pitchFamily="2" charset="-122"/>
                <a:ea typeface="等线" panose="02010600030101010101" pitchFamily="2" charset="-122"/>
              </a:rPr>
              <a:t>系统</a:t>
            </a:r>
            <a:r>
              <a:rPr lang="en-US" altLang="zh-CN" sz="2109" b="1" dirty="0">
                <a:solidFill>
                  <a:srgbClr val="0070C0"/>
                </a:solidFill>
                <a:latin typeface="等线" panose="02010600030101010101" pitchFamily="2" charset="-122"/>
                <a:ea typeface="等线" panose="02010600030101010101" pitchFamily="2" charset="-122"/>
              </a:rPr>
              <a:t>2.0</a:t>
            </a:r>
            <a:r>
              <a:rPr lang="zh-CN" altLang="en-US" sz="2109" b="1" dirty="0">
                <a:solidFill>
                  <a:srgbClr val="0070C0"/>
                </a:solidFill>
                <a:latin typeface="等线" panose="02010600030101010101" pitchFamily="2" charset="-122"/>
                <a:ea typeface="等线" panose="02010600030101010101" pitchFamily="2" charset="-122"/>
              </a:rPr>
              <a:t>研发</a:t>
            </a:r>
            <a:endParaRPr lang="zh-CN" altLang="zh-CN" sz="2109" b="1" dirty="0">
              <a:solidFill>
                <a:srgbClr val="0070C0"/>
              </a:solidFill>
              <a:latin typeface="等线" panose="02010600030101010101" pitchFamily="2" charset="-122"/>
              <a:ea typeface="等线" panose="02010600030101010101" pitchFamily="2" charset="-122"/>
            </a:endParaRPr>
          </a:p>
        </p:txBody>
      </p:sp>
      <p:sp>
        <p:nvSpPr>
          <p:cNvPr id="10" name="文本框 69">
            <a:extLst>
              <a:ext uri="{FF2B5EF4-FFF2-40B4-BE49-F238E27FC236}">
                <a16:creationId xmlns:a16="http://schemas.microsoft.com/office/drawing/2014/main" id="{8D5E3DA3-EFA0-4845-9C0E-156F9E43A33F}"/>
              </a:ext>
            </a:extLst>
          </p:cNvPr>
          <p:cNvSpPr txBox="1">
            <a:spLocks noChangeArrowheads="1"/>
          </p:cNvSpPr>
          <p:nvPr/>
        </p:nvSpPr>
        <p:spPr bwMode="auto">
          <a:xfrm>
            <a:off x="6890864" y="5899265"/>
            <a:ext cx="2459644"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64326">
              <a:lnSpc>
                <a:spcPct val="100000"/>
              </a:lnSpc>
              <a:spcBef>
                <a:spcPct val="0"/>
              </a:spcBef>
              <a:buNone/>
              <a:defRPr/>
            </a:pPr>
            <a:r>
              <a:rPr lang="zh-CN" altLang="en-US" sz="2109" b="1" dirty="0">
                <a:solidFill>
                  <a:srgbClr val="0070C0"/>
                </a:solidFill>
                <a:latin typeface="等线" panose="02010600030101010101" pitchFamily="2" charset="-122"/>
                <a:ea typeface="等线" panose="02010600030101010101" pitchFamily="2" charset="-122"/>
              </a:rPr>
              <a:t>系统平稳运行</a:t>
            </a:r>
            <a:endParaRPr lang="zh-CN" altLang="zh-CN" sz="2109" b="1" dirty="0">
              <a:solidFill>
                <a:srgbClr val="0070C0"/>
              </a:solidFill>
              <a:latin typeface="等线" panose="02010600030101010101" pitchFamily="2" charset="-122"/>
              <a:ea typeface="等线" panose="02010600030101010101" pitchFamily="2" charset="-122"/>
            </a:endParaRPr>
          </a:p>
        </p:txBody>
      </p:sp>
      <p:cxnSp>
        <p:nvCxnSpPr>
          <p:cNvPr id="11" name="直接连接符 10">
            <a:extLst>
              <a:ext uri="{FF2B5EF4-FFF2-40B4-BE49-F238E27FC236}">
                <a16:creationId xmlns:a16="http://schemas.microsoft.com/office/drawing/2014/main" id="{719CD69E-1E45-4BCE-8746-534A185F1094}"/>
              </a:ext>
            </a:extLst>
          </p:cNvPr>
          <p:cNvCxnSpPr/>
          <p:nvPr/>
        </p:nvCxnSpPr>
        <p:spPr>
          <a:xfrm>
            <a:off x="6429375" y="1038568"/>
            <a:ext cx="0" cy="5999868"/>
          </a:xfrm>
          <a:prstGeom prst="line">
            <a:avLst/>
          </a:prstGeom>
          <a:ln w="38100" cap="rnd">
            <a:gradFill>
              <a:gsLst>
                <a:gs pos="0">
                  <a:srgbClr val="FF99CC">
                    <a:alpha val="4706"/>
                  </a:srgbClr>
                </a:gs>
                <a:gs pos="50000">
                  <a:srgbClr val="FF99CC"/>
                </a:gs>
                <a:gs pos="100000">
                  <a:schemeClr val="bg1">
                    <a:alpha val="5000"/>
                  </a:schemeClr>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12" name="椭圆 11">
            <a:extLst>
              <a:ext uri="{FF2B5EF4-FFF2-40B4-BE49-F238E27FC236}">
                <a16:creationId xmlns:a16="http://schemas.microsoft.com/office/drawing/2014/main" id="{C48DD84E-51AC-4173-A880-1F0EBC185AE8}"/>
              </a:ext>
            </a:extLst>
          </p:cNvPr>
          <p:cNvSpPr/>
          <p:nvPr/>
        </p:nvSpPr>
        <p:spPr>
          <a:xfrm>
            <a:off x="6372240" y="2081483"/>
            <a:ext cx="113900" cy="1139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eaLnBrk="0" hangingPunct="0">
              <a:defRPr/>
            </a:pPr>
            <a:endParaRPr lang="zh-CN" altLang="en-US" sz="1898">
              <a:solidFill>
                <a:srgbClr val="FF0000"/>
              </a:solidFill>
              <a:latin typeface="Calibri"/>
              <a:ea typeface="宋体" panose="02010600030101010101" pitchFamily="2" charset="-122"/>
            </a:endParaRPr>
          </a:p>
        </p:txBody>
      </p:sp>
      <p:sp>
        <p:nvSpPr>
          <p:cNvPr id="13" name="椭圆 12">
            <a:extLst>
              <a:ext uri="{FF2B5EF4-FFF2-40B4-BE49-F238E27FC236}">
                <a16:creationId xmlns:a16="http://schemas.microsoft.com/office/drawing/2014/main" id="{625AE6D1-8468-45F4-B55F-2F9F0EECD115}"/>
              </a:ext>
            </a:extLst>
          </p:cNvPr>
          <p:cNvSpPr/>
          <p:nvPr/>
        </p:nvSpPr>
        <p:spPr>
          <a:xfrm>
            <a:off x="6375540" y="2874275"/>
            <a:ext cx="113900" cy="1139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eaLnBrk="0" hangingPunct="0">
              <a:defRPr/>
            </a:pPr>
            <a:endParaRPr lang="zh-CN" altLang="en-US" sz="1898">
              <a:solidFill>
                <a:srgbClr val="FF0000"/>
              </a:solidFill>
              <a:latin typeface="Calibri"/>
              <a:ea typeface="宋体" panose="02010600030101010101" pitchFamily="2" charset="-122"/>
            </a:endParaRPr>
          </a:p>
        </p:txBody>
      </p:sp>
      <p:sp>
        <p:nvSpPr>
          <p:cNvPr id="14" name="椭圆 13">
            <a:extLst>
              <a:ext uri="{FF2B5EF4-FFF2-40B4-BE49-F238E27FC236}">
                <a16:creationId xmlns:a16="http://schemas.microsoft.com/office/drawing/2014/main" id="{C3E05B19-8431-4260-9F5E-EFE5531CFFF2}"/>
              </a:ext>
            </a:extLst>
          </p:cNvPr>
          <p:cNvSpPr/>
          <p:nvPr/>
        </p:nvSpPr>
        <p:spPr>
          <a:xfrm>
            <a:off x="6375540" y="3667067"/>
            <a:ext cx="113900" cy="1139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eaLnBrk="0" hangingPunct="0">
              <a:defRPr/>
            </a:pPr>
            <a:endParaRPr lang="zh-CN" altLang="en-US" sz="1898">
              <a:solidFill>
                <a:srgbClr val="FF0000"/>
              </a:solidFill>
              <a:latin typeface="Calibri"/>
              <a:ea typeface="宋体" panose="02010600030101010101" pitchFamily="2" charset="-122"/>
            </a:endParaRPr>
          </a:p>
        </p:txBody>
      </p:sp>
      <p:sp>
        <p:nvSpPr>
          <p:cNvPr id="15" name="椭圆 14">
            <a:extLst>
              <a:ext uri="{FF2B5EF4-FFF2-40B4-BE49-F238E27FC236}">
                <a16:creationId xmlns:a16="http://schemas.microsoft.com/office/drawing/2014/main" id="{4FADBD6D-4110-4DEB-993F-7D0FB9C8BD23}"/>
              </a:ext>
            </a:extLst>
          </p:cNvPr>
          <p:cNvSpPr/>
          <p:nvPr/>
        </p:nvSpPr>
        <p:spPr>
          <a:xfrm>
            <a:off x="6375540" y="4448399"/>
            <a:ext cx="113900" cy="1139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eaLnBrk="0" hangingPunct="0">
              <a:defRPr/>
            </a:pPr>
            <a:endParaRPr lang="zh-CN" altLang="en-US" sz="1898">
              <a:solidFill>
                <a:srgbClr val="FF0000"/>
              </a:solidFill>
              <a:latin typeface="Calibri"/>
              <a:ea typeface="宋体" panose="02010600030101010101" pitchFamily="2" charset="-122"/>
            </a:endParaRPr>
          </a:p>
        </p:txBody>
      </p:sp>
      <p:sp>
        <p:nvSpPr>
          <p:cNvPr id="16" name="椭圆 15">
            <a:extLst>
              <a:ext uri="{FF2B5EF4-FFF2-40B4-BE49-F238E27FC236}">
                <a16:creationId xmlns:a16="http://schemas.microsoft.com/office/drawing/2014/main" id="{8F110B49-63EE-4146-84F4-74597F2B62A5}"/>
              </a:ext>
            </a:extLst>
          </p:cNvPr>
          <p:cNvSpPr/>
          <p:nvPr/>
        </p:nvSpPr>
        <p:spPr>
          <a:xfrm>
            <a:off x="6375540" y="5241867"/>
            <a:ext cx="113900" cy="1139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eaLnBrk="0" hangingPunct="0">
              <a:defRPr/>
            </a:pPr>
            <a:endParaRPr lang="zh-CN" altLang="en-US" sz="1898">
              <a:solidFill>
                <a:srgbClr val="FF0000"/>
              </a:solidFill>
              <a:latin typeface="Calibri"/>
              <a:ea typeface="宋体" panose="02010600030101010101" pitchFamily="2" charset="-122"/>
            </a:endParaRPr>
          </a:p>
        </p:txBody>
      </p:sp>
      <p:sp>
        <p:nvSpPr>
          <p:cNvPr id="17" name="椭圆 16">
            <a:extLst>
              <a:ext uri="{FF2B5EF4-FFF2-40B4-BE49-F238E27FC236}">
                <a16:creationId xmlns:a16="http://schemas.microsoft.com/office/drawing/2014/main" id="{D94DB131-1D30-47DF-9810-FF1E43DBFA27}"/>
              </a:ext>
            </a:extLst>
          </p:cNvPr>
          <p:cNvSpPr/>
          <p:nvPr/>
        </p:nvSpPr>
        <p:spPr>
          <a:xfrm>
            <a:off x="6375540" y="6028591"/>
            <a:ext cx="113900" cy="1139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4326" eaLnBrk="0" hangingPunct="0">
              <a:defRPr/>
            </a:pPr>
            <a:endParaRPr lang="zh-CN" altLang="en-US" sz="1898">
              <a:solidFill>
                <a:srgbClr val="FF0000"/>
              </a:solidFill>
              <a:latin typeface="Calibri"/>
              <a:ea typeface="宋体" panose="02010600030101010101" pitchFamily="2" charset="-122"/>
            </a:endParaRPr>
          </a:p>
        </p:txBody>
      </p:sp>
      <p:sp>
        <p:nvSpPr>
          <p:cNvPr id="18" name="文本框 69">
            <a:extLst>
              <a:ext uri="{FF2B5EF4-FFF2-40B4-BE49-F238E27FC236}">
                <a16:creationId xmlns:a16="http://schemas.microsoft.com/office/drawing/2014/main" id="{A3C1479A-773F-4905-8469-9B59603D2E4F}"/>
              </a:ext>
            </a:extLst>
          </p:cNvPr>
          <p:cNvSpPr txBox="1">
            <a:spLocks noChangeArrowheads="1"/>
          </p:cNvSpPr>
          <p:nvPr/>
        </p:nvSpPr>
        <p:spPr bwMode="auto">
          <a:xfrm>
            <a:off x="6826036" y="2055101"/>
            <a:ext cx="4589310"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64326">
              <a:lnSpc>
                <a:spcPct val="100000"/>
              </a:lnSpc>
              <a:spcBef>
                <a:spcPct val="0"/>
              </a:spcBef>
              <a:buNone/>
              <a:defRPr/>
            </a:pP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2017</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9</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月</a:t>
            </a:r>
            <a:endParaRPr lang="zh-CN"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endParaRPr>
          </a:p>
        </p:txBody>
      </p:sp>
      <p:sp>
        <p:nvSpPr>
          <p:cNvPr id="19" name="文本框 69">
            <a:extLst>
              <a:ext uri="{FF2B5EF4-FFF2-40B4-BE49-F238E27FC236}">
                <a16:creationId xmlns:a16="http://schemas.microsoft.com/office/drawing/2014/main" id="{C44E003D-1BA6-49F2-9CF8-D0579DF584E4}"/>
              </a:ext>
            </a:extLst>
          </p:cNvPr>
          <p:cNvSpPr txBox="1">
            <a:spLocks noChangeArrowheads="1"/>
          </p:cNvSpPr>
          <p:nvPr/>
        </p:nvSpPr>
        <p:spPr bwMode="auto">
          <a:xfrm>
            <a:off x="1292539" y="2815476"/>
            <a:ext cx="4717135"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964326">
              <a:lnSpc>
                <a:spcPct val="100000"/>
              </a:lnSpc>
              <a:spcBef>
                <a:spcPct val="0"/>
              </a:spcBef>
              <a:buNone/>
              <a:defRPr/>
            </a:pP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2017</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10</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月</a:t>
            </a:r>
            <a:endParaRPr lang="zh-CN"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endParaRPr>
          </a:p>
        </p:txBody>
      </p:sp>
      <p:sp>
        <p:nvSpPr>
          <p:cNvPr id="20" name="文本框 69">
            <a:extLst>
              <a:ext uri="{FF2B5EF4-FFF2-40B4-BE49-F238E27FC236}">
                <a16:creationId xmlns:a16="http://schemas.microsoft.com/office/drawing/2014/main" id="{97A8FF9C-C74F-4E17-BCE8-09BFE0C14571}"/>
              </a:ext>
            </a:extLst>
          </p:cNvPr>
          <p:cNvSpPr txBox="1">
            <a:spLocks noChangeArrowheads="1"/>
          </p:cNvSpPr>
          <p:nvPr/>
        </p:nvSpPr>
        <p:spPr bwMode="auto">
          <a:xfrm>
            <a:off x="6826405" y="3529725"/>
            <a:ext cx="4739804"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64326">
              <a:lnSpc>
                <a:spcPct val="100000"/>
              </a:lnSpc>
              <a:spcBef>
                <a:spcPct val="0"/>
              </a:spcBef>
              <a:buNone/>
              <a:defRPr/>
            </a:pP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2017</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-2018</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endParaRPr lang="zh-CN"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endParaRPr>
          </a:p>
        </p:txBody>
      </p:sp>
      <p:sp>
        <p:nvSpPr>
          <p:cNvPr id="21" name="文本框 69">
            <a:extLst>
              <a:ext uri="{FF2B5EF4-FFF2-40B4-BE49-F238E27FC236}">
                <a16:creationId xmlns:a16="http://schemas.microsoft.com/office/drawing/2014/main" id="{C25B79DD-6354-401C-A4E6-FC1699601AC1}"/>
              </a:ext>
            </a:extLst>
          </p:cNvPr>
          <p:cNvSpPr txBox="1">
            <a:spLocks noChangeArrowheads="1"/>
          </p:cNvSpPr>
          <p:nvPr/>
        </p:nvSpPr>
        <p:spPr bwMode="auto">
          <a:xfrm>
            <a:off x="1432272" y="4312536"/>
            <a:ext cx="4600074"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964326">
              <a:lnSpc>
                <a:spcPct val="100000"/>
              </a:lnSpc>
              <a:spcBef>
                <a:spcPct val="0"/>
              </a:spcBef>
              <a:buNone/>
              <a:defRPr/>
            </a:pP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2018</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6-9</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月</a:t>
            </a:r>
            <a:endParaRPr lang="zh-CN"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endParaRPr>
          </a:p>
        </p:txBody>
      </p:sp>
      <p:sp>
        <p:nvSpPr>
          <p:cNvPr id="22" name="文本框 69">
            <a:extLst>
              <a:ext uri="{FF2B5EF4-FFF2-40B4-BE49-F238E27FC236}">
                <a16:creationId xmlns:a16="http://schemas.microsoft.com/office/drawing/2014/main" id="{E195EB76-ED57-4FE2-94AD-B25DBCF53635}"/>
              </a:ext>
            </a:extLst>
          </p:cNvPr>
          <p:cNvSpPr txBox="1">
            <a:spLocks noChangeArrowheads="1"/>
          </p:cNvSpPr>
          <p:nvPr/>
        </p:nvSpPr>
        <p:spPr bwMode="auto">
          <a:xfrm>
            <a:off x="6826405" y="5144783"/>
            <a:ext cx="4739802"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964326">
              <a:lnSpc>
                <a:spcPct val="100000"/>
              </a:lnSpc>
              <a:spcBef>
                <a:spcPct val="0"/>
              </a:spcBef>
              <a:buNone/>
              <a:defRPr/>
            </a:pP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2020</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11</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月</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-2021</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3</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月</a:t>
            </a:r>
            <a:endParaRPr lang="zh-CN"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endParaRPr>
          </a:p>
        </p:txBody>
      </p:sp>
      <p:sp>
        <p:nvSpPr>
          <p:cNvPr id="23" name="文本框 69">
            <a:extLst>
              <a:ext uri="{FF2B5EF4-FFF2-40B4-BE49-F238E27FC236}">
                <a16:creationId xmlns:a16="http://schemas.microsoft.com/office/drawing/2014/main" id="{D88F58E1-90AC-4FB8-8BB8-F130D4BDF8F3}"/>
              </a:ext>
            </a:extLst>
          </p:cNvPr>
          <p:cNvSpPr txBox="1">
            <a:spLocks noChangeArrowheads="1"/>
          </p:cNvSpPr>
          <p:nvPr/>
        </p:nvSpPr>
        <p:spPr bwMode="auto">
          <a:xfrm>
            <a:off x="1308576" y="5931507"/>
            <a:ext cx="4707733" cy="4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r" defTabSz="964326">
              <a:lnSpc>
                <a:spcPct val="100000"/>
              </a:lnSpc>
              <a:spcBef>
                <a:spcPct val="0"/>
              </a:spcBef>
              <a:buNone/>
              <a:defRPr/>
            </a:pP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2021</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年</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3</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月</a:t>
            </a:r>
            <a:r>
              <a:rPr lang="en-US"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a:t>
            </a:r>
            <a:r>
              <a:rPr lang="zh-CN" altLang="en-US"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rPr>
              <a:t>今</a:t>
            </a:r>
            <a:endParaRPr lang="zh-CN" altLang="zh-CN" sz="2109" b="1" u="sng" dirty="0">
              <a:solidFill>
                <a:srgbClr val="FF0000"/>
              </a:solidFill>
              <a:latin typeface="华文楷体" panose="02010600040101010101" pitchFamily="2" charset="-122"/>
              <a:ea typeface="华文楷体" panose="02010600040101010101" pitchFamily="2" charset="-122"/>
              <a:cs typeface="Segoe UI" panose="020B0502040204020203" pitchFamily="34" charset="0"/>
            </a:endParaRPr>
          </a:p>
        </p:txBody>
      </p:sp>
    </p:spTree>
    <p:extLst>
      <p:ext uri="{BB962C8B-B14F-4D97-AF65-F5344CB8AC3E}">
        <p14:creationId xmlns:p14="http://schemas.microsoft.com/office/powerpoint/2010/main" val="743013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a:extLst>
              <a:ext uri="{FF2B5EF4-FFF2-40B4-BE49-F238E27FC236}">
                <a16:creationId xmlns:a16="http://schemas.microsoft.com/office/drawing/2014/main" id="{0254ADEA-F336-4C25-8507-46CDB3617A49}"/>
              </a:ext>
            </a:extLst>
          </p:cNvPr>
          <p:cNvSpPr/>
          <p:nvPr/>
        </p:nvSpPr>
        <p:spPr>
          <a:xfrm rot="10800000">
            <a:off x="4359920" y="0"/>
            <a:ext cx="8498830" cy="7238411"/>
          </a:xfrm>
          <a:custGeom>
            <a:avLst/>
            <a:gdLst>
              <a:gd name="connsiteX0" fmla="*/ 8498830 w 8498830"/>
              <a:gd name="connsiteY0" fmla="*/ 7238411 h 7238411"/>
              <a:gd name="connsiteX1" fmla="*/ 0 w 8498830"/>
              <a:gd name="connsiteY1" fmla="*/ 7238411 h 7238411"/>
              <a:gd name="connsiteX2" fmla="*/ 0 w 8498830"/>
              <a:gd name="connsiteY2" fmla="*/ 0 h 7238411"/>
              <a:gd name="connsiteX3" fmla="*/ 1619157 w 8498830"/>
              <a:gd name="connsiteY3" fmla="*/ 0 h 7238411"/>
            </a:gdLst>
            <a:ahLst/>
            <a:cxnLst>
              <a:cxn ang="0">
                <a:pos x="connsiteX0" y="connsiteY0"/>
              </a:cxn>
              <a:cxn ang="0">
                <a:pos x="connsiteX1" y="connsiteY1"/>
              </a:cxn>
              <a:cxn ang="0">
                <a:pos x="connsiteX2" y="connsiteY2"/>
              </a:cxn>
              <a:cxn ang="0">
                <a:pos x="connsiteX3" y="connsiteY3"/>
              </a:cxn>
            </a:cxnLst>
            <a:rect l="l" t="t" r="r" b="b"/>
            <a:pathLst>
              <a:path w="8498830" h="7238411">
                <a:moveTo>
                  <a:pt x="8498830" y="7238411"/>
                </a:moveTo>
                <a:lnTo>
                  <a:pt x="0" y="7238411"/>
                </a:lnTo>
                <a:lnTo>
                  <a:pt x="0" y="0"/>
                </a:lnTo>
                <a:lnTo>
                  <a:pt x="1619157"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Freeform: Shape 45">
            <a:extLst>
              <a:ext uri="{FF2B5EF4-FFF2-40B4-BE49-F238E27FC236}">
                <a16:creationId xmlns:a16="http://schemas.microsoft.com/office/drawing/2014/main" id="{E4C49F0B-9248-41AD-969E-C0BE6DB86040}"/>
              </a:ext>
            </a:extLst>
          </p:cNvPr>
          <p:cNvSpPr>
            <a:spLocks/>
          </p:cNvSpPr>
          <p:nvPr/>
        </p:nvSpPr>
        <p:spPr bwMode="auto">
          <a:xfrm rot="1800000">
            <a:off x="611493" y="4186551"/>
            <a:ext cx="2271337" cy="2188943"/>
          </a:xfrm>
          <a:custGeom>
            <a:avLst/>
            <a:gdLst>
              <a:gd name="connsiteX0" fmla="*/ 1217613 w 1312863"/>
              <a:gd name="connsiteY0" fmla="*/ 641350 h 1265238"/>
              <a:gd name="connsiteX1" fmla="*/ 1312863 w 1312863"/>
              <a:gd name="connsiteY1" fmla="*/ 808038 h 1265238"/>
              <a:gd name="connsiteX2" fmla="*/ 1146175 w 1312863"/>
              <a:gd name="connsiteY2" fmla="*/ 906463 h 1265238"/>
              <a:gd name="connsiteX3" fmla="*/ 1098550 w 1312863"/>
              <a:gd name="connsiteY3" fmla="*/ 436563 h 1265238"/>
              <a:gd name="connsiteX4" fmla="*/ 1166813 w 1312863"/>
              <a:gd name="connsiteY4" fmla="*/ 555626 h 1265238"/>
              <a:gd name="connsiteX5" fmla="*/ 1060450 w 1312863"/>
              <a:gd name="connsiteY5" fmla="*/ 954088 h 1265238"/>
              <a:gd name="connsiteX6" fmla="*/ 939800 w 1312863"/>
              <a:gd name="connsiteY6" fmla="*/ 1025526 h 1265238"/>
              <a:gd name="connsiteX7" fmla="*/ 979488 w 1312863"/>
              <a:gd name="connsiteY7" fmla="*/ 227013 h 1265238"/>
              <a:gd name="connsiteX8" fmla="*/ 1047750 w 1312863"/>
              <a:gd name="connsiteY8" fmla="*/ 346076 h 1265238"/>
              <a:gd name="connsiteX9" fmla="*/ 850900 w 1312863"/>
              <a:gd name="connsiteY9" fmla="*/ 1077913 h 1265238"/>
              <a:gd name="connsiteX10" fmla="*/ 730250 w 1312863"/>
              <a:gd name="connsiteY10" fmla="*/ 1146176 h 1265238"/>
              <a:gd name="connsiteX11" fmla="*/ 854075 w 1312863"/>
              <a:gd name="connsiteY11" fmla="*/ 20638 h 1265238"/>
              <a:gd name="connsiteX12" fmla="*/ 927100 w 1312863"/>
              <a:gd name="connsiteY12" fmla="*/ 141288 h 1265238"/>
              <a:gd name="connsiteX13" fmla="*/ 646112 w 1312863"/>
              <a:gd name="connsiteY13" fmla="*/ 1196976 h 1265238"/>
              <a:gd name="connsiteX14" fmla="*/ 520700 w 1312863"/>
              <a:gd name="connsiteY14" fmla="*/ 1265238 h 1265238"/>
              <a:gd name="connsiteX15" fmla="*/ 461963 w 1312863"/>
              <a:gd name="connsiteY15" fmla="*/ 192087 h 1265238"/>
              <a:gd name="connsiteX16" fmla="*/ 581026 w 1312863"/>
              <a:gd name="connsiteY16" fmla="*/ 123825 h 1265238"/>
              <a:gd name="connsiteX17" fmla="*/ 333376 w 1312863"/>
              <a:gd name="connsiteY17" fmla="*/ 1038225 h 1265238"/>
              <a:gd name="connsiteX18" fmla="*/ 265113 w 1312863"/>
              <a:gd name="connsiteY18" fmla="*/ 919162 h 1265238"/>
              <a:gd name="connsiteX19" fmla="*/ 252413 w 1312863"/>
              <a:gd name="connsiteY19" fmla="*/ 312738 h 1265238"/>
              <a:gd name="connsiteX20" fmla="*/ 371475 w 1312863"/>
              <a:gd name="connsiteY20" fmla="*/ 244475 h 1265238"/>
              <a:gd name="connsiteX21" fmla="*/ 214313 w 1312863"/>
              <a:gd name="connsiteY21" fmla="*/ 830263 h 1265238"/>
              <a:gd name="connsiteX22" fmla="*/ 146051 w 1312863"/>
              <a:gd name="connsiteY22" fmla="*/ 709613 h 1265238"/>
              <a:gd name="connsiteX23" fmla="*/ 0 w 1312863"/>
              <a:gd name="connsiteY23" fmla="*/ 457200 h 1265238"/>
              <a:gd name="connsiteX24" fmla="*/ 166688 w 1312863"/>
              <a:gd name="connsiteY24" fmla="*/ 363538 h 1265238"/>
              <a:gd name="connsiteX25" fmla="*/ 93662 w 1312863"/>
              <a:gd name="connsiteY25" fmla="*/ 623888 h 1265238"/>
              <a:gd name="connsiteX26" fmla="*/ 785813 w 1312863"/>
              <a:gd name="connsiteY26" fmla="*/ 0 h 1265238"/>
              <a:gd name="connsiteX27" fmla="*/ 452437 w 1312863"/>
              <a:gd name="connsiteY27" fmla="*/ 1244600 h 1265238"/>
              <a:gd name="connsiteX28" fmla="*/ 384175 w 1312863"/>
              <a:gd name="connsiteY28" fmla="*/ 1123950 h 1265238"/>
              <a:gd name="connsiteX29" fmla="*/ 666750 w 1312863"/>
              <a:gd name="connsiteY29" fmla="*/ 73025 h 12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2863" h="1265238">
                <a:moveTo>
                  <a:pt x="1217613" y="641350"/>
                </a:moveTo>
                <a:lnTo>
                  <a:pt x="1312863" y="808038"/>
                </a:lnTo>
                <a:lnTo>
                  <a:pt x="1146175" y="906463"/>
                </a:lnTo>
                <a:close/>
                <a:moveTo>
                  <a:pt x="1098550" y="436563"/>
                </a:moveTo>
                <a:lnTo>
                  <a:pt x="1166813" y="555626"/>
                </a:lnTo>
                <a:lnTo>
                  <a:pt x="1060450" y="954088"/>
                </a:lnTo>
                <a:lnTo>
                  <a:pt x="939800" y="1025526"/>
                </a:lnTo>
                <a:close/>
                <a:moveTo>
                  <a:pt x="979488" y="227013"/>
                </a:moveTo>
                <a:lnTo>
                  <a:pt x="1047750" y="346076"/>
                </a:lnTo>
                <a:lnTo>
                  <a:pt x="850900" y="1077913"/>
                </a:lnTo>
                <a:lnTo>
                  <a:pt x="730250" y="1146176"/>
                </a:lnTo>
                <a:close/>
                <a:moveTo>
                  <a:pt x="854075" y="20638"/>
                </a:moveTo>
                <a:lnTo>
                  <a:pt x="927100" y="141288"/>
                </a:lnTo>
                <a:lnTo>
                  <a:pt x="646112" y="1196976"/>
                </a:lnTo>
                <a:lnTo>
                  <a:pt x="520700" y="1265238"/>
                </a:lnTo>
                <a:close/>
                <a:moveTo>
                  <a:pt x="461963" y="192087"/>
                </a:moveTo>
                <a:lnTo>
                  <a:pt x="581026" y="123825"/>
                </a:lnTo>
                <a:lnTo>
                  <a:pt x="333376" y="1038225"/>
                </a:lnTo>
                <a:lnTo>
                  <a:pt x="265113" y="919162"/>
                </a:lnTo>
                <a:close/>
                <a:moveTo>
                  <a:pt x="252413" y="312738"/>
                </a:moveTo>
                <a:lnTo>
                  <a:pt x="371475" y="244475"/>
                </a:lnTo>
                <a:lnTo>
                  <a:pt x="214313" y="830263"/>
                </a:lnTo>
                <a:lnTo>
                  <a:pt x="146051" y="709613"/>
                </a:lnTo>
                <a:close/>
                <a:moveTo>
                  <a:pt x="0" y="457200"/>
                </a:moveTo>
                <a:lnTo>
                  <a:pt x="166688" y="363538"/>
                </a:lnTo>
                <a:lnTo>
                  <a:pt x="93662" y="623888"/>
                </a:lnTo>
                <a:close/>
                <a:moveTo>
                  <a:pt x="785813" y="0"/>
                </a:moveTo>
                <a:lnTo>
                  <a:pt x="452437" y="1244600"/>
                </a:lnTo>
                <a:lnTo>
                  <a:pt x="384175" y="1123950"/>
                </a:lnTo>
                <a:lnTo>
                  <a:pt x="666750" y="73025"/>
                </a:lnTo>
                <a:close/>
              </a:path>
            </a:pathLst>
          </a:custGeom>
          <a:solidFill>
            <a:srgbClr val="0070C0">
              <a:alpha val="35000"/>
            </a:srgbClr>
          </a:solidFill>
          <a:ln w="9525">
            <a:noFill/>
            <a:round/>
            <a:headEnd/>
            <a:tailEnd/>
          </a:ln>
        </p:spPr>
        <p:txBody>
          <a:bodyPr vert="horz" wrap="square" lIns="96435" tIns="48218" rIns="96435" bIns="48218" numCol="1" anchor="t" anchorCtr="0" compatLnSpc="1">
            <a:prstTxWarp prst="textNoShape">
              <a:avLst/>
            </a:prstTxWarp>
            <a:noAutofit/>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Rectangle 19">
            <a:extLst>
              <a:ext uri="{FF2B5EF4-FFF2-40B4-BE49-F238E27FC236}">
                <a16:creationId xmlns:a16="http://schemas.microsoft.com/office/drawing/2014/main" id="{E68226EF-5B72-4D20-BD44-7666EF7BE1E8}"/>
              </a:ext>
            </a:extLst>
          </p:cNvPr>
          <p:cNvSpPr/>
          <p:nvPr/>
        </p:nvSpPr>
        <p:spPr>
          <a:xfrm>
            <a:off x="1584282" y="1683709"/>
            <a:ext cx="9690195" cy="3857413"/>
          </a:xfrm>
          <a:prstGeom prst="rect">
            <a:avLst/>
          </a:prstGeom>
          <a:solidFill>
            <a:schemeClr val="bg1">
              <a:alpha val="79000"/>
            </a:schemeClr>
          </a:solidFill>
          <a:ln>
            <a:noFill/>
          </a:ln>
          <a:effectLst>
            <a:outerShdw blurRad="1270000" dist="635000" dir="27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25">
            <a:extLst>
              <a:ext uri="{FF2B5EF4-FFF2-40B4-BE49-F238E27FC236}">
                <a16:creationId xmlns:a16="http://schemas.microsoft.com/office/drawing/2014/main" id="{46834ED8-71E2-4234-8D61-C2DD1F1A2411}"/>
              </a:ext>
            </a:extLst>
          </p:cNvPr>
          <p:cNvSpPr txBox="1"/>
          <p:nvPr/>
        </p:nvSpPr>
        <p:spPr>
          <a:xfrm>
            <a:off x="1949558" y="2451969"/>
            <a:ext cx="5218557" cy="1754326"/>
          </a:xfrm>
          <a:prstGeom prst="rect">
            <a:avLst/>
          </a:prstGeom>
          <a:noFill/>
        </p:spPr>
        <p:txBody>
          <a:bodyPr wrap="square" rtlCol="0">
            <a:spAutoFit/>
          </a:bodyPr>
          <a:lstStyle/>
          <a:p>
            <a:r>
              <a:rPr lang="zh-CN" altLang="en-US" sz="5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管理方案</a:t>
            </a:r>
            <a:endParaRPr lang="en-US" altLang="zh-CN" sz="5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5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及实施细则</a:t>
            </a:r>
          </a:p>
        </p:txBody>
      </p:sp>
      <p:sp>
        <p:nvSpPr>
          <p:cNvPr id="27" name="TextBox 26">
            <a:extLst>
              <a:ext uri="{FF2B5EF4-FFF2-40B4-BE49-F238E27FC236}">
                <a16:creationId xmlns:a16="http://schemas.microsoft.com/office/drawing/2014/main" id="{D583C61E-08F8-4A56-A6C0-D2542ED7F9E4}"/>
              </a:ext>
            </a:extLst>
          </p:cNvPr>
          <p:cNvSpPr txBox="1"/>
          <p:nvPr/>
        </p:nvSpPr>
        <p:spPr>
          <a:xfrm>
            <a:off x="1978889" y="4311513"/>
            <a:ext cx="4843023" cy="646331"/>
          </a:xfrm>
          <a:prstGeom prst="rect">
            <a:avLst/>
          </a:prstGeom>
          <a:noFill/>
        </p:spPr>
        <p:txBody>
          <a:bodyPr wrap="square" rtlCol="0">
            <a:spAutoFit/>
          </a:bodyPr>
          <a:lstStyle/>
          <a:p>
            <a:r>
              <a:rPr lang="en-US"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Management </a:t>
            </a:r>
            <a:r>
              <a:rPr lang="en-US" dirty="0" err="1">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programme</a:t>
            </a:r>
            <a:r>
              <a:rPr lang="en-US"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 and implementation rules</a:t>
            </a:r>
          </a:p>
        </p:txBody>
      </p:sp>
      <p:sp>
        <p:nvSpPr>
          <p:cNvPr id="31" name="任意多边形: 形状 30">
            <a:extLst>
              <a:ext uri="{FF2B5EF4-FFF2-40B4-BE49-F238E27FC236}">
                <a16:creationId xmlns:a16="http://schemas.microsoft.com/office/drawing/2014/main" id="{6DFC6725-F1F5-4F74-A6E0-2006AB2D9EBE}"/>
              </a:ext>
            </a:extLst>
          </p:cNvPr>
          <p:cNvSpPr/>
          <p:nvPr/>
        </p:nvSpPr>
        <p:spPr>
          <a:xfrm flipH="1" flipV="1">
            <a:off x="5925319" y="1675975"/>
            <a:ext cx="5349157" cy="3880699"/>
          </a:xfrm>
          <a:custGeom>
            <a:avLst/>
            <a:gdLst>
              <a:gd name="connsiteX0" fmla="*/ 5349157 w 5349157"/>
              <a:gd name="connsiteY0" fmla="*/ 3849044 h 3849044"/>
              <a:gd name="connsiteX1" fmla="*/ 0 w 5349157"/>
              <a:gd name="connsiteY1" fmla="*/ 3849044 h 3849044"/>
              <a:gd name="connsiteX2" fmla="*/ 0 w 5349157"/>
              <a:gd name="connsiteY2" fmla="*/ 0 h 3849044"/>
              <a:gd name="connsiteX3" fmla="*/ 1627405 w 5349157"/>
              <a:gd name="connsiteY3" fmla="*/ 0 h 3849044"/>
            </a:gdLst>
            <a:ahLst/>
            <a:cxnLst>
              <a:cxn ang="0">
                <a:pos x="connsiteX0" y="connsiteY0"/>
              </a:cxn>
              <a:cxn ang="0">
                <a:pos x="connsiteX1" y="connsiteY1"/>
              </a:cxn>
              <a:cxn ang="0">
                <a:pos x="connsiteX2" y="connsiteY2"/>
              </a:cxn>
              <a:cxn ang="0">
                <a:pos x="connsiteX3" y="connsiteY3"/>
              </a:cxn>
            </a:cxnLst>
            <a:rect l="l" t="t" r="r" b="b"/>
            <a:pathLst>
              <a:path w="5349157" h="3849044">
                <a:moveTo>
                  <a:pt x="5349157" y="3849044"/>
                </a:moveTo>
                <a:lnTo>
                  <a:pt x="0" y="3849044"/>
                </a:lnTo>
                <a:lnTo>
                  <a:pt x="0" y="0"/>
                </a:lnTo>
                <a:lnTo>
                  <a:pt x="1627405" y="0"/>
                </a:lnTo>
                <a:close/>
              </a:path>
            </a:pathLst>
          </a:custGeom>
          <a:solidFill>
            <a:srgbClr val="0070C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2">
            <a:extLst>
              <a:ext uri="{FF2B5EF4-FFF2-40B4-BE49-F238E27FC236}">
                <a16:creationId xmlns:a16="http://schemas.microsoft.com/office/drawing/2014/main" id="{6013B8ED-B356-4717-82DB-25F48F288038}"/>
              </a:ext>
            </a:extLst>
          </p:cNvPr>
          <p:cNvSpPr txBox="1"/>
          <p:nvPr/>
        </p:nvSpPr>
        <p:spPr>
          <a:xfrm>
            <a:off x="7975688" y="1964008"/>
            <a:ext cx="3110820" cy="2786276"/>
          </a:xfrm>
          <a:prstGeom prst="rect">
            <a:avLst/>
          </a:prstGeom>
          <a:noFill/>
        </p:spPr>
        <p:txBody>
          <a:bodyPr wrap="square" rtlCol="0">
            <a:spAutoFit/>
          </a:bodyPr>
          <a:lstStyle/>
          <a:p>
            <a:pPr algn="ctr"/>
            <a:r>
              <a:rPr lang="en-US" sz="17506"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02</a:t>
            </a:r>
          </a:p>
        </p:txBody>
      </p:sp>
    </p:spTree>
    <p:extLst>
      <p:ext uri="{BB962C8B-B14F-4D97-AF65-F5344CB8AC3E}">
        <p14:creationId xmlns:p14="http://schemas.microsoft.com/office/powerpoint/2010/main" val="5474513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86FEDC2-C082-4AF4-80B2-9E179599C8D2}"/>
              </a:ext>
            </a:extLst>
          </p:cNvPr>
          <p:cNvPicPr>
            <a:picLocks noChangeAspect="1"/>
          </p:cNvPicPr>
          <p:nvPr/>
        </p:nvPicPr>
        <p:blipFill rotWithShape="1">
          <a:blip r:embed="rId3">
            <a:extLst>
              <a:ext uri="{28A0092B-C50C-407E-A947-70E740481C1C}">
                <a14:useLocalDpi xmlns:a14="http://schemas.microsoft.com/office/drawing/2010/main" val="0"/>
              </a:ext>
            </a:extLst>
          </a:blip>
          <a:srcRect t="31428" b="22168"/>
          <a:stretch/>
        </p:blipFill>
        <p:spPr>
          <a:xfrm>
            <a:off x="4618" y="0"/>
            <a:ext cx="12853427" cy="3976366"/>
          </a:xfrm>
          <a:prstGeom prst="rect">
            <a:avLst/>
          </a:prstGeom>
        </p:spPr>
      </p:pic>
      <p:grpSp>
        <p:nvGrpSpPr>
          <p:cNvPr id="3" name="组合 2">
            <a:extLst>
              <a:ext uri="{FF2B5EF4-FFF2-40B4-BE49-F238E27FC236}">
                <a16:creationId xmlns:a16="http://schemas.microsoft.com/office/drawing/2014/main" id="{57013EAB-AC79-4DE9-8414-EB13353E5A2E}"/>
              </a:ext>
            </a:extLst>
          </p:cNvPr>
          <p:cNvGrpSpPr/>
          <p:nvPr/>
        </p:nvGrpSpPr>
        <p:grpSpPr>
          <a:xfrm>
            <a:off x="0" y="0"/>
            <a:ext cx="12858751" cy="4048374"/>
            <a:chOff x="0" y="0"/>
            <a:chExt cx="12858751" cy="4048374"/>
          </a:xfrm>
        </p:grpSpPr>
        <p:sp>
          <p:nvSpPr>
            <p:cNvPr id="12" name="PA-图片 27">
              <a:extLst>
                <a:ext uri="{FF2B5EF4-FFF2-40B4-BE49-F238E27FC236}">
                  <a16:creationId xmlns:a16="http://schemas.microsoft.com/office/drawing/2014/main" id="{764FBB4D-531D-4498-8633-96F5F5AB8A31}"/>
                </a:ext>
              </a:extLst>
            </p:cNvPr>
            <p:cNvSpPr/>
            <p:nvPr>
              <p:custDataLst>
                <p:tags r:id="rId1"/>
              </p:custDataLst>
            </p:nvPr>
          </p:nvSpPr>
          <p:spPr>
            <a:xfrm>
              <a:off x="0" y="0"/>
              <a:ext cx="12858751" cy="4048374"/>
            </a:xfrm>
            <a:custGeom>
              <a:avLst/>
              <a:gdLst/>
              <a:ahLst/>
              <a:cxnLst/>
              <a:rect l="0" t="0" r="0" b="0"/>
              <a:pathLst>
                <a:path w="12858751" h="4048374">
                  <a:moveTo>
                    <a:pt x="0" y="0"/>
                  </a:moveTo>
                  <a:lnTo>
                    <a:pt x="12858750" y="0"/>
                  </a:lnTo>
                  <a:lnTo>
                    <a:pt x="12858750" y="4048373"/>
                  </a:lnTo>
                  <a:lnTo>
                    <a:pt x="0" y="4048373"/>
                  </a:lnTo>
                  <a:close/>
                </a:path>
              </a:pathLst>
            </a:custGeom>
            <a:solidFill>
              <a:srgbClr val="0070C0">
                <a:alpha val="91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246BC6FF-AD56-4748-8F6A-D67E7088B512}"/>
                </a:ext>
              </a:extLst>
            </p:cNvPr>
            <p:cNvSpPr txBox="1"/>
            <p:nvPr/>
          </p:nvSpPr>
          <p:spPr>
            <a:xfrm>
              <a:off x="779232" y="628390"/>
              <a:ext cx="11274698" cy="589814"/>
            </a:xfrm>
            <a:prstGeom prst="rect">
              <a:avLst/>
            </a:prstGeom>
            <a:noFill/>
          </p:spPr>
          <p:txBody>
            <a:bodyPr wrap="none" lIns="96429" tIns="48215" rIns="96429" bIns="48215" rtlCol="0">
              <a:spAutoFit/>
            </a:bodyPr>
            <a:lstStyle/>
            <a:p>
              <a:pPr algn="ctr" defTabSz="963930"/>
              <a:r>
                <a:rPr lang="zh-CN"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北京大学外国语学院博士研究生岗位奖学金管理办法实施细则</a:t>
              </a:r>
              <a:endParaRPr lang="zh-CN" altLang="en-US" sz="32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 name="矩形 13">
              <a:extLst>
                <a:ext uri="{FF2B5EF4-FFF2-40B4-BE49-F238E27FC236}">
                  <a16:creationId xmlns:a16="http://schemas.microsoft.com/office/drawing/2014/main" id="{25B93FC1-90A9-4567-B8E1-19234AA68E70}"/>
                </a:ext>
              </a:extLst>
            </p:cNvPr>
            <p:cNvSpPr/>
            <p:nvPr/>
          </p:nvSpPr>
          <p:spPr>
            <a:xfrm>
              <a:off x="5532612" y="1312069"/>
              <a:ext cx="1793527" cy="84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62">
            <a:extLst>
              <a:ext uri="{FF2B5EF4-FFF2-40B4-BE49-F238E27FC236}">
                <a16:creationId xmlns:a16="http://schemas.microsoft.com/office/drawing/2014/main" id="{7278C815-7874-410F-A1D3-41A154D47A19}"/>
              </a:ext>
            </a:extLst>
          </p:cNvPr>
          <p:cNvSpPr txBox="1"/>
          <p:nvPr/>
        </p:nvSpPr>
        <p:spPr>
          <a:xfrm>
            <a:off x="812750" y="3871379"/>
            <a:ext cx="3749109" cy="2959463"/>
          </a:xfrm>
          <a:prstGeom prst="roundRect">
            <a:avLst>
              <a:gd name="adj" fmla="val 7913"/>
            </a:avLst>
          </a:prstGeom>
          <a:solidFill>
            <a:schemeClr val="bg1"/>
          </a:solidFill>
          <a:effectLst>
            <a:outerShdw blurRad="63500" algn="ctr" rotWithShape="0">
              <a:prstClr val="black">
                <a:alpha val="40000"/>
              </a:prstClr>
            </a:outerShdw>
          </a:effectLst>
        </p:spPr>
        <p:txBody>
          <a:bodyPr wrap="square" rtlCol="0">
            <a:spAutoFit/>
          </a:bodyPr>
          <a:lstStyle/>
          <a:p>
            <a:pPr algn="ct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总则</a:t>
            </a:r>
            <a:endParaRPr lang="en-US"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吸引优秀生源</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支持博士研究生顺利完成学业</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激发博士研究生学习和研究的积极性和能动性</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提高研究生培养质量</a:t>
            </a:r>
            <a:endParaRPr lang="id-ID" sz="16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TextBox 66">
            <a:extLst>
              <a:ext uri="{FF2B5EF4-FFF2-40B4-BE49-F238E27FC236}">
                <a16:creationId xmlns:a16="http://schemas.microsoft.com/office/drawing/2014/main" id="{9985F6C4-CDB1-4079-961C-83F104DC34FE}"/>
              </a:ext>
            </a:extLst>
          </p:cNvPr>
          <p:cNvSpPr txBox="1"/>
          <p:nvPr/>
        </p:nvSpPr>
        <p:spPr>
          <a:xfrm>
            <a:off x="5006066" y="3871379"/>
            <a:ext cx="4003439" cy="2959463"/>
          </a:xfrm>
          <a:prstGeom prst="roundRect">
            <a:avLst>
              <a:gd name="adj" fmla="val 5853"/>
            </a:avLst>
          </a:prstGeom>
          <a:solidFill>
            <a:schemeClr val="bg1"/>
          </a:solidFill>
          <a:effectLst>
            <a:outerShdw blurRad="63500" algn="ctr" rotWithShape="0">
              <a:prstClr val="black">
                <a:alpha val="40000"/>
              </a:prstClr>
            </a:outerShdw>
          </a:effectLst>
        </p:spPr>
        <p:txBody>
          <a:bodyPr wrap="square" rtlCol="0">
            <a:noAutofit/>
          </a:bodyPr>
          <a:lstStyle/>
          <a:p>
            <a:pPr algn="ct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工作领导小组</a:t>
            </a:r>
            <a:endParaRPr lang="en-US"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组长： 学院主管研究生工作领导</a:t>
            </a: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组员： 系所中心负责人、学工办负责人、教务办老师、并根据实际需要请相关老师参加。</a:t>
            </a:r>
          </a:p>
        </p:txBody>
      </p:sp>
      <p:sp>
        <p:nvSpPr>
          <p:cNvPr id="31" name="TextBox 70">
            <a:extLst>
              <a:ext uri="{FF2B5EF4-FFF2-40B4-BE49-F238E27FC236}">
                <a16:creationId xmlns:a16="http://schemas.microsoft.com/office/drawing/2014/main" id="{7B339A24-144C-42B1-8E85-5C450453DE68}"/>
              </a:ext>
            </a:extLst>
          </p:cNvPr>
          <p:cNvSpPr txBox="1"/>
          <p:nvPr/>
        </p:nvSpPr>
        <p:spPr>
          <a:xfrm>
            <a:off x="9453712" y="3905912"/>
            <a:ext cx="2736304" cy="2959463"/>
          </a:xfrm>
          <a:prstGeom prst="roundRect">
            <a:avLst>
              <a:gd name="adj" fmla="val 5528"/>
            </a:avLst>
          </a:prstGeom>
          <a:solidFill>
            <a:schemeClr val="bg1"/>
          </a:solidFill>
          <a:effectLst>
            <a:outerShdw blurRad="63500" algn="ctr" rotWithShape="0">
              <a:prstClr val="black">
                <a:alpha val="40000"/>
              </a:prstClr>
            </a:outerShdw>
          </a:effectLst>
        </p:spPr>
        <p:txBody>
          <a:bodyPr wrap="square" rtlCol="0">
            <a:noAutofit/>
          </a:bodyPr>
          <a:lstStyle/>
          <a:p>
            <a:pPr algn="ctr">
              <a:lnSpc>
                <a:spcPct val="150000"/>
              </a:lnSpc>
            </a:pPr>
            <a:r>
              <a:rPr lang="zh-CN" altLang="en-US" sz="2400"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奖学金岗位设定</a:t>
            </a:r>
            <a:endParaRPr lang="en-US"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校长奖学金</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助教岗位奖学金</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思政岗位奖学金</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助研岗位奖学金</a:t>
            </a:r>
            <a:endParaRPr lang="id-ID" sz="16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62">
            <a:extLst>
              <a:ext uri="{FF2B5EF4-FFF2-40B4-BE49-F238E27FC236}">
                <a16:creationId xmlns:a16="http://schemas.microsoft.com/office/drawing/2014/main" id="{F33C61E9-E12C-4722-AF3A-32CDDFFBDA70}"/>
              </a:ext>
            </a:extLst>
          </p:cNvPr>
          <p:cNvSpPr txBox="1"/>
          <p:nvPr/>
        </p:nvSpPr>
        <p:spPr>
          <a:xfrm>
            <a:off x="812749" y="3072396"/>
            <a:ext cx="3749109" cy="644144"/>
          </a:xfrm>
          <a:prstGeom prst="roundRect">
            <a:avLst>
              <a:gd name="adj" fmla="val 25456"/>
            </a:avLst>
          </a:prstGeom>
          <a:solidFill>
            <a:schemeClr val="bg1"/>
          </a:solidFill>
          <a:effectLst>
            <a:outerShdw blurRad="63500" algn="ctr" rotWithShape="0">
              <a:prstClr val="black">
                <a:alpha val="40000"/>
              </a:prstClr>
            </a:outerShdw>
          </a:effectLst>
        </p:spPr>
        <p:txBody>
          <a:bodyPr wrap="square" rtlCol="0">
            <a:no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一</a:t>
            </a:r>
            <a:endParaRPr lang="id-ID"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TextBox 62">
            <a:extLst>
              <a:ext uri="{FF2B5EF4-FFF2-40B4-BE49-F238E27FC236}">
                <a16:creationId xmlns:a16="http://schemas.microsoft.com/office/drawing/2014/main" id="{B3F87AAE-91CD-4872-A623-4A0A54449B1B}"/>
              </a:ext>
            </a:extLst>
          </p:cNvPr>
          <p:cNvSpPr txBox="1"/>
          <p:nvPr/>
        </p:nvSpPr>
        <p:spPr>
          <a:xfrm>
            <a:off x="5006066" y="3046791"/>
            <a:ext cx="4003439" cy="644144"/>
          </a:xfrm>
          <a:prstGeom prst="roundRect">
            <a:avLst>
              <a:gd name="adj" fmla="val 25456"/>
            </a:avLst>
          </a:prstGeom>
          <a:solidFill>
            <a:schemeClr val="bg1"/>
          </a:solidFill>
          <a:effectLst>
            <a:outerShdw blurRad="63500" algn="ctr" rotWithShape="0">
              <a:prstClr val="black">
                <a:alpha val="40000"/>
              </a:prstClr>
            </a:outerShdw>
          </a:effectLst>
        </p:spPr>
        <p:txBody>
          <a:bodyPr wrap="square" rtlCol="0">
            <a:noAutofit/>
          </a:bodyPr>
          <a:lstStyle>
            <a:defPPr>
              <a:defRPr lang="zh-CN"/>
            </a:defPPr>
            <a:lvl1pPr algn="ctr">
              <a:defRPr sz="2800">
                <a:solidFill>
                  <a:srgbClr val="0070C0"/>
                </a:solidFill>
                <a:latin typeface="微软雅黑" panose="020B0503020204020204" pitchFamily="34" charset="-122"/>
                <a:ea typeface="微软雅黑" panose="020B0503020204020204" pitchFamily="34" charset="-122"/>
              </a:defRPr>
            </a:lvl1pPr>
          </a:lstStyle>
          <a:p>
            <a:r>
              <a:rPr lang="zh-CN" altLang="en-US" b="1" dirty="0">
                <a:sym typeface="微软雅黑" panose="020B0503020204020204" pitchFamily="34" charset="-122"/>
              </a:rPr>
              <a:t>二</a:t>
            </a:r>
            <a:endParaRPr lang="id-ID" altLang="zh-CN" b="1" dirty="0">
              <a:sym typeface="微软雅黑" panose="020B0503020204020204" pitchFamily="34" charset="-122"/>
            </a:endParaRPr>
          </a:p>
        </p:txBody>
      </p:sp>
      <p:sp>
        <p:nvSpPr>
          <p:cNvPr id="34" name="TextBox 62">
            <a:extLst>
              <a:ext uri="{FF2B5EF4-FFF2-40B4-BE49-F238E27FC236}">
                <a16:creationId xmlns:a16="http://schemas.microsoft.com/office/drawing/2014/main" id="{DC5085E3-6DF0-4CBA-963C-46D008921D88}"/>
              </a:ext>
            </a:extLst>
          </p:cNvPr>
          <p:cNvSpPr txBox="1"/>
          <p:nvPr/>
        </p:nvSpPr>
        <p:spPr>
          <a:xfrm>
            <a:off x="9453712" y="3021187"/>
            <a:ext cx="2736304" cy="644144"/>
          </a:xfrm>
          <a:prstGeom prst="roundRect">
            <a:avLst>
              <a:gd name="adj" fmla="val 25456"/>
            </a:avLst>
          </a:prstGeom>
          <a:solidFill>
            <a:schemeClr val="bg1"/>
          </a:solidFill>
          <a:effectLst>
            <a:outerShdw blurRad="63500" algn="ctr" rotWithShape="0">
              <a:prstClr val="black">
                <a:alpha val="40000"/>
              </a:prstClr>
            </a:outerShdw>
          </a:effectLst>
        </p:spPr>
        <p:txBody>
          <a:bodyPr wrap="square" rtlCol="0">
            <a:noAutofit/>
          </a:bodyPr>
          <a:lstStyle>
            <a:defPPr>
              <a:defRPr lang="zh-CN"/>
            </a:defPPr>
            <a:lvl1pPr algn="ctr">
              <a:defRPr sz="2800">
                <a:solidFill>
                  <a:srgbClr val="0070C0"/>
                </a:solidFill>
                <a:latin typeface="微软雅黑" panose="020B0503020204020204" pitchFamily="34" charset="-122"/>
                <a:ea typeface="微软雅黑" panose="020B0503020204020204" pitchFamily="34" charset="-122"/>
              </a:defRPr>
            </a:lvl1pPr>
          </a:lstStyle>
          <a:p>
            <a:r>
              <a:rPr lang="zh-CN" altLang="en-US" b="1" dirty="0">
                <a:sym typeface="微软雅黑" panose="020B0503020204020204" pitchFamily="34" charset="-122"/>
              </a:rPr>
              <a:t>三</a:t>
            </a:r>
            <a:endParaRPr lang="id-ID" altLang="zh-CN" b="1" dirty="0">
              <a:sym typeface="微软雅黑" panose="020B0503020204020204" pitchFamily="34" charset="-122"/>
            </a:endParaRPr>
          </a:p>
        </p:txBody>
      </p:sp>
    </p:spTree>
    <p:extLst>
      <p:ext uri="{BB962C8B-B14F-4D97-AF65-F5344CB8AC3E}">
        <p14:creationId xmlns:p14="http://schemas.microsoft.com/office/powerpoint/2010/main" val="307283252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3EC072A-84FA-4C14-A9F0-782C5D49730A}"/>
              </a:ext>
            </a:extLst>
          </p:cNvPr>
          <p:cNvPicPr>
            <a:picLocks noChangeAspect="1"/>
          </p:cNvPicPr>
          <p:nvPr/>
        </p:nvPicPr>
        <p:blipFill rotWithShape="1">
          <a:blip r:embed="rId3">
            <a:extLst>
              <a:ext uri="{28A0092B-C50C-407E-A947-70E740481C1C}">
                <a14:useLocalDpi xmlns:a14="http://schemas.microsoft.com/office/drawing/2010/main" val="0"/>
              </a:ext>
            </a:extLst>
          </a:blip>
          <a:srcRect t="26688" b="10213"/>
          <a:stretch/>
        </p:blipFill>
        <p:spPr>
          <a:xfrm>
            <a:off x="0" y="0"/>
            <a:ext cx="12858750" cy="4048373"/>
          </a:xfrm>
          <a:prstGeom prst="rect">
            <a:avLst/>
          </a:prstGeom>
        </p:spPr>
      </p:pic>
      <p:sp>
        <p:nvSpPr>
          <p:cNvPr id="9" name="PA-图片 27">
            <a:extLst>
              <a:ext uri="{FF2B5EF4-FFF2-40B4-BE49-F238E27FC236}">
                <a16:creationId xmlns:a16="http://schemas.microsoft.com/office/drawing/2014/main" id="{FB2F48E4-F38E-4C34-AE7E-D1C0C0A82B5E}"/>
              </a:ext>
            </a:extLst>
          </p:cNvPr>
          <p:cNvSpPr/>
          <p:nvPr>
            <p:custDataLst>
              <p:tags r:id="rId1"/>
            </p:custDataLst>
          </p:nvPr>
        </p:nvSpPr>
        <p:spPr>
          <a:xfrm>
            <a:off x="0" y="0"/>
            <a:ext cx="12858751" cy="4048374"/>
          </a:xfrm>
          <a:custGeom>
            <a:avLst/>
            <a:gdLst/>
            <a:ahLst/>
            <a:cxnLst/>
            <a:rect l="0" t="0" r="0" b="0"/>
            <a:pathLst>
              <a:path w="12858751" h="4048374">
                <a:moveTo>
                  <a:pt x="0" y="0"/>
                </a:moveTo>
                <a:lnTo>
                  <a:pt x="12858750" y="0"/>
                </a:lnTo>
                <a:lnTo>
                  <a:pt x="12858750" y="4048373"/>
                </a:lnTo>
                <a:lnTo>
                  <a:pt x="0" y="4048373"/>
                </a:lnTo>
                <a:close/>
              </a:path>
            </a:pathLst>
          </a:custGeom>
          <a:solidFill>
            <a:srgbClr val="0070C0">
              <a:alpha val="91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62">
            <a:extLst>
              <a:ext uri="{FF2B5EF4-FFF2-40B4-BE49-F238E27FC236}">
                <a16:creationId xmlns:a16="http://schemas.microsoft.com/office/drawing/2014/main" id="{7278C815-7874-410F-A1D3-41A154D47A19}"/>
              </a:ext>
            </a:extLst>
          </p:cNvPr>
          <p:cNvSpPr txBox="1"/>
          <p:nvPr/>
        </p:nvSpPr>
        <p:spPr>
          <a:xfrm>
            <a:off x="605283" y="3845774"/>
            <a:ext cx="3528393" cy="2927895"/>
          </a:xfrm>
          <a:prstGeom prst="roundRect">
            <a:avLst>
              <a:gd name="adj" fmla="val 7913"/>
            </a:avLst>
          </a:prstGeom>
          <a:solidFill>
            <a:schemeClr val="bg1"/>
          </a:solidFill>
          <a:effectLst>
            <a:outerShdw blurRad="63500" algn="ctr" rotWithShape="0">
              <a:prstClr val="black">
                <a:alpha val="40000"/>
              </a:prstClr>
            </a:outerShdw>
          </a:effectLst>
        </p:spPr>
        <p:txBody>
          <a:bodyPr wrap="square" rtlCol="0">
            <a:spAutoFit/>
          </a:bodyPr>
          <a:lstStyle/>
          <a:p>
            <a:pPr algn="ct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奖学金标准（人</a:t>
            </a:r>
            <a:r>
              <a:rPr lang="en-US"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学年）</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校长奖</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8.2</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万（</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小时）</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助教岗</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6.1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万（</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300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小时）</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思政岗</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6.1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万（</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300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小时）</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助研岗</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5.5</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万（</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小时）</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不足</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200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小时的，奖学金将扣减</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7500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元，即扣发</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两月奖学金</a:t>
            </a:r>
          </a:p>
        </p:txBody>
      </p:sp>
      <p:sp>
        <p:nvSpPr>
          <p:cNvPr id="30" name="TextBox 66">
            <a:extLst>
              <a:ext uri="{FF2B5EF4-FFF2-40B4-BE49-F238E27FC236}">
                <a16:creationId xmlns:a16="http://schemas.microsoft.com/office/drawing/2014/main" id="{9985F6C4-CDB1-4079-961C-83F104DC34FE}"/>
              </a:ext>
            </a:extLst>
          </p:cNvPr>
          <p:cNvSpPr txBox="1"/>
          <p:nvPr/>
        </p:nvSpPr>
        <p:spPr>
          <a:xfrm>
            <a:off x="4441593" y="3845774"/>
            <a:ext cx="3652521" cy="2959463"/>
          </a:xfrm>
          <a:prstGeom prst="roundRect">
            <a:avLst>
              <a:gd name="adj" fmla="val 5853"/>
            </a:avLst>
          </a:prstGeom>
          <a:solidFill>
            <a:schemeClr val="bg1"/>
          </a:solidFill>
          <a:effectLst>
            <a:outerShdw blurRad="63500" algn="ctr" rotWithShape="0">
              <a:prstClr val="black">
                <a:alpha val="40000"/>
              </a:prstClr>
            </a:outerShdw>
          </a:effectLst>
        </p:spPr>
        <p:txBody>
          <a:bodyPr wrap="square" rtlCol="0">
            <a:noAutofit/>
          </a:bodyPr>
          <a:lstStyle/>
          <a:p>
            <a:pPr algn="ctr">
              <a:lnSpc>
                <a:spcPct val="150000"/>
              </a:lnSpc>
            </a:pP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评定流程</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每年</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月中下旬预设下一学年岗位</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每年</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月根据助教和思政岗的申请情况调整奖学金额度</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每年</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月</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日前后统计工作量，并对未完成的学生的奖学金进行扣减</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工作量超出部分不累计至下一学年</a:t>
            </a:r>
          </a:p>
        </p:txBody>
      </p:sp>
      <p:sp>
        <p:nvSpPr>
          <p:cNvPr id="31" name="TextBox 70">
            <a:extLst>
              <a:ext uri="{FF2B5EF4-FFF2-40B4-BE49-F238E27FC236}">
                <a16:creationId xmlns:a16="http://schemas.microsoft.com/office/drawing/2014/main" id="{7B339A24-144C-42B1-8E85-5C450453DE68}"/>
              </a:ext>
            </a:extLst>
          </p:cNvPr>
          <p:cNvSpPr txBox="1"/>
          <p:nvPr/>
        </p:nvSpPr>
        <p:spPr>
          <a:xfrm>
            <a:off x="8600947" y="3887424"/>
            <a:ext cx="3652520" cy="2959463"/>
          </a:xfrm>
          <a:prstGeom prst="roundRect">
            <a:avLst>
              <a:gd name="adj" fmla="val 5528"/>
            </a:avLst>
          </a:prstGeom>
          <a:solidFill>
            <a:schemeClr val="bg1"/>
          </a:solidFill>
          <a:effectLst>
            <a:outerShdw blurRad="63500" algn="ctr" rotWithShape="0">
              <a:prstClr val="black">
                <a:alpha val="40000"/>
              </a:prstClr>
            </a:outerShdw>
          </a:effectLst>
        </p:spPr>
        <p:txBody>
          <a:bodyPr wrap="square" rtlCol="0">
            <a:noAutofit/>
          </a:bodyPr>
          <a:lstStyle/>
          <a:p>
            <a:pPr algn="ctr">
              <a:lnSpc>
                <a:spcPct val="150000"/>
              </a:lnSpc>
            </a:pPr>
            <a:r>
              <a:rPr lang="zh-CN" altLang="en-US" sz="2400"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岗位管理与评估</a:t>
            </a:r>
            <a:endParaRPr lang="en-US"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对不认真或不能履行岗位职责的，设岗老师或用人部门负责人可提出调整或停发奖学金的建议</a:t>
            </a:r>
          </a:p>
          <a:p>
            <a:pPr marL="171450" indent="-171450" algn="ctr">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经学院奖助工作领导小组审核后，可视情况调整其岗位奖学金的额度或停止发放岗位奖学金。</a:t>
            </a:r>
          </a:p>
          <a:p>
            <a:pPr marL="171450" indent="-171450" algn="ctr">
              <a:lnSpc>
                <a:spcPct val="150000"/>
              </a:lnSpc>
              <a:buFont typeface="Arial" panose="020B0604020202020204" pitchFamily="34" charset="0"/>
              <a:buChar char="•"/>
            </a:pPr>
            <a:endParaRPr lang="id-ID" sz="1600"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TextBox 62">
            <a:extLst>
              <a:ext uri="{FF2B5EF4-FFF2-40B4-BE49-F238E27FC236}">
                <a16:creationId xmlns:a16="http://schemas.microsoft.com/office/drawing/2014/main" id="{F33C61E9-E12C-4722-AF3A-32CDDFFBDA70}"/>
              </a:ext>
            </a:extLst>
          </p:cNvPr>
          <p:cNvSpPr txBox="1"/>
          <p:nvPr/>
        </p:nvSpPr>
        <p:spPr>
          <a:xfrm>
            <a:off x="605283" y="3046791"/>
            <a:ext cx="3528394" cy="644144"/>
          </a:xfrm>
          <a:prstGeom prst="roundRect">
            <a:avLst>
              <a:gd name="adj" fmla="val 25456"/>
            </a:avLst>
          </a:prstGeom>
          <a:solidFill>
            <a:schemeClr val="bg1"/>
          </a:solidFill>
          <a:effectLst>
            <a:outerShdw blurRad="63500" algn="ctr" rotWithShape="0">
              <a:prstClr val="black">
                <a:alpha val="40000"/>
              </a:prstClr>
            </a:outerShdw>
          </a:effectLst>
        </p:spPr>
        <p:txBody>
          <a:bodyPr wrap="square" rtlCol="0">
            <a:noAutofit/>
          </a:bodyPr>
          <a:lstStyle/>
          <a:p>
            <a:pPr algn="ctr"/>
            <a:r>
              <a:rPr lang="zh-CN" altLang="en-US"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四</a:t>
            </a:r>
            <a:endParaRPr lang="id-ID" sz="28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TextBox 62">
            <a:extLst>
              <a:ext uri="{FF2B5EF4-FFF2-40B4-BE49-F238E27FC236}">
                <a16:creationId xmlns:a16="http://schemas.microsoft.com/office/drawing/2014/main" id="{B3F87AAE-91CD-4872-A623-4A0A54449B1B}"/>
              </a:ext>
            </a:extLst>
          </p:cNvPr>
          <p:cNvSpPr txBox="1"/>
          <p:nvPr/>
        </p:nvSpPr>
        <p:spPr>
          <a:xfrm>
            <a:off x="4441593" y="3046791"/>
            <a:ext cx="3652521" cy="644144"/>
          </a:xfrm>
          <a:prstGeom prst="roundRect">
            <a:avLst>
              <a:gd name="adj" fmla="val 25456"/>
            </a:avLst>
          </a:prstGeom>
          <a:solidFill>
            <a:schemeClr val="bg1"/>
          </a:solidFill>
          <a:effectLst>
            <a:outerShdw blurRad="63500" algn="ctr" rotWithShape="0">
              <a:prstClr val="black">
                <a:alpha val="40000"/>
              </a:prstClr>
            </a:outerShdw>
          </a:effectLst>
        </p:spPr>
        <p:txBody>
          <a:bodyPr wrap="square" rtlCol="0">
            <a:noAutofit/>
          </a:bodyPr>
          <a:lstStyle>
            <a:defPPr>
              <a:defRPr lang="zh-CN"/>
            </a:defPPr>
            <a:lvl1pPr algn="ctr">
              <a:defRPr sz="2800">
                <a:solidFill>
                  <a:srgbClr val="0070C0"/>
                </a:solidFill>
                <a:latin typeface="微软雅黑" panose="020B0503020204020204" pitchFamily="34" charset="-122"/>
                <a:ea typeface="微软雅黑" panose="020B0503020204020204" pitchFamily="34" charset="-122"/>
              </a:defRPr>
            </a:lvl1pPr>
          </a:lstStyle>
          <a:p>
            <a:r>
              <a:rPr lang="zh-CN" altLang="en-US" b="1" dirty="0">
                <a:sym typeface="微软雅黑" panose="020B0503020204020204" pitchFamily="34" charset="-122"/>
              </a:rPr>
              <a:t>五</a:t>
            </a:r>
            <a:endParaRPr lang="id-ID" altLang="zh-CN" b="1" dirty="0">
              <a:sym typeface="微软雅黑" panose="020B0503020204020204" pitchFamily="34" charset="-122"/>
            </a:endParaRPr>
          </a:p>
        </p:txBody>
      </p:sp>
      <p:sp>
        <p:nvSpPr>
          <p:cNvPr id="34" name="TextBox 62">
            <a:extLst>
              <a:ext uri="{FF2B5EF4-FFF2-40B4-BE49-F238E27FC236}">
                <a16:creationId xmlns:a16="http://schemas.microsoft.com/office/drawing/2014/main" id="{DC5085E3-6DF0-4CBA-963C-46D008921D88}"/>
              </a:ext>
            </a:extLst>
          </p:cNvPr>
          <p:cNvSpPr txBox="1"/>
          <p:nvPr/>
        </p:nvSpPr>
        <p:spPr>
          <a:xfrm>
            <a:off x="8598170" y="3046791"/>
            <a:ext cx="3652520" cy="644144"/>
          </a:xfrm>
          <a:prstGeom prst="roundRect">
            <a:avLst>
              <a:gd name="adj" fmla="val 25456"/>
            </a:avLst>
          </a:prstGeom>
          <a:solidFill>
            <a:schemeClr val="bg1"/>
          </a:solidFill>
          <a:effectLst>
            <a:outerShdw blurRad="63500" algn="ctr" rotWithShape="0">
              <a:prstClr val="black">
                <a:alpha val="40000"/>
              </a:prstClr>
            </a:outerShdw>
          </a:effectLst>
        </p:spPr>
        <p:txBody>
          <a:bodyPr wrap="square" rtlCol="0">
            <a:noAutofit/>
          </a:bodyPr>
          <a:lstStyle>
            <a:defPPr>
              <a:defRPr lang="zh-CN"/>
            </a:defPPr>
            <a:lvl1pPr algn="ctr">
              <a:defRPr sz="2800">
                <a:solidFill>
                  <a:srgbClr val="0070C0"/>
                </a:solidFill>
                <a:latin typeface="微软雅黑" panose="020B0503020204020204" pitchFamily="34" charset="-122"/>
                <a:ea typeface="微软雅黑" panose="020B0503020204020204" pitchFamily="34" charset="-122"/>
              </a:defRPr>
            </a:lvl1pPr>
          </a:lstStyle>
          <a:p>
            <a:r>
              <a:rPr lang="zh-CN" altLang="en-US" b="1">
                <a:sym typeface="微软雅黑" panose="020B0503020204020204" pitchFamily="34" charset="-122"/>
              </a:rPr>
              <a:t>六</a:t>
            </a:r>
            <a:endParaRPr lang="id-ID" altLang="zh-CN" b="1" dirty="0">
              <a:sym typeface="微软雅黑" panose="020B0503020204020204" pitchFamily="34" charset="-122"/>
            </a:endParaRPr>
          </a:p>
        </p:txBody>
      </p:sp>
      <p:sp>
        <p:nvSpPr>
          <p:cNvPr id="23" name="文本框 22">
            <a:extLst>
              <a:ext uri="{FF2B5EF4-FFF2-40B4-BE49-F238E27FC236}">
                <a16:creationId xmlns:a16="http://schemas.microsoft.com/office/drawing/2014/main" id="{A456B7CE-E418-488D-83DC-F31A1045F576}"/>
              </a:ext>
            </a:extLst>
          </p:cNvPr>
          <p:cNvSpPr txBox="1"/>
          <p:nvPr/>
        </p:nvSpPr>
        <p:spPr>
          <a:xfrm>
            <a:off x="779232" y="628390"/>
            <a:ext cx="11274698" cy="589814"/>
          </a:xfrm>
          <a:prstGeom prst="rect">
            <a:avLst/>
          </a:prstGeom>
          <a:noFill/>
        </p:spPr>
        <p:txBody>
          <a:bodyPr wrap="none" lIns="96429" tIns="48215" rIns="96429" bIns="48215" rtlCol="0">
            <a:spAutoFit/>
          </a:bodyPr>
          <a:lstStyle/>
          <a:p>
            <a:pPr algn="ctr" defTabSz="963930"/>
            <a:r>
              <a:rPr lang="zh-CN" altLang="zh-CN"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北京大学外国语学院博士研究生岗位奖学金管理办法实施细则</a:t>
            </a:r>
            <a:endParaRPr lang="zh-CN" altLang="en-US" sz="32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 name="矩形 21">
            <a:extLst>
              <a:ext uri="{FF2B5EF4-FFF2-40B4-BE49-F238E27FC236}">
                <a16:creationId xmlns:a16="http://schemas.microsoft.com/office/drawing/2014/main" id="{F96D52EE-6DDE-46B1-A9F8-CB99C4AB9A74}"/>
              </a:ext>
            </a:extLst>
          </p:cNvPr>
          <p:cNvSpPr/>
          <p:nvPr/>
        </p:nvSpPr>
        <p:spPr>
          <a:xfrm>
            <a:off x="5532612" y="1312069"/>
            <a:ext cx="1793527" cy="84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13431927"/>
      </p:ext>
    </p:extLst>
  </p:cSld>
  <p:clrMapOvr>
    <a:masterClrMapping/>
  </p:clrMapOvr>
  <p:transition spd="slow">
    <p:push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a:extLst>
              <a:ext uri="{FF2B5EF4-FFF2-40B4-BE49-F238E27FC236}">
                <a16:creationId xmlns:a16="http://schemas.microsoft.com/office/drawing/2014/main" id="{0254ADEA-F336-4C25-8507-46CDB3617A49}"/>
              </a:ext>
            </a:extLst>
          </p:cNvPr>
          <p:cNvSpPr/>
          <p:nvPr/>
        </p:nvSpPr>
        <p:spPr>
          <a:xfrm rot="10800000">
            <a:off x="4359920" y="0"/>
            <a:ext cx="8498830" cy="7238411"/>
          </a:xfrm>
          <a:custGeom>
            <a:avLst/>
            <a:gdLst>
              <a:gd name="connsiteX0" fmla="*/ 8498830 w 8498830"/>
              <a:gd name="connsiteY0" fmla="*/ 7238411 h 7238411"/>
              <a:gd name="connsiteX1" fmla="*/ 0 w 8498830"/>
              <a:gd name="connsiteY1" fmla="*/ 7238411 h 7238411"/>
              <a:gd name="connsiteX2" fmla="*/ 0 w 8498830"/>
              <a:gd name="connsiteY2" fmla="*/ 0 h 7238411"/>
              <a:gd name="connsiteX3" fmla="*/ 1619157 w 8498830"/>
              <a:gd name="connsiteY3" fmla="*/ 0 h 7238411"/>
            </a:gdLst>
            <a:ahLst/>
            <a:cxnLst>
              <a:cxn ang="0">
                <a:pos x="connsiteX0" y="connsiteY0"/>
              </a:cxn>
              <a:cxn ang="0">
                <a:pos x="connsiteX1" y="connsiteY1"/>
              </a:cxn>
              <a:cxn ang="0">
                <a:pos x="connsiteX2" y="connsiteY2"/>
              </a:cxn>
              <a:cxn ang="0">
                <a:pos x="connsiteX3" y="connsiteY3"/>
              </a:cxn>
            </a:cxnLst>
            <a:rect l="l" t="t" r="r" b="b"/>
            <a:pathLst>
              <a:path w="8498830" h="7238411">
                <a:moveTo>
                  <a:pt x="8498830" y="7238411"/>
                </a:moveTo>
                <a:lnTo>
                  <a:pt x="0" y="7238411"/>
                </a:lnTo>
                <a:lnTo>
                  <a:pt x="0" y="0"/>
                </a:lnTo>
                <a:lnTo>
                  <a:pt x="1619157" y="0"/>
                </a:lnTo>
                <a:close/>
              </a:path>
            </a:pathLst>
          </a:custGeom>
          <a:blipFill>
            <a:blip r:embed="rId3"/>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Freeform: Shape 45">
            <a:extLst>
              <a:ext uri="{FF2B5EF4-FFF2-40B4-BE49-F238E27FC236}">
                <a16:creationId xmlns:a16="http://schemas.microsoft.com/office/drawing/2014/main" id="{E4C49F0B-9248-41AD-969E-C0BE6DB86040}"/>
              </a:ext>
            </a:extLst>
          </p:cNvPr>
          <p:cNvSpPr>
            <a:spLocks/>
          </p:cNvSpPr>
          <p:nvPr/>
        </p:nvSpPr>
        <p:spPr bwMode="auto">
          <a:xfrm rot="1800000">
            <a:off x="611493" y="4186551"/>
            <a:ext cx="2271337" cy="2188943"/>
          </a:xfrm>
          <a:custGeom>
            <a:avLst/>
            <a:gdLst>
              <a:gd name="connsiteX0" fmla="*/ 1217613 w 1312863"/>
              <a:gd name="connsiteY0" fmla="*/ 641350 h 1265238"/>
              <a:gd name="connsiteX1" fmla="*/ 1312863 w 1312863"/>
              <a:gd name="connsiteY1" fmla="*/ 808038 h 1265238"/>
              <a:gd name="connsiteX2" fmla="*/ 1146175 w 1312863"/>
              <a:gd name="connsiteY2" fmla="*/ 906463 h 1265238"/>
              <a:gd name="connsiteX3" fmla="*/ 1098550 w 1312863"/>
              <a:gd name="connsiteY3" fmla="*/ 436563 h 1265238"/>
              <a:gd name="connsiteX4" fmla="*/ 1166813 w 1312863"/>
              <a:gd name="connsiteY4" fmla="*/ 555626 h 1265238"/>
              <a:gd name="connsiteX5" fmla="*/ 1060450 w 1312863"/>
              <a:gd name="connsiteY5" fmla="*/ 954088 h 1265238"/>
              <a:gd name="connsiteX6" fmla="*/ 939800 w 1312863"/>
              <a:gd name="connsiteY6" fmla="*/ 1025526 h 1265238"/>
              <a:gd name="connsiteX7" fmla="*/ 979488 w 1312863"/>
              <a:gd name="connsiteY7" fmla="*/ 227013 h 1265238"/>
              <a:gd name="connsiteX8" fmla="*/ 1047750 w 1312863"/>
              <a:gd name="connsiteY8" fmla="*/ 346076 h 1265238"/>
              <a:gd name="connsiteX9" fmla="*/ 850900 w 1312863"/>
              <a:gd name="connsiteY9" fmla="*/ 1077913 h 1265238"/>
              <a:gd name="connsiteX10" fmla="*/ 730250 w 1312863"/>
              <a:gd name="connsiteY10" fmla="*/ 1146176 h 1265238"/>
              <a:gd name="connsiteX11" fmla="*/ 854075 w 1312863"/>
              <a:gd name="connsiteY11" fmla="*/ 20638 h 1265238"/>
              <a:gd name="connsiteX12" fmla="*/ 927100 w 1312863"/>
              <a:gd name="connsiteY12" fmla="*/ 141288 h 1265238"/>
              <a:gd name="connsiteX13" fmla="*/ 646112 w 1312863"/>
              <a:gd name="connsiteY13" fmla="*/ 1196976 h 1265238"/>
              <a:gd name="connsiteX14" fmla="*/ 520700 w 1312863"/>
              <a:gd name="connsiteY14" fmla="*/ 1265238 h 1265238"/>
              <a:gd name="connsiteX15" fmla="*/ 461963 w 1312863"/>
              <a:gd name="connsiteY15" fmla="*/ 192087 h 1265238"/>
              <a:gd name="connsiteX16" fmla="*/ 581026 w 1312863"/>
              <a:gd name="connsiteY16" fmla="*/ 123825 h 1265238"/>
              <a:gd name="connsiteX17" fmla="*/ 333376 w 1312863"/>
              <a:gd name="connsiteY17" fmla="*/ 1038225 h 1265238"/>
              <a:gd name="connsiteX18" fmla="*/ 265113 w 1312863"/>
              <a:gd name="connsiteY18" fmla="*/ 919162 h 1265238"/>
              <a:gd name="connsiteX19" fmla="*/ 252413 w 1312863"/>
              <a:gd name="connsiteY19" fmla="*/ 312738 h 1265238"/>
              <a:gd name="connsiteX20" fmla="*/ 371475 w 1312863"/>
              <a:gd name="connsiteY20" fmla="*/ 244475 h 1265238"/>
              <a:gd name="connsiteX21" fmla="*/ 214313 w 1312863"/>
              <a:gd name="connsiteY21" fmla="*/ 830263 h 1265238"/>
              <a:gd name="connsiteX22" fmla="*/ 146051 w 1312863"/>
              <a:gd name="connsiteY22" fmla="*/ 709613 h 1265238"/>
              <a:gd name="connsiteX23" fmla="*/ 0 w 1312863"/>
              <a:gd name="connsiteY23" fmla="*/ 457200 h 1265238"/>
              <a:gd name="connsiteX24" fmla="*/ 166688 w 1312863"/>
              <a:gd name="connsiteY24" fmla="*/ 363538 h 1265238"/>
              <a:gd name="connsiteX25" fmla="*/ 93662 w 1312863"/>
              <a:gd name="connsiteY25" fmla="*/ 623888 h 1265238"/>
              <a:gd name="connsiteX26" fmla="*/ 785813 w 1312863"/>
              <a:gd name="connsiteY26" fmla="*/ 0 h 1265238"/>
              <a:gd name="connsiteX27" fmla="*/ 452437 w 1312863"/>
              <a:gd name="connsiteY27" fmla="*/ 1244600 h 1265238"/>
              <a:gd name="connsiteX28" fmla="*/ 384175 w 1312863"/>
              <a:gd name="connsiteY28" fmla="*/ 1123950 h 1265238"/>
              <a:gd name="connsiteX29" fmla="*/ 666750 w 1312863"/>
              <a:gd name="connsiteY29" fmla="*/ 73025 h 12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2863" h="1265238">
                <a:moveTo>
                  <a:pt x="1217613" y="641350"/>
                </a:moveTo>
                <a:lnTo>
                  <a:pt x="1312863" y="808038"/>
                </a:lnTo>
                <a:lnTo>
                  <a:pt x="1146175" y="906463"/>
                </a:lnTo>
                <a:close/>
                <a:moveTo>
                  <a:pt x="1098550" y="436563"/>
                </a:moveTo>
                <a:lnTo>
                  <a:pt x="1166813" y="555626"/>
                </a:lnTo>
                <a:lnTo>
                  <a:pt x="1060450" y="954088"/>
                </a:lnTo>
                <a:lnTo>
                  <a:pt x="939800" y="1025526"/>
                </a:lnTo>
                <a:close/>
                <a:moveTo>
                  <a:pt x="979488" y="227013"/>
                </a:moveTo>
                <a:lnTo>
                  <a:pt x="1047750" y="346076"/>
                </a:lnTo>
                <a:lnTo>
                  <a:pt x="850900" y="1077913"/>
                </a:lnTo>
                <a:lnTo>
                  <a:pt x="730250" y="1146176"/>
                </a:lnTo>
                <a:close/>
                <a:moveTo>
                  <a:pt x="854075" y="20638"/>
                </a:moveTo>
                <a:lnTo>
                  <a:pt x="927100" y="141288"/>
                </a:lnTo>
                <a:lnTo>
                  <a:pt x="646112" y="1196976"/>
                </a:lnTo>
                <a:lnTo>
                  <a:pt x="520700" y="1265238"/>
                </a:lnTo>
                <a:close/>
                <a:moveTo>
                  <a:pt x="461963" y="192087"/>
                </a:moveTo>
                <a:lnTo>
                  <a:pt x="581026" y="123825"/>
                </a:lnTo>
                <a:lnTo>
                  <a:pt x="333376" y="1038225"/>
                </a:lnTo>
                <a:lnTo>
                  <a:pt x="265113" y="919162"/>
                </a:lnTo>
                <a:close/>
                <a:moveTo>
                  <a:pt x="252413" y="312738"/>
                </a:moveTo>
                <a:lnTo>
                  <a:pt x="371475" y="244475"/>
                </a:lnTo>
                <a:lnTo>
                  <a:pt x="214313" y="830263"/>
                </a:lnTo>
                <a:lnTo>
                  <a:pt x="146051" y="709613"/>
                </a:lnTo>
                <a:close/>
                <a:moveTo>
                  <a:pt x="0" y="457200"/>
                </a:moveTo>
                <a:lnTo>
                  <a:pt x="166688" y="363538"/>
                </a:lnTo>
                <a:lnTo>
                  <a:pt x="93662" y="623888"/>
                </a:lnTo>
                <a:close/>
                <a:moveTo>
                  <a:pt x="785813" y="0"/>
                </a:moveTo>
                <a:lnTo>
                  <a:pt x="452437" y="1244600"/>
                </a:lnTo>
                <a:lnTo>
                  <a:pt x="384175" y="1123950"/>
                </a:lnTo>
                <a:lnTo>
                  <a:pt x="666750" y="73025"/>
                </a:lnTo>
                <a:close/>
              </a:path>
            </a:pathLst>
          </a:custGeom>
          <a:solidFill>
            <a:srgbClr val="0070C0">
              <a:alpha val="35000"/>
            </a:srgbClr>
          </a:solidFill>
          <a:ln w="9525">
            <a:noFill/>
            <a:round/>
            <a:headEnd/>
            <a:tailEnd/>
          </a:ln>
        </p:spPr>
        <p:txBody>
          <a:bodyPr vert="horz" wrap="square" lIns="96435" tIns="48218" rIns="96435" bIns="48218" numCol="1" anchor="t" anchorCtr="0" compatLnSpc="1">
            <a:prstTxWarp prst="textNoShape">
              <a:avLst/>
            </a:prstTxWarp>
            <a:noAutofit/>
          </a:bodyPr>
          <a:lstStyle/>
          <a:p>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Rectangle 19">
            <a:extLst>
              <a:ext uri="{FF2B5EF4-FFF2-40B4-BE49-F238E27FC236}">
                <a16:creationId xmlns:a16="http://schemas.microsoft.com/office/drawing/2014/main" id="{E68226EF-5B72-4D20-BD44-7666EF7BE1E8}"/>
              </a:ext>
            </a:extLst>
          </p:cNvPr>
          <p:cNvSpPr/>
          <p:nvPr/>
        </p:nvSpPr>
        <p:spPr>
          <a:xfrm>
            <a:off x="1584282" y="1683709"/>
            <a:ext cx="9690195" cy="3857413"/>
          </a:xfrm>
          <a:prstGeom prst="rect">
            <a:avLst/>
          </a:prstGeom>
          <a:solidFill>
            <a:schemeClr val="bg1">
              <a:alpha val="79000"/>
            </a:schemeClr>
          </a:solidFill>
          <a:ln>
            <a:noFill/>
          </a:ln>
          <a:effectLst>
            <a:outerShdw blurRad="1270000" dist="635000" dir="27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25">
            <a:extLst>
              <a:ext uri="{FF2B5EF4-FFF2-40B4-BE49-F238E27FC236}">
                <a16:creationId xmlns:a16="http://schemas.microsoft.com/office/drawing/2014/main" id="{46834ED8-71E2-4234-8D61-C2DD1F1A2411}"/>
              </a:ext>
            </a:extLst>
          </p:cNvPr>
          <p:cNvSpPr txBox="1"/>
          <p:nvPr/>
        </p:nvSpPr>
        <p:spPr>
          <a:xfrm>
            <a:off x="1974431" y="2742043"/>
            <a:ext cx="5218557" cy="1754326"/>
          </a:xfrm>
          <a:prstGeom prst="rect">
            <a:avLst/>
          </a:prstGeom>
          <a:noFill/>
        </p:spPr>
        <p:txBody>
          <a:bodyPr wrap="square" rtlCol="0">
            <a:spAutoFit/>
          </a:bodyPr>
          <a:lstStyle/>
          <a:p>
            <a:r>
              <a:rPr lang="zh-CN" altLang="en-US" sz="5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博士研究生岗位管理系统</a:t>
            </a:r>
          </a:p>
        </p:txBody>
      </p:sp>
      <p:sp>
        <p:nvSpPr>
          <p:cNvPr id="31" name="任意多边形: 形状 30">
            <a:extLst>
              <a:ext uri="{FF2B5EF4-FFF2-40B4-BE49-F238E27FC236}">
                <a16:creationId xmlns:a16="http://schemas.microsoft.com/office/drawing/2014/main" id="{6DFC6725-F1F5-4F74-A6E0-2006AB2D9EBE}"/>
              </a:ext>
            </a:extLst>
          </p:cNvPr>
          <p:cNvSpPr/>
          <p:nvPr/>
        </p:nvSpPr>
        <p:spPr>
          <a:xfrm flipH="1" flipV="1">
            <a:off x="5925319" y="1675975"/>
            <a:ext cx="5349157" cy="3880699"/>
          </a:xfrm>
          <a:custGeom>
            <a:avLst/>
            <a:gdLst>
              <a:gd name="connsiteX0" fmla="*/ 5349157 w 5349157"/>
              <a:gd name="connsiteY0" fmla="*/ 3849044 h 3849044"/>
              <a:gd name="connsiteX1" fmla="*/ 0 w 5349157"/>
              <a:gd name="connsiteY1" fmla="*/ 3849044 h 3849044"/>
              <a:gd name="connsiteX2" fmla="*/ 0 w 5349157"/>
              <a:gd name="connsiteY2" fmla="*/ 0 h 3849044"/>
              <a:gd name="connsiteX3" fmla="*/ 1627405 w 5349157"/>
              <a:gd name="connsiteY3" fmla="*/ 0 h 3849044"/>
            </a:gdLst>
            <a:ahLst/>
            <a:cxnLst>
              <a:cxn ang="0">
                <a:pos x="connsiteX0" y="connsiteY0"/>
              </a:cxn>
              <a:cxn ang="0">
                <a:pos x="connsiteX1" y="connsiteY1"/>
              </a:cxn>
              <a:cxn ang="0">
                <a:pos x="connsiteX2" y="connsiteY2"/>
              </a:cxn>
              <a:cxn ang="0">
                <a:pos x="connsiteX3" y="connsiteY3"/>
              </a:cxn>
            </a:cxnLst>
            <a:rect l="l" t="t" r="r" b="b"/>
            <a:pathLst>
              <a:path w="5349157" h="3849044">
                <a:moveTo>
                  <a:pt x="5349157" y="3849044"/>
                </a:moveTo>
                <a:lnTo>
                  <a:pt x="0" y="3849044"/>
                </a:lnTo>
                <a:lnTo>
                  <a:pt x="0" y="0"/>
                </a:lnTo>
                <a:lnTo>
                  <a:pt x="1627405" y="0"/>
                </a:lnTo>
                <a:close/>
              </a:path>
            </a:pathLst>
          </a:custGeom>
          <a:solidFill>
            <a:srgbClr val="0070C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2">
            <a:extLst>
              <a:ext uri="{FF2B5EF4-FFF2-40B4-BE49-F238E27FC236}">
                <a16:creationId xmlns:a16="http://schemas.microsoft.com/office/drawing/2014/main" id="{6013B8ED-B356-4717-82DB-25F48F288038}"/>
              </a:ext>
            </a:extLst>
          </p:cNvPr>
          <p:cNvSpPr txBox="1"/>
          <p:nvPr/>
        </p:nvSpPr>
        <p:spPr>
          <a:xfrm>
            <a:off x="7975688" y="1964008"/>
            <a:ext cx="3110820" cy="2786276"/>
          </a:xfrm>
          <a:prstGeom prst="rect">
            <a:avLst/>
          </a:prstGeom>
          <a:noFill/>
        </p:spPr>
        <p:txBody>
          <a:bodyPr wrap="square" rtlCol="0">
            <a:spAutoFit/>
          </a:bodyPr>
          <a:lstStyle/>
          <a:p>
            <a:pPr algn="ctr"/>
            <a:r>
              <a:rPr lang="en-US" sz="17506"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03</a:t>
            </a:r>
          </a:p>
        </p:txBody>
      </p:sp>
    </p:spTree>
    <p:extLst>
      <p:ext uri="{BB962C8B-B14F-4D97-AF65-F5344CB8AC3E}">
        <p14:creationId xmlns:p14="http://schemas.microsoft.com/office/powerpoint/2010/main" val="22783447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descr="图片包含 花, 桌子, 建筑, 充满&#10;&#10;描述已自动生成">
            <a:extLst>
              <a:ext uri="{FF2B5EF4-FFF2-40B4-BE49-F238E27FC236}">
                <a16:creationId xmlns:a16="http://schemas.microsoft.com/office/drawing/2014/main" id="{602A9D66-865E-4CCA-9FE9-96D27661C7B3}"/>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10697" y="-66857"/>
            <a:ext cx="12864786" cy="7293867"/>
          </a:xfrm>
          <a:prstGeom prst="rect">
            <a:avLst/>
          </a:prstGeom>
        </p:spPr>
      </p:pic>
      <p:sp>
        <p:nvSpPr>
          <p:cNvPr id="317" name="矩形: 圆角 316">
            <a:extLst>
              <a:ext uri="{FF2B5EF4-FFF2-40B4-BE49-F238E27FC236}">
                <a16:creationId xmlns:a16="http://schemas.microsoft.com/office/drawing/2014/main" id="{C885874B-C205-471D-B612-B5510BE5BBCB}"/>
              </a:ext>
            </a:extLst>
          </p:cNvPr>
          <p:cNvSpPr/>
          <p:nvPr/>
        </p:nvSpPr>
        <p:spPr>
          <a:xfrm>
            <a:off x="922913" y="287684"/>
            <a:ext cx="11146613" cy="1513142"/>
          </a:xfrm>
          <a:prstGeom prst="round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zh-CN" altLang="en-US" sz="3797" b="1" dirty="0">
                <a:solidFill>
                  <a:srgbClr val="0070C0"/>
                </a:solidFill>
                <a:latin typeface="华文隶书" panose="02010800040101010101" pitchFamily="2" charset="-122"/>
                <a:ea typeface="华文隶书" panose="02010800040101010101" pitchFamily="2" charset="-122"/>
              </a:rPr>
              <a:t>困境：</a:t>
            </a:r>
            <a:endParaRPr lang="en-US" altLang="zh-CN" sz="3797" b="1" dirty="0">
              <a:solidFill>
                <a:srgbClr val="0070C0"/>
              </a:solidFill>
              <a:latin typeface="华文隶书" panose="02010800040101010101" pitchFamily="2" charset="-122"/>
              <a:ea typeface="华文隶书" panose="02010800040101010101" pitchFamily="2" charset="-122"/>
            </a:endParaRPr>
          </a:p>
          <a:p>
            <a:pPr lvl="0" algn="ctr" eaLnBrk="0" fontAlgn="base" hangingPunct="0">
              <a:spcBef>
                <a:spcPct val="0"/>
              </a:spcBef>
              <a:spcAft>
                <a:spcPct val="0"/>
              </a:spcAft>
            </a:pPr>
            <a:r>
              <a:rPr lang="zh-CN" altLang="en-US" sz="3797" b="1" dirty="0">
                <a:solidFill>
                  <a:srgbClr val="0070C0"/>
                </a:solidFill>
                <a:latin typeface="华文隶书" panose="02010800040101010101" pitchFamily="2" charset="-122"/>
                <a:ea typeface="华文隶书" panose="02010800040101010101" pitchFamily="2" charset="-122"/>
              </a:rPr>
              <a:t>博士研究生岗位的管理难</a:t>
            </a:r>
            <a:endParaRPr lang="en-US" altLang="zh-CN" sz="3797" b="1" dirty="0">
              <a:solidFill>
                <a:srgbClr val="0070C0"/>
              </a:solidFill>
              <a:latin typeface="华文隶书" panose="02010800040101010101" pitchFamily="2" charset="-122"/>
              <a:ea typeface="华文隶书" panose="02010800040101010101" pitchFamily="2" charset="-122"/>
            </a:endParaRPr>
          </a:p>
          <a:p>
            <a:pPr lvl="0" algn="ctr" eaLnBrk="0" fontAlgn="base" hangingPunct="0">
              <a:spcBef>
                <a:spcPct val="0"/>
              </a:spcBef>
              <a:spcAft>
                <a:spcPct val="0"/>
              </a:spcAft>
            </a:pPr>
            <a:r>
              <a:rPr lang="zh-CN" altLang="en-US" sz="3797" b="1" dirty="0">
                <a:solidFill>
                  <a:srgbClr val="0070C0"/>
                </a:solidFill>
                <a:latin typeface="华文隶书" panose="02010800040101010101" pitchFamily="2" charset="-122"/>
                <a:ea typeface="华文隶书" panose="02010800040101010101" pitchFamily="2" charset="-122"/>
              </a:rPr>
              <a:t>奖学金的发放难</a:t>
            </a:r>
            <a:endParaRPr lang="zh-CN" altLang="en-US" sz="3797" b="1" dirty="0">
              <a:solidFill>
                <a:srgbClr val="0070C0"/>
              </a:solidFill>
              <a:latin typeface="华文隶书" panose="02010800040101010101" pitchFamily="2" charset="-122"/>
              <a:ea typeface="华文隶书" panose="02010800040101010101" pitchFamily="2" charset="-122"/>
              <a:cs typeface="Segoe UI" panose="020B0502040204020203" pitchFamily="34" charset="0"/>
            </a:endParaRPr>
          </a:p>
        </p:txBody>
      </p:sp>
      <p:grpSp>
        <p:nvGrpSpPr>
          <p:cNvPr id="2" name="组合 1"/>
          <p:cNvGrpSpPr/>
          <p:nvPr/>
        </p:nvGrpSpPr>
        <p:grpSpPr>
          <a:xfrm>
            <a:off x="601210" y="1970796"/>
            <a:ext cx="12170905" cy="4221419"/>
            <a:chOff x="569732" y="1868709"/>
            <a:chExt cx="11540455" cy="4002751"/>
          </a:xfrm>
        </p:grpSpPr>
        <p:sp>
          <p:nvSpPr>
            <p:cNvPr id="308" name="文本框 307">
              <a:extLst>
                <a:ext uri="{FF2B5EF4-FFF2-40B4-BE49-F238E27FC236}">
                  <a16:creationId xmlns:a16="http://schemas.microsoft.com/office/drawing/2014/main" id="{80C07422-1C78-4581-903F-4EE9BC99DC18}"/>
                </a:ext>
              </a:extLst>
            </p:cNvPr>
            <p:cNvSpPr txBox="1"/>
            <p:nvPr/>
          </p:nvSpPr>
          <p:spPr>
            <a:xfrm>
              <a:off x="569732" y="2566458"/>
              <a:ext cx="4061691" cy="1138152"/>
            </a:xfrm>
            <a:prstGeom prst="rect">
              <a:avLst/>
            </a:prstGeom>
            <a:noFill/>
          </p:spPr>
          <p:txBody>
            <a:bodyPr wrap="square" rtlCol="0">
              <a:spAutoFit/>
            </a:bodyPr>
            <a:lstStyle/>
            <a:p>
              <a:r>
                <a:rPr lang="zh-CN" altLang="en-US" sz="3600" b="1" dirty="0">
                  <a:solidFill>
                    <a:srgbClr val="0070C0"/>
                  </a:solidFill>
                  <a:latin typeface="华文新魏" panose="02010800040101010101" pitchFamily="2" charset="-122"/>
                  <a:ea typeface="华文新魏" panose="02010800040101010101" pitchFamily="2" charset="-122"/>
                </a:rPr>
                <a:t>岗位种类多，时长不一，统计不易</a:t>
              </a:r>
              <a:endParaRPr lang="en-US" altLang="zh-CN" sz="3600" b="1" dirty="0">
                <a:solidFill>
                  <a:srgbClr val="0070C0"/>
                </a:solidFill>
                <a:latin typeface="华文新魏" panose="02010800040101010101" pitchFamily="2" charset="-122"/>
                <a:ea typeface="华文新魏" panose="02010800040101010101" pitchFamily="2" charset="-122"/>
              </a:endParaRPr>
            </a:p>
          </p:txBody>
        </p:sp>
        <p:sp>
          <p:nvSpPr>
            <p:cNvPr id="309" name="文本框 308">
              <a:extLst>
                <a:ext uri="{FF2B5EF4-FFF2-40B4-BE49-F238E27FC236}">
                  <a16:creationId xmlns:a16="http://schemas.microsoft.com/office/drawing/2014/main" id="{74654A5B-09AB-4539-B132-CC1A08191DD5}"/>
                </a:ext>
              </a:extLst>
            </p:cNvPr>
            <p:cNvSpPr txBox="1"/>
            <p:nvPr/>
          </p:nvSpPr>
          <p:spPr>
            <a:xfrm>
              <a:off x="1329995" y="5016617"/>
              <a:ext cx="3009164" cy="612851"/>
            </a:xfrm>
            <a:prstGeom prst="rect">
              <a:avLst/>
            </a:prstGeom>
            <a:noFill/>
          </p:spPr>
          <p:txBody>
            <a:bodyPr wrap="square" rtlCol="0">
              <a:spAutoFit/>
            </a:bodyPr>
            <a:lstStyle/>
            <a:p>
              <a:r>
                <a:rPr lang="zh-CN" altLang="en-US" sz="3600" b="1" dirty="0">
                  <a:solidFill>
                    <a:srgbClr val="0070C0"/>
                  </a:solidFill>
                  <a:latin typeface="华文新魏" panose="02010800040101010101" pitchFamily="2" charset="-122"/>
                  <a:ea typeface="华文新魏" panose="02010800040101010101" pitchFamily="2" charset="-122"/>
                </a:rPr>
                <a:t>工作效果如何？</a:t>
              </a:r>
              <a:endParaRPr lang="en-US" altLang="zh-CN" sz="3600" b="1" dirty="0">
                <a:solidFill>
                  <a:srgbClr val="0070C0"/>
                </a:solidFill>
                <a:latin typeface="华文新魏" panose="02010800040101010101" pitchFamily="2" charset="-122"/>
                <a:ea typeface="华文新魏" panose="02010800040101010101" pitchFamily="2" charset="-122"/>
              </a:endParaRPr>
            </a:p>
          </p:txBody>
        </p:sp>
        <p:sp>
          <p:nvSpPr>
            <p:cNvPr id="311" name="文本框 310">
              <a:extLst>
                <a:ext uri="{FF2B5EF4-FFF2-40B4-BE49-F238E27FC236}">
                  <a16:creationId xmlns:a16="http://schemas.microsoft.com/office/drawing/2014/main" id="{11DB34AA-7AE2-435A-B74D-D3F701A171A8}"/>
                </a:ext>
              </a:extLst>
            </p:cNvPr>
            <p:cNvSpPr txBox="1"/>
            <p:nvPr/>
          </p:nvSpPr>
          <p:spPr>
            <a:xfrm>
              <a:off x="7837684" y="5041952"/>
              <a:ext cx="3888509" cy="612851"/>
            </a:xfrm>
            <a:prstGeom prst="rect">
              <a:avLst/>
            </a:prstGeom>
            <a:noFill/>
          </p:spPr>
          <p:txBody>
            <a:bodyPr wrap="square" rtlCol="0">
              <a:spAutoFit/>
            </a:bodyPr>
            <a:lstStyle/>
            <a:p>
              <a:r>
                <a:rPr lang="zh-CN" altLang="en-US" sz="3600" b="1" dirty="0">
                  <a:solidFill>
                    <a:srgbClr val="0070C0"/>
                  </a:solidFill>
                  <a:latin typeface="华文新魏" panose="02010800040101010101" pitchFamily="2" charset="-122"/>
                  <a:ea typeface="华文新魏" panose="02010800040101010101" pitchFamily="2" charset="-122"/>
                </a:rPr>
                <a:t>工作时长达标了吗？</a:t>
              </a:r>
              <a:endParaRPr lang="en-US" altLang="zh-CN" sz="3600" b="1" dirty="0">
                <a:solidFill>
                  <a:srgbClr val="0070C0"/>
                </a:solidFill>
                <a:latin typeface="华文新魏" panose="02010800040101010101" pitchFamily="2" charset="-122"/>
                <a:ea typeface="华文新魏" panose="02010800040101010101" pitchFamily="2" charset="-122"/>
              </a:endParaRPr>
            </a:p>
          </p:txBody>
        </p:sp>
        <p:sp>
          <p:nvSpPr>
            <p:cNvPr id="312" name="文本框 311">
              <a:extLst>
                <a:ext uri="{FF2B5EF4-FFF2-40B4-BE49-F238E27FC236}">
                  <a16:creationId xmlns:a16="http://schemas.microsoft.com/office/drawing/2014/main" id="{67E298E7-9D05-47E4-B9E0-7B9C8919CAB6}"/>
                </a:ext>
              </a:extLst>
            </p:cNvPr>
            <p:cNvSpPr txBox="1"/>
            <p:nvPr/>
          </p:nvSpPr>
          <p:spPr>
            <a:xfrm>
              <a:off x="8221678" y="2539079"/>
              <a:ext cx="3888509" cy="1138152"/>
            </a:xfrm>
            <a:prstGeom prst="rect">
              <a:avLst/>
            </a:prstGeom>
            <a:noFill/>
          </p:spPr>
          <p:txBody>
            <a:bodyPr wrap="square" rtlCol="0">
              <a:spAutoFit/>
            </a:bodyPr>
            <a:lstStyle/>
            <a:p>
              <a:r>
                <a:rPr lang="zh-CN" altLang="en-US" sz="3600" b="1" dirty="0">
                  <a:solidFill>
                    <a:srgbClr val="0070C0"/>
                  </a:solidFill>
                  <a:latin typeface="华文新魏" panose="02010800040101010101" pitchFamily="2" charset="-122"/>
                  <a:ea typeface="华文新魏" panose="02010800040101010101" pitchFamily="2" charset="-122"/>
                </a:rPr>
                <a:t>通知难，分工难，协调难</a:t>
              </a:r>
              <a:endParaRPr lang="en-US" altLang="zh-CN" sz="3600" b="1" dirty="0">
                <a:solidFill>
                  <a:srgbClr val="0070C0"/>
                </a:solidFill>
                <a:latin typeface="华文新魏" panose="02010800040101010101" pitchFamily="2" charset="-122"/>
                <a:ea typeface="华文新魏" panose="02010800040101010101" pitchFamily="2" charset="-122"/>
              </a:endParaRPr>
            </a:p>
          </p:txBody>
        </p:sp>
        <p:grpSp>
          <p:nvGrpSpPr>
            <p:cNvPr id="169" name="组合 168">
              <a:extLst>
                <a:ext uri="{FF2B5EF4-FFF2-40B4-BE49-F238E27FC236}">
                  <a16:creationId xmlns:a16="http://schemas.microsoft.com/office/drawing/2014/main" id="{2FD16C99-866B-4C4E-A6E2-698491F8D135}"/>
                </a:ext>
              </a:extLst>
            </p:cNvPr>
            <p:cNvGrpSpPr/>
            <p:nvPr/>
          </p:nvGrpSpPr>
          <p:grpSpPr>
            <a:xfrm>
              <a:off x="3915848" y="1868709"/>
              <a:ext cx="4396024" cy="4002751"/>
              <a:chOff x="1452921" y="1942621"/>
              <a:chExt cx="1990858" cy="1970124"/>
            </a:xfrm>
          </p:grpSpPr>
          <p:grpSp>
            <p:nvGrpSpPr>
              <p:cNvPr id="170" name="组合 169">
                <a:extLst>
                  <a:ext uri="{FF2B5EF4-FFF2-40B4-BE49-F238E27FC236}">
                    <a16:creationId xmlns:a16="http://schemas.microsoft.com/office/drawing/2014/main" id="{4965BD51-EF32-4E3D-8885-1B690DA92E1C}"/>
                  </a:ext>
                </a:extLst>
              </p:cNvPr>
              <p:cNvGrpSpPr/>
              <p:nvPr/>
            </p:nvGrpSpPr>
            <p:grpSpPr>
              <a:xfrm>
                <a:off x="1452921" y="1942621"/>
                <a:ext cx="1990858" cy="1970124"/>
                <a:chOff x="7507532" y="2111585"/>
                <a:chExt cx="3212479" cy="3179020"/>
              </a:xfrm>
            </p:grpSpPr>
            <p:sp>
              <p:nvSpPr>
                <p:cNvPr id="172" name="Freeform 5">
                  <a:extLst>
                    <a:ext uri="{FF2B5EF4-FFF2-40B4-BE49-F238E27FC236}">
                      <a16:creationId xmlns:a16="http://schemas.microsoft.com/office/drawing/2014/main" id="{96B91DE7-BCD0-4422-95C9-AEC58A076FE0}"/>
                    </a:ext>
                  </a:extLst>
                </p:cNvPr>
                <p:cNvSpPr>
                  <a:spLocks/>
                </p:cNvSpPr>
                <p:nvPr/>
              </p:nvSpPr>
              <p:spPr bwMode="auto">
                <a:xfrm rot="4947725">
                  <a:off x="7547332" y="2185625"/>
                  <a:ext cx="3097496" cy="3084303"/>
                </a:xfrm>
                <a:custGeom>
                  <a:avLst/>
                  <a:gdLst>
                    <a:gd name="T0" fmla="*/ 1076 w 2639"/>
                    <a:gd name="T1" fmla="*/ 2627 h 2627"/>
                    <a:gd name="T2" fmla="*/ 622 w 2639"/>
                    <a:gd name="T3" fmla="*/ 2451 h 2627"/>
                    <a:gd name="T4" fmla="*/ 263 w 2639"/>
                    <a:gd name="T5" fmla="*/ 2123 h 2627"/>
                    <a:gd name="T6" fmla="*/ 46 w 2639"/>
                    <a:gd name="T7" fmla="*/ 1687 h 2627"/>
                    <a:gd name="T8" fmla="*/ 0 w 2639"/>
                    <a:gd name="T9" fmla="*/ 1203 h 2627"/>
                    <a:gd name="T10" fmla="*/ 134 w 2639"/>
                    <a:gd name="T11" fmla="*/ 734 h 2627"/>
                    <a:gd name="T12" fmla="*/ 426 w 2639"/>
                    <a:gd name="T13" fmla="*/ 346 h 2627"/>
                    <a:gd name="T14" fmla="*/ 841 w 2639"/>
                    <a:gd name="T15" fmla="*/ 90 h 2627"/>
                    <a:gd name="T16" fmla="*/ 1320 w 2639"/>
                    <a:gd name="T17" fmla="*/ 0 h 2627"/>
                    <a:gd name="T18" fmla="*/ 1799 w 2639"/>
                    <a:gd name="T19" fmla="*/ 90 h 2627"/>
                    <a:gd name="T20" fmla="*/ 2213 w 2639"/>
                    <a:gd name="T21" fmla="*/ 346 h 2627"/>
                    <a:gd name="T22" fmla="*/ 2506 w 2639"/>
                    <a:gd name="T23" fmla="*/ 734 h 2627"/>
                    <a:gd name="T24" fmla="*/ 2639 w 2639"/>
                    <a:gd name="T25" fmla="*/ 1203 h 2627"/>
                    <a:gd name="T26" fmla="*/ 2594 w 2639"/>
                    <a:gd name="T27" fmla="*/ 1687 h 2627"/>
                    <a:gd name="T28" fmla="*/ 2377 w 2639"/>
                    <a:gd name="T29" fmla="*/ 2123 h 2627"/>
                    <a:gd name="T30" fmla="*/ 2017 w 2639"/>
                    <a:gd name="T31" fmla="*/ 2451 h 2627"/>
                    <a:gd name="T32" fmla="*/ 1563 w 2639"/>
                    <a:gd name="T33" fmla="*/ 2627 h 2627"/>
                    <a:gd name="T34" fmla="*/ 1076 w 2639"/>
                    <a:gd name="T35" fmla="*/ 2627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9" h="2627">
                      <a:moveTo>
                        <a:pt x="1076" y="2627"/>
                      </a:moveTo>
                      <a:lnTo>
                        <a:pt x="622" y="2451"/>
                      </a:lnTo>
                      <a:lnTo>
                        <a:pt x="263" y="2123"/>
                      </a:lnTo>
                      <a:lnTo>
                        <a:pt x="46" y="1687"/>
                      </a:lnTo>
                      <a:lnTo>
                        <a:pt x="0" y="1203"/>
                      </a:lnTo>
                      <a:lnTo>
                        <a:pt x="134" y="734"/>
                      </a:lnTo>
                      <a:lnTo>
                        <a:pt x="426" y="346"/>
                      </a:lnTo>
                      <a:lnTo>
                        <a:pt x="841" y="90"/>
                      </a:lnTo>
                      <a:lnTo>
                        <a:pt x="1320" y="0"/>
                      </a:lnTo>
                      <a:lnTo>
                        <a:pt x="1799" y="90"/>
                      </a:lnTo>
                      <a:lnTo>
                        <a:pt x="2213" y="346"/>
                      </a:lnTo>
                      <a:lnTo>
                        <a:pt x="2506" y="734"/>
                      </a:lnTo>
                      <a:lnTo>
                        <a:pt x="2639" y="1203"/>
                      </a:lnTo>
                      <a:lnTo>
                        <a:pt x="2594" y="1687"/>
                      </a:lnTo>
                      <a:lnTo>
                        <a:pt x="2377" y="2123"/>
                      </a:lnTo>
                      <a:lnTo>
                        <a:pt x="2017" y="2451"/>
                      </a:lnTo>
                      <a:lnTo>
                        <a:pt x="1563" y="2627"/>
                      </a:lnTo>
                      <a:lnTo>
                        <a:pt x="1076" y="2627"/>
                      </a:lnTo>
                      <a:close/>
                    </a:path>
                  </a:pathLst>
                </a:custGeom>
                <a:noFill/>
                <a:ln w="12700" cap="flat">
                  <a:solidFill>
                    <a:srgbClr val="FF7C80"/>
                  </a:solidFill>
                  <a:prstDash val="solid"/>
                  <a:miter lim="800000"/>
                  <a:headEnd/>
                  <a:tailEnd/>
                </a:ln>
                <a:effectLst/>
              </p:spPr>
              <p:txBody>
                <a:bodyPr vert="horz" wrap="square" lIns="96435" tIns="48218" rIns="96435" bIns="48218" numCol="1" anchor="t" anchorCtr="0" compatLnSpc="1">
                  <a:prstTxWarp prst="textNoShape">
                    <a:avLst/>
                  </a:prstTxWarp>
                </a:bodyPr>
                <a:lstStyle/>
                <a:p>
                  <a:endParaRPr lang="zh-CN" altLang="en-US"/>
                </a:p>
              </p:txBody>
            </p:sp>
            <p:sp>
              <p:nvSpPr>
                <p:cNvPr id="173" name="Line 6">
                  <a:extLst>
                    <a:ext uri="{FF2B5EF4-FFF2-40B4-BE49-F238E27FC236}">
                      <a16:creationId xmlns:a16="http://schemas.microsoft.com/office/drawing/2014/main" id="{628F84E2-1962-449D-BA43-91B7F557BC2F}"/>
                    </a:ext>
                  </a:extLst>
                </p:cNvPr>
                <p:cNvSpPr>
                  <a:spLocks noChangeShapeType="1"/>
                </p:cNvSpPr>
                <p:nvPr/>
              </p:nvSpPr>
              <p:spPr bwMode="auto">
                <a:xfrm rot="4947725">
                  <a:off x="9593098" y="3841705"/>
                  <a:ext cx="1392054" cy="861773"/>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74" name="Line 7">
                  <a:extLst>
                    <a:ext uri="{FF2B5EF4-FFF2-40B4-BE49-F238E27FC236}">
                      <a16:creationId xmlns:a16="http://schemas.microsoft.com/office/drawing/2014/main" id="{58E98B99-59BB-41A8-9814-3721B7D5069F}"/>
                    </a:ext>
                  </a:extLst>
                </p:cNvPr>
                <p:cNvSpPr>
                  <a:spLocks noChangeShapeType="1"/>
                </p:cNvSpPr>
                <p:nvPr/>
              </p:nvSpPr>
              <p:spPr bwMode="auto">
                <a:xfrm rot="4947725" flipH="1">
                  <a:off x="9059280" y="4235645"/>
                  <a:ext cx="151413" cy="163079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75" name="Line 8">
                  <a:extLst>
                    <a:ext uri="{FF2B5EF4-FFF2-40B4-BE49-F238E27FC236}">
                      <a16:creationId xmlns:a16="http://schemas.microsoft.com/office/drawing/2014/main" id="{A90F39F2-84E0-43E8-B65C-99E88C260F3E}"/>
                    </a:ext>
                  </a:extLst>
                </p:cNvPr>
                <p:cNvSpPr>
                  <a:spLocks noChangeShapeType="1"/>
                </p:cNvSpPr>
                <p:nvPr/>
              </p:nvSpPr>
              <p:spPr bwMode="auto">
                <a:xfrm rot="4947725" flipH="1">
                  <a:off x="7159717" y="4068982"/>
                  <a:ext cx="1527034" cy="59173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76" name="Line 9">
                  <a:extLst>
                    <a:ext uri="{FF2B5EF4-FFF2-40B4-BE49-F238E27FC236}">
                      <a16:creationId xmlns:a16="http://schemas.microsoft.com/office/drawing/2014/main" id="{786BF9B1-985E-4717-8F7B-655920010E34}"/>
                    </a:ext>
                  </a:extLst>
                </p:cNvPr>
                <p:cNvSpPr>
                  <a:spLocks noChangeShapeType="1"/>
                </p:cNvSpPr>
                <p:nvPr/>
              </p:nvSpPr>
              <p:spPr bwMode="auto">
                <a:xfrm rot="4947725">
                  <a:off x="7529763" y="3646744"/>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77" name="Line 10">
                  <a:extLst>
                    <a:ext uri="{FF2B5EF4-FFF2-40B4-BE49-F238E27FC236}">
                      <a16:creationId xmlns:a16="http://schemas.microsoft.com/office/drawing/2014/main" id="{60E9CECE-A6DB-44F8-91F1-8BB5F900CDFF}"/>
                    </a:ext>
                  </a:extLst>
                </p:cNvPr>
                <p:cNvSpPr>
                  <a:spLocks noChangeShapeType="1"/>
                </p:cNvSpPr>
                <p:nvPr/>
              </p:nvSpPr>
              <p:spPr bwMode="auto">
                <a:xfrm rot="4947725">
                  <a:off x="9021526" y="2175393"/>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78" name="Line 11">
                  <a:extLst>
                    <a:ext uri="{FF2B5EF4-FFF2-40B4-BE49-F238E27FC236}">
                      <a16:creationId xmlns:a16="http://schemas.microsoft.com/office/drawing/2014/main" id="{2F162EBD-57CF-41C1-9468-AA07DDA86B73}"/>
                    </a:ext>
                  </a:extLst>
                </p:cNvPr>
                <p:cNvSpPr>
                  <a:spLocks noChangeShapeType="1"/>
                </p:cNvSpPr>
                <p:nvPr/>
              </p:nvSpPr>
              <p:spPr bwMode="auto">
                <a:xfrm rot="4947725">
                  <a:off x="9675955" y="3875918"/>
                  <a:ext cx="1334541" cy="143238"/>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79" name="Line 12">
                  <a:extLst>
                    <a:ext uri="{FF2B5EF4-FFF2-40B4-BE49-F238E27FC236}">
                      <a16:creationId xmlns:a16="http://schemas.microsoft.com/office/drawing/2014/main" id="{EFA0449D-2F08-4366-AA03-C776D609F2C6}"/>
                    </a:ext>
                  </a:extLst>
                </p:cNvPr>
                <p:cNvSpPr>
                  <a:spLocks noChangeShapeType="1"/>
                </p:cNvSpPr>
                <p:nvPr/>
              </p:nvSpPr>
              <p:spPr bwMode="auto">
                <a:xfrm rot="4947725">
                  <a:off x="9644514" y="4232306"/>
                  <a:ext cx="274655" cy="1202256"/>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0" name="Line 13">
                  <a:extLst>
                    <a:ext uri="{FF2B5EF4-FFF2-40B4-BE49-F238E27FC236}">
                      <a16:creationId xmlns:a16="http://schemas.microsoft.com/office/drawing/2014/main" id="{90FDCA8A-5000-43A2-B06F-E724E14C7883}"/>
                    </a:ext>
                  </a:extLst>
                </p:cNvPr>
                <p:cNvSpPr>
                  <a:spLocks noChangeShapeType="1"/>
                </p:cNvSpPr>
                <p:nvPr/>
              </p:nvSpPr>
              <p:spPr bwMode="auto">
                <a:xfrm rot="4947725" flipV="1">
                  <a:off x="9824185" y="2836246"/>
                  <a:ext cx="762930" cy="143238"/>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1" name="Line 14">
                  <a:extLst>
                    <a:ext uri="{FF2B5EF4-FFF2-40B4-BE49-F238E27FC236}">
                      <a16:creationId xmlns:a16="http://schemas.microsoft.com/office/drawing/2014/main" id="{BB5F4A36-A32E-4F48-B8B1-9C84761E1B24}"/>
                    </a:ext>
                  </a:extLst>
                </p:cNvPr>
                <p:cNvSpPr>
                  <a:spLocks noChangeShapeType="1"/>
                </p:cNvSpPr>
                <p:nvPr/>
              </p:nvSpPr>
              <p:spPr bwMode="auto">
                <a:xfrm rot="4947725" flipH="1">
                  <a:off x="8289360" y="4246916"/>
                  <a:ext cx="504708" cy="1269179"/>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2" name="Line 15">
                  <a:extLst>
                    <a:ext uri="{FF2B5EF4-FFF2-40B4-BE49-F238E27FC236}">
                      <a16:creationId xmlns:a16="http://schemas.microsoft.com/office/drawing/2014/main" id="{A83D7FCE-55E5-4D22-B145-DF321D4FD56B}"/>
                    </a:ext>
                  </a:extLst>
                </p:cNvPr>
                <p:cNvSpPr>
                  <a:spLocks noChangeShapeType="1"/>
                </p:cNvSpPr>
                <p:nvPr/>
              </p:nvSpPr>
              <p:spPr bwMode="auto">
                <a:xfrm rot="4947725" flipH="1">
                  <a:off x="9051927" y="1634058"/>
                  <a:ext cx="446021" cy="1574439"/>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3" name="Line 16">
                  <a:extLst>
                    <a:ext uri="{FF2B5EF4-FFF2-40B4-BE49-F238E27FC236}">
                      <a16:creationId xmlns:a16="http://schemas.microsoft.com/office/drawing/2014/main" id="{5FC9AABF-FA58-4930-AFBD-E7231BC88CE0}"/>
                    </a:ext>
                  </a:extLst>
                </p:cNvPr>
                <p:cNvSpPr>
                  <a:spLocks noChangeShapeType="1"/>
                </p:cNvSpPr>
                <p:nvPr/>
              </p:nvSpPr>
              <p:spPr bwMode="auto">
                <a:xfrm rot="4947725" flipH="1">
                  <a:off x="10332640" y="3269850"/>
                  <a:ext cx="286392" cy="262993"/>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4" name="Line 17">
                  <a:extLst>
                    <a:ext uri="{FF2B5EF4-FFF2-40B4-BE49-F238E27FC236}">
                      <a16:creationId xmlns:a16="http://schemas.microsoft.com/office/drawing/2014/main" id="{E333A014-A2EA-4239-AF9D-65A34E81802C}"/>
                    </a:ext>
                  </a:extLst>
                </p:cNvPr>
                <p:cNvSpPr>
                  <a:spLocks noChangeShapeType="1"/>
                </p:cNvSpPr>
                <p:nvPr/>
              </p:nvSpPr>
              <p:spPr bwMode="auto">
                <a:xfrm rot="4947725">
                  <a:off x="8275645" y="2911068"/>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5" name="Line 18">
                  <a:extLst>
                    <a:ext uri="{FF2B5EF4-FFF2-40B4-BE49-F238E27FC236}">
                      <a16:creationId xmlns:a16="http://schemas.microsoft.com/office/drawing/2014/main" id="{7C26B23E-73E7-4AEC-BCFB-27E76D1A671B}"/>
                    </a:ext>
                  </a:extLst>
                </p:cNvPr>
                <p:cNvSpPr>
                  <a:spLocks noChangeShapeType="1"/>
                </p:cNvSpPr>
                <p:nvPr/>
              </p:nvSpPr>
              <p:spPr bwMode="auto">
                <a:xfrm rot="4947725">
                  <a:off x="9588043" y="2259080"/>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6" name="Line 19">
                  <a:extLst>
                    <a:ext uri="{FF2B5EF4-FFF2-40B4-BE49-F238E27FC236}">
                      <a16:creationId xmlns:a16="http://schemas.microsoft.com/office/drawing/2014/main" id="{2F7C8B14-F1CA-4666-96FF-B45AD92574D3}"/>
                    </a:ext>
                  </a:extLst>
                </p:cNvPr>
                <p:cNvSpPr>
                  <a:spLocks noChangeShapeType="1"/>
                </p:cNvSpPr>
                <p:nvPr/>
              </p:nvSpPr>
              <p:spPr bwMode="auto">
                <a:xfrm rot="4947725" flipH="1">
                  <a:off x="9404536" y="2468469"/>
                  <a:ext cx="1105662" cy="59878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7" name="Line 20">
                  <a:extLst>
                    <a:ext uri="{FF2B5EF4-FFF2-40B4-BE49-F238E27FC236}">
                      <a16:creationId xmlns:a16="http://schemas.microsoft.com/office/drawing/2014/main" id="{862F10E1-D638-4FB1-AF3A-E0F3A78B8547}"/>
                    </a:ext>
                  </a:extLst>
                </p:cNvPr>
                <p:cNvSpPr>
                  <a:spLocks noChangeShapeType="1"/>
                </p:cNvSpPr>
                <p:nvPr/>
              </p:nvSpPr>
              <p:spPr bwMode="auto">
                <a:xfrm rot="4947725">
                  <a:off x="8921456" y="2270793"/>
                  <a:ext cx="208925" cy="1878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8" name="Line 21">
                  <a:extLst>
                    <a:ext uri="{FF2B5EF4-FFF2-40B4-BE49-F238E27FC236}">
                      <a16:creationId xmlns:a16="http://schemas.microsoft.com/office/drawing/2014/main" id="{A3E48361-725A-4A6F-9BB3-30C7ADC335F1}"/>
                    </a:ext>
                  </a:extLst>
                </p:cNvPr>
                <p:cNvSpPr>
                  <a:spLocks noChangeShapeType="1"/>
                </p:cNvSpPr>
                <p:nvPr/>
              </p:nvSpPr>
              <p:spPr bwMode="auto">
                <a:xfrm rot="4947725" flipH="1">
                  <a:off x="9203214" y="5049240"/>
                  <a:ext cx="225358" cy="196071"/>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89" name="Line 22">
                  <a:extLst>
                    <a:ext uri="{FF2B5EF4-FFF2-40B4-BE49-F238E27FC236}">
                      <a16:creationId xmlns:a16="http://schemas.microsoft.com/office/drawing/2014/main" id="{AEE1925E-894C-4732-A9EF-72E153B00A62}"/>
                    </a:ext>
                  </a:extLst>
                </p:cNvPr>
                <p:cNvSpPr>
                  <a:spLocks noChangeShapeType="1"/>
                </p:cNvSpPr>
                <p:nvPr/>
              </p:nvSpPr>
              <p:spPr bwMode="auto">
                <a:xfrm rot="4947725">
                  <a:off x="7529763" y="3646744"/>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0" name="Line 23">
                  <a:extLst>
                    <a:ext uri="{FF2B5EF4-FFF2-40B4-BE49-F238E27FC236}">
                      <a16:creationId xmlns:a16="http://schemas.microsoft.com/office/drawing/2014/main" id="{5FB654D8-0967-4542-838E-AF8C428E061F}"/>
                    </a:ext>
                  </a:extLst>
                </p:cNvPr>
                <p:cNvSpPr>
                  <a:spLocks noChangeShapeType="1"/>
                </p:cNvSpPr>
                <p:nvPr/>
              </p:nvSpPr>
              <p:spPr bwMode="auto">
                <a:xfrm rot="4947725">
                  <a:off x="7991204" y="2623115"/>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1" name="Line 24">
                  <a:extLst>
                    <a:ext uri="{FF2B5EF4-FFF2-40B4-BE49-F238E27FC236}">
                      <a16:creationId xmlns:a16="http://schemas.microsoft.com/office/drawing/2014/main" id="{D636AF13-6ED0-451D-ACDD-FB48949D9779}"/>
                    </a:ext>
                  </a:extLst>
                </p:cNvPr>
                <p:cNvSpPr>
                  <a:spLocks noChangeShapeType="1"/>
                </p:cNvSpPr>
                <p:nvPr/>
              </p:nvSpPr>
              <p:spPr bwMode="auto">
                <a:xfrm rot="4947725" flipH="1">
                  <a:off x="7560596" y="4263793"/>
                  <a:ext cx="636166" cy="468457"/>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2" name="Line 25">
                  <a:extLst>
                    <a:ext uri="{FF2B5EF4-FFF2-40B4-BE49-F238E27FC236}">
                      <a16:creationId xmlns:a16="http://schemas.microsoft.com/office/drawing/2014/main" id="{33682C66-DA01-4D46-B6FF-99C63C68EA5A}"/>
                    </a:ext>
                  </a:extLst>
                </p:cNvPr>
                <p:cNvSpPr>
                  <a:spLocks noChangeShapeType="1"/>
                </p:cNvSpPr>
                <p:nvPr/>
              </p:nvSpPr>
              <p:spPr bwMode="auto">
                <a:xfrm rot="4947725">
                  <a:off x="7187694" y="3100850"/>
                  <a:ext cx="1348626" cy="43910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3" name="Line 26">
                  <a:extLst>
                    <a:ext uri="{FF2B5EF4-FFF2-40B4-BE49-F238E27FC236}">
                      <a16:creationId xmlns:a16="http://schemas.microsoft.com/office/drawing/2014/main" id="{228FC992-4C90-4E57-ACF8-24994547532B}"/>
                    </a:ext>
                  </a:extLst>
                </p:cNvPr>
                <p:cNvSpPr>
                  <a:spLocks noChangeShapeType="1"/>
                </p:cNvSpPr>
                <p:nvPr/>
              </p:nvSpPr>
              <p:spPr bwMode="auto">
                <a:xfrm rot="4947725">
                  <a:off x="7555584" y="3297190"/>
                  <a:ext cx="280524" cy="372183"/>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4" name="Line 27">
                  <a:extLst>
                    <a:ext uri="{FF2B5EF4-FFF2-40B4-BE49-F238E27FC236}">
                      <a16:creationId xmlns:a16="http://schemas.microsoft.com/office/drawing/2014/main" id="{72080536-948B-457C-899B-9DB6C1F19A5E}"/>
                    </a:ext>
                  </a:extLst>
                </p:cNvPr>
                <p:cNvSpPr>
                  <a:spLocks noChangeShapeType="1"/>
                </p:cNvSpPr>
                <p:nvPr/>
              </p:nvSpPr>
              <p:spPr bwMode="auto">
                <a:xfrm rot="4947725" flipH="1">
                  <a:off x="7637143" y="3122820"/>
                  <a:ext cx="252354" cy="16554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5" name="Line 28">
                  <a:extLst>
                    <a:ext uri="{FF2B5EF4-FFF2-40B4-BE49-F238E27FC236}">
                      <a16:creationId xmlns:a16="http://schemas.microsoft.com/office/drawing/2014/main" id="{91FF13BE-4DBE-4D5D-B6B7-9E1A00FF1F21}"/>
                    </a:ext>
                  </a:extLst>
                </p:cNvPr>
                <p:cNvSpPr>
                  <a:spLocks noChangeShapeType="1"/>
                </p:cNvSpPr>
                <p:nvPr/>
              </p:nvSpPr>
              <p:spPr bwMode="auto">
                <a:xfrm rot="4947725" flipH="1">
                  <a:off x="7684017" y="4073364"/>
                  <a:ext cx="996504" cy="774891"/>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6" name="Line 29">
                  <a:extLst>
                    <a:ext uri="{FF2B5EF4-FFF2-40B4-BE49-F238E27FC236}">
                      <a16:creationId xmlns:a16="http://schemas.microsoft.com/office/drawing/2014/main" id="{6FBB7E7F-AF82-4ABC-9239-724EB644A407}"/>
                    </a:ext>
                  </a:extLst>
                </p:cNvPr>
                <p:cNvSpPr>
                  <a:spLocks noChangeShapeType="1"/>
                </p:cNvSpPr>
                <p:nvPr/>
              </p:nvSpPr>
              <p:spPr bwMode="auto">
                <a:xfrm rot="4947725">
                  <a:off x="7580161" y="4039237"/>
                  <a:ext cx="177235" cy="15263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7" name="Line 30">
                  <a:extLst>
                    <a:ext uri="{FF2B5EF4-FFF2-40B4-BE49-F238E27FC236}">
                      <a16:creationId xmlns:a16="http://schemas.microsoft.com/office/drawing/2014/main" id="{FBE335A6-197F-4668-9160-9F0F5F056FD7}"/>
                    </a:ext>
                  </a:extLst>
                </p:cNvPr>
                <p:cNvSpPr>
                  <a:spLocks noChangeShapeType="1"/>
                </p:cNvSpPr>
                <p:nvPr/>
              </p:nvSpPr>
              <p:spPr bwMode="auto">
                <a:xfrm rot="4947725">
                  <a:off x="8007623" y="4585120"/>
                  <a:ext cx="318083" cy="7044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8" name="Line 31">
                  <a:extLst>
                    <a:ext uri="{FF2B5EF4-FFF2-40B4-BE49-F238E27FC236}">
                      <a16:creationId xmlns:a16="http://schemas.microsoft.com/office/drawing/2014/main" id="{4829C32B-2326-490F-A7FF-9EBED0AED74E}"/>
                    </a:ext>
                  </a:extLst>
                </p:cNvPr>
                <p:cNvSpPr>
                  <a:spLocks noChangeShapeType="1"/>
                </p:cNvSpPr>
                <p:nvPr/>
              </p:nvSpPr>
              <p:spPr bwMode="auto">
                <a:xfrm rot="4947725">
                  <a:off x="8642410" y="2190065"/>
                  <a:ext cx="165497" cy="63752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199" name="Line 32">
                  <a:extLst>
                    <a:ext uri="{FF2B5EF4-FFF2-40B4-BE49-F238E27FC236}">
                      <a16:creationId xmlns:a16="http://schemas.microsoft.com/office/drawing/2014/main" id="{B00816DA-94C8-4816-BB01-2057178DB831}"/>
                    </a:ext>
                  </a:extLst>
                </p:cNvPr>
                <p:cNvSpPr>
                  <a:spLocks noChangeShapeType="1"/>
                </p:cNvSpPr>
                <p:nvPr/>
              </p:nvSpPr>
              <p:spPr bwMode="auto">
                <a:xfrm rot="4947725">
                  <a:off x="8282421" y="2424042"/>
                  <a:ext cx="320431" cy="88056"/>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0" name="Line 33">
                  <a:extLst>
                    <a:ext uri="{FF2B5EF4-FFF2-40B4-BE49-F238E27FC236}">
                      <a16:creationId xmlns:a16="http://schemas.microsoft.com/office/drawing/2014/main" id="{BC8C652E-E575-439B-95EF-D07A300BF0F8}"/>
                    </a:ext>
                  </a:extLst>
                </p:cNvPr>
                <p:cNvSpPr>
                  <a:spLocks noChangeShapeType="1"/>
                </p:cNvSpPr>
                <p:nvPr/>
              </p:nvSpPr>
              <p:spPr bwMode="auto">
                <a:xfrm rot="4947725" flipH="1">
                  <a:off x="8172740" y="2415974"/>
                  <a:ext cx="65729" cy="423842"/>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1" name="Line 34">
                  <a:extLst>
                    <a:ext uri="{FF2B5EF4-FFF2-40B4-BE49-F238E27FC236}">
                      <a16:creationId xmlns:a16="http://schemas.microsoft.com/office/drawing/2014/main" id="{2A4DBD25-3C58-4C90-93B1-D5F211D02059}"/>
                    </a:ext>
                  </a:extLst>
                </p:cNvPr>
                <p:cNvSpPr>
                  <a:spLocks noChangeShapeType="1"/>
                </p:cNvSpPr>
                <p:nvPr/>
              </p:nvSpPr>
              <p:spPr bwMode="auto">
                <a:xfrm rot="4947725">
                  <a:off x="9283354" y="2037315"/>
                  <a:ext cx="51644" cy="569428"/>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2" name="Line 35">
                  <a:extLst>
                    <a:ext uri="{FF2B5EF4-FFF2-40B4-BE49-F238E27FC236}">
                      <a16:creationId xmlns:a16="http://schemas.microsoft.com/office/drawing/2014/main" id="{8BE5B8A8-F91B-4665-BF09-4C7E4F7C78EF}"/>
                    </a:ext>
                  </a:extLst>
                </p:cNvPr>
                <p:cNvSpPr>
                  <a:spLocks noChangeShapeType="1"/>
                </p:cNvSpPr>
                <p:nvPr/>
              </p:nvSpPr>
              <p:spPr bwMode="auto">
                <a:xfrm rot="4947725" flipV="1">
                  <a:off x="8549232" y="4998061"/>
                  <a:ext cx="390855" cy="176112"/>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3" name="Line 36">
                  <a:extLst>
                    <a:ext uri="{FF2B5EF4-FFF2-40B4-BE49-F238E27FC236}">
                      <a16:creationId xmlns:a16="http://schemas.microsoft.com/office/drawing/2014/main" id="{DC07B369-B8C7-4C37-9BAA-B9D54DF235EC}"/>
                    </a:ext>
                  </a:extLst>
                </p:cNvPr>
                <p:cNvSpPr>
                  <a:spLocks noChangeShapeType="1"/>
                </p:cNvSpPr>
                <p:nvPr/>
              </p:nvSpPr>
              <p:spPr bwMode="auto">
                <a:xfrm rot="4947725">
                  <a:off x="8944487" y="4972276"/>
                  <a:ext cx="172540" cy="372183"/>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4" name="Line 37">
                  <a:extLst>
                    <a:ext uri="{FF2B5EF4-FFF2-40B4-BE49-F238E27FC236}">
                      <a16:creationId xmlns:a16="http://schemas.microsoft.com/office/drawing/2014/main" id="{9A5ED53E-8077-45EF-ACB6-D16162101A92}"/>
                    </a:ext>
                  </a:extLst>
                </p:cNvPr>
                <p:cNvSpPr>
                  <a:spLocks noChangeShapeType="1"/>
                </p:cNvSpPr>
                <p:nvPr/>
              </p:nvSpPr>
              <p:spPr bwMode="auto">
                <a:xfrm rot="4947725">
                  <a:off x="9203923" y="5048432"/>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5" name="Line 38">
                  <a:extLst>
                    <a:ext uri="{FF2B5EF4-FFF2-40B4-BE49-F238E27FC236}">
                      <a16:creationId xmlns:a16="http://schemas.microsoft.com/office/drawing/2014/main" id="{AAC5B9A7-C712-49C3-849B-33E70E4881FC}"/>
                    </a:ext>
                  </a:extLst>
                </p:cNvPr>
                <p:cNvSpPr>
                  <a:spLocks noChangeShapeType="1"/>
                </p:cNvSpPr>
                <p:nvPr/>
              </p:nvSpPr>
              <p:spPr bwMode="auto">
                <a:xfrm rot="4947725">
                  <a:off x="8180720" y="4458055"/>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6" name="Line 39">
                  <a:extLst>
                    <a:ext uri="{FF2B5EF4-FFF2-40B4-BE49-F238E27FC236}">
                      <a16:creationId xmlns:a16="http://schemas.microsoft.com/office/drawing/2014/main" id="{71B0B49F-AF28-48FE-BF6A-D54D079C4639}"/>
                    </a:ext>
                  </a:extLst>
                </p:cNvPr>
                <p:cNvSpPr>
                  <a:spLocks noChangeShapeType="1"/>
                </p:cNvSpPr>
                <p:nvPr/>
              </p:nvSpPr>
              <p:spPr bwMode="auto">
                <a:xfrm rot="4947725">
                  <a:off x="7836969" y="2654551"/>
                  <a:ext cx="607996" cy="64339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07" name="Oval 42">
                  <a:extLst>
                    <a:ext uri="{FF2B5EF4-FFF2-40B4-BE49-F238E27FC236}">
                      <a16:creationId xmlns:a16="http://schemas.microsoft.com/office/drawing/2014/main" id="{A5B0505A-90EE-4D87-8773-E946CF96B3CF}"/>
                    </a:ext>
                  </a:extLst>
                </p:cNvPr>
                <p:cNvSpPr>
                  <a:spLocks noChangeArrowheads="1"/>
                </p:cNvSpPr>
                <p:nvPr/>
              </p:nvSpPr>
              <p:spPr bwMode="auto">
                <a:xfrm rot="4947725">
                  <a:off x="9738017" y="2469199"/>
                  <a:ext cx="43429"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08" name="Oval 43">
                  <a:extLst>
                    <a:ext uri="{FF2B5EF4-FFF2-40B4-BE49-F238E27FC236}">
                      <a16:creationId xmlns:a16="http://schemas.microsoft.com/office/drawing/2014/main" id="{FC19F829-D892-4F7A-831C-89867E8783CF}"/>
                    </a:ext>
                  </a:extLst>
                </p:cNvPr>
                <p:cNvSpPr>
                  <a:spLocks noChangeArrowheads="1"/>
                </p:cNvSpPr>
                <p:nvPr/>
              </p:nvSpPr>
              <p:spPr bwMode="auto">
                <a:xfrm rot="4947725">
                  <a:off x="9565005" y="2236273"/>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09" name="Oval 44">
                  <a:extLst>
                    <a:ext uri="{FF2B5EF4-FFF2-40B4-BE49-F238E27FC236}">
                      <a16:creationId xmlns:a16="http://schemas.microsoft.com/office/drawing/2014/main" id="{46A958A5-DB9E-4DD3-B0E9-F08C8C02B7C7}"/>
                    </a:ext>
                  </a:extLst>
                </p:cNvPr>
                <p:cNvSpPr>
                  <a:spLocks noChangeArrowheads="1"/>
                </p:cNvSpPr>
                <p:nvPr/>
              </p:nvSpPr>
              <p:spPr bwMode="auto">
                <a:xfrm rot="4947725">
                  <a:off x="10063044" y="2518457"/>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0" name="Line 45">
                  <a:extLst>
                    <a:ext uri="{FF2B5EF4-FFF2-40B4-BE49-F238E27FC236}">
                      <a16:creationId xmlns:a16="http://schemas.microsoft.com/office/drawing/2014/main" id="{795354AE-B4C1-410A-8903-451A82AD9DCE}"/>
                    </a:ext>
                  </a:extLst>
                </p:cNvPr>
                <p:cNvSpPr>
                  <a:spLocks noChangeShapeType="1"/>
                </p:cNvSpPr>
                <p:nvPr/>
              </p:nvSpPr>
              <p:spPr bwMode="auto">
                <a:xfrm rot="4947725" flipH="1" flipV="1">
                  <a:off x="9901851" y="2636088"/>
                  <a:ext cx="293435" cy="111538"/>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11" name="Oval 46">
                  <a:extLst>
                    <a:ext uri="{FF2B5EF4-FFF2-40B4-BE49-F238E27FC236}">
                      <a16:creationId xmlns:a16="http://schemas.microsoft.com/office/drawing/2014/main" id="{EBA0DB1D-ACD4-44CC-9F3D-F693B94A6B35}"/>
                    </a:ext>
                  </a:extLst>
                </p:cNvPr>
                <p:cNvSpPr>
                  <a:spLocks noChangeArrowheads="1"/>
                </p:cNvSpPr>
                <p:nvPr/>
              </p:nvSpPr>
              <p:spPr bwMode="auto">
                <a:xfrm rot="4947725">
                  <a:off x="9990809" y="2822824"/>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2" name="Oval 47">
                  <a:extLst>
                    <a:ext uri="{FF2B5EF4-FFF2-40B4-BE49-F238E27FC236}">
                      <a16:creationId xmlns:a16="http://schemas.microsoft.com/office/drawing/2014/main" id="{14F7150E-717F-402D-984C-23CC42D292E8}"/>
                    </a:ext>
                  </a:extLst>
                </p:cNvPr>
                <p:cNvSpPr>
                  <a:spLocks noChangeArrowheads="1"/>
                </p:cNvSpPr>
                <p:nvPr/>
              </p:nvSpPr>
              <p:spPr bwMode="auto">
                <a:xfrm rot="4947725">
                  <a:off x="9008673" y="2363252"/>
                  <a:ext cx="43429"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3" name="Oval 48">
                  <a:extLst>
                    <a:ext uri="{FF2B5EF4-FFF2-40B4-BE49-F238E27FC236}">
                      <a16:creationId xmlns:a16="http://schemas.microsoft.com/office/drawing/2014/main" id="{86E74AB5-4AF9-4745-9146-54AA0C7B1A1F}"/>
                    </a:ext>
                  </a:extLst>
                </p:cNvPr>
                <p:cNvSpPr>
                  <a:spLocks noChangeArrowheads="1"/>
                </p:cNvSpPr>
                <p:nvPr/>
              </p:nvSpPr>
              <p:spPr bwMode="auto">
                <a:xfrm rot="4947725">
                  <a:off x="9002135" y="2153287"/>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4" name="Oval 49">
                  <a:extLst>
                    <a:ext uri="{FF2B5EF4-FFF2-40B4-BE49-F238E27FC236}">
                      <a16:creationId xmlns:a16="http://schemas.microsoft.com/office/drawing/2014/main" id="{37626EAC-FF85-427A-9CA5-BFF12209E4C6}"/>
                    </a:ext>
                  </a:extLst>
                </p:cNvPr>
                <p:cNvSpPr>
                  <a:spLocks noChangeArrowheads="1"/>
                </p:cNvSpPr>
                <p:nvPr/>
              </p:nvSpPr>
              <p:spPr bwMode="auto">
                <a:xfrm rot="4947725">
                  <a:off x="8448048" y="2279886"/>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5" name="Oval 50">
                  <a:extLst>
                    <a:ext uri="{FF2B5EF4-FFF2-40B4-BE49-F238E27FC236}">
                      <a16:creationId xmlns:a16="http://schemas.microsoft.com/office/drawing/2014/main" id="{0AED6EF5-E283-4AD7-9D86-A9F502F86692}"/>
                    </a:ext>
                  </a:extLst>
                </p:cNvPr>
                <p:cNvSpPr>
                  <a:spLocks noChangeArrowheads="1"/>
                </p:cNvSpPr>
                <p:nvPr/>
              </p:nvSpPr>
              <p:spPr bwMode="auto">
                <a:xfrm rot="4947725">
                  <a:off x="8397123" y="2611033"/>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6" name="Oval 51">
                  <a:extLst>
                    <a:ext uri="{FF2B5EF4-FFF2-40B4-BE49-F238E27FC236}">
                      <a16:creationId xmlns:a16="http://schemas.microsoft.com/office/drawing/2014/main" id="{D497803F-1A88-48B0-ABC0-AEB06BD90D8E}"/>
                    </a:ext>
                  </a:extLst>
                </p:cNvPr>
                <p:cNvSpPr>
                  <a:spLocks noChangeArrowheads="1"/>
                </p:cNvSpPr>
                <p:nvPr/>
              </p:nvSpPr>
              <p:spPr bwMode="auto">
                <a:xfrm rot="4947725">
                  <a:off x="7968749" y="2599644"/>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7" name="Oval 52">
                  <a:extLst>
                    <a:ext uri="{FF2B5EF4-FFF2-40B4-BE49-F238E27FC236}">
                      <a16:creationId xmlns:a16="http://schemas.microsoft.com/office/drawing/2014/main" id="{B745E0D4-692F-498E-BCC0-D8D4D5DBD0BA}"/>
                    </a:ext>
                  </a:extLst>
                </p:cNvPr>
                <p:cNvSpPr>
                  <a:spLocks noChangeArrowheads="1"/>
                </p:cNvSpPr>
                <p:nvPr/>
              </p:nvSpPr>
              <p:spPr bwMode="auto">
                <a:xfrm rot="4947725">
                  <a:off x="7642410" y="3069056"/>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8" name="Oval 53">
                  <a:extLst>
                    <a:ext uri="{FF2B5EF4-FFF2-40B4-BE49-F238E27FC236}">
                      <a16:creationId xmlns:a16="http://schemas.microsoft.com/office/drawing/2014/main" id="{6A3727B2-404C-4AA0-AFE3-BFAA4BF5982D}"/>
                    </a:ext>
                  </a:extLst>
                </p:cNvPr>
                <p:cNvSpPr>
                  <a:spLocks noChangeArrowheads="1"/>
                </p:cNvSpPr>
                <p:nvPr/>
              </p:nvSpPr>
              <p:spPr bwMode="auto">
                <a:xfrm rot="4947725">
                  <a:off x="7840139" y="3296932"/>
                  <a:ext cx="43429"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19" name="Oval 54">
                  <a:extLst>
                    <a:ext uri="{FF2B5EF4-FFF2-40B4-BE49-F238E27FC236}">
                      <a16:creationId xmlns:a16="http://schemas.microsoft.com/office/drawing/2014/main" id="{FD2624FF-4444-4FF7-9CAD-0FB29EDFC9B1}"/>
                    </a:ext>
                  </a:extLst>
                </p:cNvPr>
                <p:cNvSpPr>
                  <a:spLocks noChangeArrowheads="1"/>
                </p:cNvSpPr>
                <p:nvPr/>
              </p:nvSpPr>
              <p:spPr bwMode="auto">
                <a:xfrm rot="4947725">
                  <a:off x="7508125" y="3625018"/>
                  <a:ext cx="43429"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0" name="Oval 55">
                  <a:extLst>
                    <a:ext uri="{FF2B5EF4-FFF2-40B4-BE49-F238E27FC236}">
                      <a16:creationId xmlns:a16="http://schemas.microsoft.com/office/drawing/2014/main" id="{662EB44C-534B-428B-B145-340794397897}"/>
                    </a:ext>
                  </a:extLst>
                </p:cNvPr>
                <p:cNvSpPr>
                  <a:spLocks noChangeArrowheads="1"/>
                </p:cNvSpPr>
                <p:nvPr/>
              </p:nvSpPr>
              <p:spPr bwMode="auto">
                <a:xfrm rot="4947725">
                  <a:off x="7709772" y="3994882"/>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1" name="Oval 57">
                  <a:extLst>
                    <a:ext uri="{FF2B5EF4-FFF2-40B4-BE49-F238E27FC236}">
                      <a16:creationId xmlns:a16="http://schemas.microsoft.com/office/drawing/2014/main" id="{DACD8A61-65A1-4682-9ED2-8D4A3973BA09}"/>
                    </a:ext>
                  </a:extLst>
                </p:cNvPr>
                <p:cNvSpPr>
                  <a:spLocks noChangeArrowheads="1"/>
                </p:cNvSpPr>
                <p:nvPr/>
              </p:nvSpPr>
              <p:spPr bwMode="auto">
                <a:xfrm rot="4947725">
                  <a:off x="7582447" y="4191107"/>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2" name="Oval 58">
                  <a:extLst>
                    <a:ext uri="{FF2B5EF4-FFF2-40B4-BE49-F238E27FC236}">
                      <a16:creationId xmlns:a16="http://schemas.microsoft.com/office/drawing/2014/main" id="{DE84C43C-DCFA-4796-B2C0-9C4FBD1C6198}"/>
                    </a:ext>
                  </a:extLst>
                </p:cNvPr>
                <p:cNvSpPr>
                  <a:spLocks noChangeArrowheads="1"/>
                </p:cNvSpPr>
                <p:nvPr/>
              </p:nvSpPr>
              <p:spPr bwMode="auto">
                <a:xfrm rot="4947725">
                  <a:off x="8159736" y="4436757"/>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3" name="Oval 59">
                  <a:extLst>
                    <a:ext uri="{FF2B5EF4-FFF2-40B4-BE49-F238E27FC236}">
                      <a16:creationId xmlns:a16="http://schemas.microsoft.com/office/drawing/2014/main" id="{36AC2103-1B48-47C6-B806-F7DEBAAA25EC}"/>
                    </a:ext>
                  </a:extLst>
                </p:cNvPr>
                <p:cNvSpPr>
                  <a:spLocks noChangeArrowheads="1"/>
                </p:cNvSpPr>
                <p:nvPr/>
              </p:nvSpPr>
              <p:spPr bwMode="auto">
                <a:xfrm rot="4947725">
                  <a:off x="8130464" y="4761486"/>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4" name="Oval 60">
                  <a:extLst>
                    <a:ext uri="{FF2B5EF4-FFF2-40B4-BE49-F238E27FC236}">
                      <a16:creationId xmlns:a16="http://schemas.microsoft.com/office/drawing/2014/main" id="{2D80C2F8-F30E-42D8-982F-ACEB5C07C05E}"/>
                    </a:ext>
                  </a:extLst>
                </p:cNvPr>
                <p:cNvSpPr>
                  <a:spLocks noChangeArrowheads="1"/>
                </p:cNvSpPr>
                <p:nvPr/>
              </p:nvSpPr>
              <p:spPr bwMode="auto">
                <a:xfrm rot="4947725">
                  <a:off x="7857203" y="4692272"/>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5" name="Oval 61">
                  <a:extLst>
                    <a:ext uri="{FF2B5EF4-FFF2-40B4-BE49-F238E27FC236}">
                      <a16:creationId xmlns:a16="http://schemas.microsoft.com/office/drawing/2014/main" id="{B90C90F9-5A5F-49A6-B544-0730289AFC64}"/>
                    </a:ext>
                  </a:extLst>
                </p:cNvPr>
                <p:cNvSpPr>
                  <a:spLocks noChangeArrowheads="1"/>
                </p:cNvSpPr>
                <p:nvPr/>
              </p:nvSpPr>
              <p:spPr bwMode="auto">
                <a:xfrm rot="4947725">
                  <a:off x="8294403" y="5060648"/>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6" name="Oval 62">
                  <a:extLst>
                    <a:ext uri="{FF2B5EF4-FFF2-40B4-BE49-F238E27FC236}">
                      <a16:creationId xmlns:a16="http://schemas.microsoft.com/office/drawing/2014/main" id="{5E66DD82-4062-4584-989B-AF7287EF25DD}"/>
                    </a:ext>
                  </a:extLst>
                </p:cNvPr>
                <p:cNvSpPr>
                  <a:spLocks noChangeArrowheads="1"/>
                </p:cNvSpPr>
                <p:nvPr/>
              </p:nvSpPr>
              <p:spPr bwMode="auto">
                <a:xfrm rot="4947725">
                  <a:off x="8609427" y="4881622"/>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7" name="Oval 63">
                  <a:extLst>
                    <a:ext uri="{FF2B5EF4-FFF2-40B4-BE49-F238E27FC236}">
                      <a16:creationId xmlns:a16="http://schemas.microsoft.com/office/drawing/2014/main" id="{7EDA0B62-CC48-477F-975E-BE70E13CF6E9}"/>
                    </a:ext>
                  </a:extLst>
                </p:cNvPr>
                <p:cNvSpPr>
                  <a:spLocks noChangeArrowheads="1"/>
                </p:cNvSpPr>
                <p:nvPr/>
              </p:nvSpPr>
              <p:spPr bwMode="auto">
                <a:xfrm rot="4947725">
                  <a:off x="8710780" y="5044025"/>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8" name="Oval 64">
                  <a:extLst>
                    <a:ext uri="{FF2B5EF4-FFF2-40B4-BE49-F238E27FC236}">
                      <a16:creationId xmlns:a16="http://schemas.microsoft.com/office/drawing/2014/main" id="{54A72833-263F-4B79-B3C9-4F8671310B5F}"/>
                    </a:ext>
                  </a:extLst>
                </p:cNvPr>
                <p:cNvSpPr>
                  <a:spLocks noChangeArrowheads="1"/>
                </p:cNvSpPr>
                <p:nvPr/>
              </p:nvSpPr>
              <p:spPr bwMode="auto">
                <a:xfrm rot="4947725">
                  <a:off x="8835290" y="5245996"/>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29" name="Oval 65">
                  <a:extLst>
                    <a:ext uri="{FF2B5EF4-FFF2-40B4-BE49-F238E27FC236}">
                      <a16:creationId xmlns:a16="http://schemas.microsoft.com/office/drawing/2014/main" id="{A8CA6CC6-7DF3-47B0-A6AD-D365016DD15E}"/>
                    </a:ext>
                  </a:extLst>
                </p:cNvPr>
                <p:cNvSpPr>
                  <a:spLocks noChangeArrowheads="1"/>
                </p:cNvSpPr>
                <p:nvPr/>
              </p:nvSpPr>
              <p:spPr bwMode="auto">
                <a:xfrm rot="4947725">
                  <a:off x="9182132" y="5025543"/>
                  <a:ext cx="43429"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0" name="Oval 66">
                  <a:extLst>
                    <a:ext uri="{FF2B5EF4-FFF2-40B4-BE49-F238E27FC236}">
                      <a16:creationId xmlns:a16="http://schemas.microsoft.com/office/drawing/2014/main" id="{0DC9428C-F7AC-40E6-AD13-D152AF104CE2}"/>
                    </a:ext>
                  </a:extLst>
                </p:cNvPr>
                <p:cNvSpPr>
                  <a:spLocks noChangeArrowheads="1"/>
                </p:cNvSpPr>
                <p:nvPr/>
              </p:nvSpPr>
              <p:spPr bwMode="auto">
                <a:xfrm rot="4947725">
                  <a:off x="9406807" y="5224905"/>
                  <a:ext cx="43429"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1" name="Oval 68">
                  <a:extLst>
                    <a:ext uri="{FF2B5EF4-FFF2-40B4-BE49-F238E27FC236}">
                      <a16:creationId xmlns:a16="http://schemas.microsoft.com/office/drawing/2014/main" id="{191BE1C5-C473-4B51-855C-D8ED9E57725C}"/>
                    </a:ext>
                  </a:extLst>
                </p:cNvPr>
                <p:cNvSpPr>
                  <a:spLocks noChangeArrowheads="1"/>
                </p:cNvSpPr>
                <p:nvPr/>
              </p:nvSpPr>
              <p:spPr bwMode="auto">
                <a:xfrm rot="4947725">
                  <a:off x="9930385" y="4997484"/>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2" name="Oval 70">
                  <a:extLst>
                    <a:ext uri="{FF2B5EF4-FFF2-40B4-BE49-F238E27FC236}">
                      <a16:creationId xmlns:a16="http://schemas.microsoft.com/office/drawing/2014/main" id="{01A040B7-2D16-4212-B707-DA02AF7BE8D3}"/>
                    </a:ext>
                  </a:extLst>
                </p:cNvPr>
                <p:cNvSpPr>
                  <a:spLocks noChangeArrowheads="1"/>
                </p:cNvSpPr>
                <p:nvPr/>
              </p:nvSpPr>
              <p:spPr bwMode="auto">
                <a:xfrm rot="4947725">
                  <a:off x="10337886" y="4595474"/>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3" name="Line 71">
                  <a:extLst>
                    <a:ext uri="{FF2B5EF4-FFF2-40B4-BE49-F238E27FC236}">
                      <a16:creationId xmlns:a16="http://schemas.microsoft.com/office/drawing/2014/main" id="{B5E8DE4E-3419-4B54-A276-FAA084899513}"/>
                    </a:ext>
                  </a:extLst>
                </p:cNvPr>
                <p:cNvSpPr>
                  <a:spLocks noChangeShapeType="1"/>
                </p:cNvSpPr>
                <p:nvPr/>
              </p:nvSpPr>
              <p:spPr bwMode="auto">
                <a:xfrm rot="4947725">
                  <a:off x="10465433" y="3993878"/>
                  <a:ext cx="10564" cy="250079"/>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34" name="Oval 72">
                  <a:extLst>
                    <a:ext uri="{FF2B5EF4-FFF2-40B4-BE49-F238E27FC236}">
                      <a16:creationId xmlns:a16="http://schemas.microsoft.com/office/drawing/2014/main" id="{3AAEE0FE-82FD-476A-9EC5-7AD129280AB9}"/>
                    </a:ext>
                  </a:extLst>
                </p:cNvPr>
                <p:cNvSpPr>
                  <a:spLocks noChangeArrowheads="1"/>
                </p:cNvSpPr>
                <p:nvPr/>
              </p:nvSpPr>
              <p:spPr bwMode="auto">
                <a:xfrm rot="4947725">
                  <a:off x="10325812" y="4118832"/>
                  <a:ext cx="43429"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5" name="Oval 73">
                  <a:extLst>
                    <a:ext uri="{FF2B5EF4-FFF2-40B4-BE49-F238E27FC236}">
                      <a16:creationId xmlns:a16="http://schemas.microsoft.com/office/drawing/2014/main" id="{FF9871C7-8D47-4AA3-B393-3BE2C09B6AC9}"/>
                    </a:ext>
                  </a:extLst>
                </p:cNvPr>
                <p:cNvSpPr>
                  <a:spLocks noChangeArrowheads="1"/>
                </p:cNvSpPr>
                <p:nvPr/>
              </p:nvSpPr>
              <p:spPr bwMode="auto">
                <a:xfrm rot="4947725">
                  <a:off x="10572108" y="4074317"/>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6" name="Oval 74">
                  <a:extLst>
                    <a:ext uri="{FF2B5EF4-FFF2-40B4-BE49-F238E27FC236}">
                      <a16:creationId xmlns:a16="http://schemas.microsoft.com/office/drawing/2014/main" id="{F3264EDB-1AA0-411B-A5A3-331E7DDFA110}"/>
                    </a:ext>
                  </a:extLst>
                </p:cNvPr>
                <p:cNvSpPr>
                  <a:spLocks noChangeArrowheads="1"/>
                </p:cNvSpPr>
                <p:nvPr/>
              </p:nvSpPr>
              <p:spPr bwMode="auto">
                <a:xfrm rot="4947725">
                  <a:off x="10304472" y="3255576"/>
                  <a:ext cx="43429"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7" name="Oval 75">
                  <a:extLst>
                    <a:ext uri="{FF2B5EF4-FFF2-40B4-BE49-F238E27FC236}">
                      <a16:creationId xmlns:a16="http://schemas.microsoft.com/office/drawing/2014/main" id="{EB4F1CB6-4E5D-411E-9AC5-A195F8B319AD}"/>
                    </a:ext>
                  </a:extLst>
                </p:cNvPr>
                <p:cNvSpPr>
                  <a:spLocks noChangeArrowheads="1"/>
                </p:cNvSpPr>
                <p:nvPr/>
              </p:nvSpPr>
              <p:spPr bwMode="auto">
                <a:xfrm rot="4947725">
                  <a:off x="10603190" y="3503166"/>
                  <a:ext cx="43429"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8" name="Oval 76">
                  <a:extLst>
                    <a:ext uri="{FF2B5EF4-FFF2-40B4-BE49-F238E27FC236}">
                      <a16:creationId xmlns:a16="http://schemas.microsoft.com/office/drawing/2014/main" id="{FA50DBA4-A620-4E0B-97B1-D0F1221B6E0B}"/>
                    </a:ext>
                  </a:extLst>
                </p:cNvPr>
                <p:cNvSpPr>
                  <a:spLocks noChangeArrowheads="1"/>
                </p:cNvSpPr>
                <p:nvPr/>
              </p:nvSpPr>
              <p:spPr bwMode="auto">
                <a:xfrm rot="4947725">
                  <a:off x="10424909" y="2961920"/>
                  <a:ext cx="44602" cy="4344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39" name="Oval 69">
                  <a:extLst>
                    <a:ext uri="{FF2B5EF4-FFF2-40B4-BE49-F238E27FC236}">
                      <a16:creationId xmlns:a16="http://schemas.microsoft.com/office/drawing/2014/main" id="{23FB9A4D-9ABD-4115-968D-6B462A646581}"/>
                    </a:ext>
                  </a:extLst>
                </p:cNvPr>
                <p:cNvSpPr>
                  <a:spLocks noChangeArrowheads="1"/>
                </p:cNvSpPr>
                <p:nvPr/>
              </p:nvSpPr>
              <p:spPr bwMode="auto">
                <a:xfrm rot="4947725">
                  <a:off x="10065265" y="4696081"/>
                  <a:ext cx="44602" cy="44615"/>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40" name="Freeform 5">
                  <a:extLst>
                    <a:ext uri="{FF2B5EF4-FFF2-40B4-BE49-F238E27FC236}">
                      <a16:creationId xmlns:a16="http://schemas.microsoft.com/office/drawing/2014/main" id="{FC271E3A-E0E2-4AAC-8AC2-B444BC2376FF}"/>
                    </a:ext>
                  </a:extLst>
                </p:cNvPr>
                <p:cNvSpPr>
                  <a:spLocks/>
                </p:cNvSpPr>
                <p:nvPr/>
              </p:nvSpPr>
              <p:spPr bwMode="auto">
                <a:xfrm rot="17824933">
                  <a:off x="7722414" y="2359961"/>
                  <a:ext cx="2747332" cy="2735632"/>
                </a:xfrm>
                <a:custGeom>
                  <a:avLst/>
                  <a:gdLst>
                    <a:gd name="T0" fmla="*/ 1076 w 2639"/>
                    <a:gd name="T1" fmla="*/ 2627 h 2627"/>
                    <a:gd name="T2" fmla="*/ 622 w 2639"/>
                    <a:gd name="T3" fmla="*/ 2451 h 2627"/>
                    <a:gd name="T4" fmla="*/ 263 w 2639"/>
                    <a:gd name="T5" fmla="*/ 2123 h 2627"/>
                    <a:gd name="T6" fmla="*/ 46 w 2639"/>
                    <a:gd name="T7" fmla="*/ 1687 h 2627"/>
                    <a:gd name="T8" fmla="*/ 0 w 2639"/>
                    <a:gd name="T9" fmla="*/ 1203 h 2627"/>
                    <a:gd name="T10" fmla="*/ 134 w 2639"/>
                    <a:gd name="T11" fmla="*/ 734 h 2627"/>
                    <a:gd name="T12" fmla="*/ 426 w 2639"/>
                    <a:gd name="T13" fmla="*/ 346 h 2627"/>
                    <a:gd name="T14" fmla="*/ 841 w 2639"/>
                    <a:gd name="T15" fmla="*/ 90 h 2627"/>
                    <a:gd name="T16" fmla="*/ 1320 w 2639"/>
                    <a:gd name="T17" fmla="*/ 0 h 2627"/>
                    <a:gd name="T18" fmla="*/ 1799 w 2639"/>
                    <a:gd name="T19" fmla="*/ 90 h 2627"/>
                    <a:gd name="T20" fmla="*/ 2213 w 2639"/>
                    <a:gd name="T21" fmla="*/ 346 h 2627"/>
                    <a:gd name="T22" fmla="*/ 2506 w 2639"/>
                    <a:gd name="T23" fmla="*/ 734 h 2627"/>
                    <a:gd name="T24" fmla="*/ 2639 w 2639"/>
                    <a:gd name="T25" fmla="*/ 1203 h 2627"/>
                    <a:gd name="T26" fmla="*/ 2594 w 2639"/>
                    <a:gd name="T27" fmla="*/ 1687 h 2627"/>
                    <a:gd name="T28" fmla="*/ 2377 w 2639"/>
                    <a:gd name="T29" fmla="*/ 2123 h 2627"/>
                    <a:gd name="T30" fmla="*/ 2017 w 2639"/>
                    <a:gd name="T31" fmla="*/ 2451 h 2627"/>
                    <a:gd name="T32" fmla="*/ 1563 w 2639"/>
                    <a:gd name="T33" fmla="*/ 2627 h 2627"/>
                    <a:gd name="T34" fmla="*/ 1076 w 2639"/>
                    <a:gd name="T35" fmla="*/ 2627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9" h="2627">
                      <a:moveTo>
                        <a:pt x="1076" y="2627"/>
                      </a:moveTo>
                      <a:lnTo>
                        <a:pt x="622" y="2451"/>
                      </a:lnTo>
                      <a:lnTo>
                        <a:pt x="263" y="2123"/>
                      </a:lnTo>
                      <a:lnTo>
                        <a:pt x="46" y="1687"/>
                      </a:lnTo>
                      <a:lnTo>
                        <a:pt x="0" y="1203"/>
                      </a:lnTo>
                      <a:lnTo>
                        <a:pt x="134" y="734"/>
                      </a:lnTo>
                      <a:lnTo>
                        <a:pt x="426" y="346"/>
                      </a:lnTo>
                      <a:lnTo>
                        <a:pt x="841" y="90"/>
                      </a:lnTo>
                      <a:lnTo>
                        <a:pt x="1320" y="0"/>
                      </a:lnTo>
                      <a:lnTo>
                        <a:pt x="1799" y="90"/>
                      </a:lnTo>
                      <a:lnTo>
                        <a:pt x="2213" y="346"/>
                      </a:lnTo>
                      <a:lnTo>
                        <a:pt x="2506" y="734"/>
                      </a:lnTo>
                      <a:lnTo>
                        <a:pt x="2639" y="1203"/>
                      </a:lnTo>
                      <a:lnTo>
                        <a:pt x="2594" y="1687"/>
                      </a:lnTo>
                      <a:lnTo>
                        <a:pt x="2377" y="2123"/>
                      </a:lnTo>
                      <a:lnTo>
                        <a:pt x="2017" y="2451"/>
                      </a:lnTo>
                      <a:lnTo>
                        <a:pt x="1563" y="2627"/>
                      </a:lnTo>
                      <a:lnTo>
                        <a:pt x="1076" y="2627"/>
                      </a:lnTo>
                      <a:close/>
                    </a:path>
                  </a:pathLst>
                </a:custGeom>
                <a:noFill/>
                <a:ln w="12700" cap="flat">
                  <a:solidFill>
                    <a:srgbClr val="FF7C80"/>
                  </a:solidFill>
                  <a:prstDash val="solid"/>
                  <a:miter lim="800000"/>
                  <a:headEnd/>
                  <a:tailEnd/>
                </a:ln>
                <a:effectLst/>
              </p:spPr>
              <p:txBody>
                <a:bodyPr vert="horz" wrap="square" lIns="96435" tIns="48218" rIns="96435" bIns="48218" numCol="1" anchor="t" anchorCtr="0" compatLnSpc="1">
                  <a:prstTxWarp prst="textNoShape">
                    <a:avLst/>
                  </a:prstTxWarp>
                </a:bodyPr>
                <a:lstStyle/>
                <a:p>
                  <a:endParaRPr lang="zh-CN" altLang="en-US"/>
                </a:p>
              </p:txBody>
            </p:sp>
            <p:sp>
              <p:nvSpPr>
                <p:cNvPr id="241" name="Line 6">
                  <a:extLst>
                    <a:ext uri="{FF2B5EF4-FFF2-40B4-BE49-F238E27FC236}">
                      <a16:creationId xmlns:a16="http://schemas.microsoft.com/office/drawing/2014/main" id="{3ED685F5-4FB3-4A65-B400-EE04CE6D1ABD}"/>
                    </a:ext>
                  </a:extLst>
                </p:cNvPr>
                <p:cNvSpPr>
                  <a:spLocks noChangeShapeType="1"/>
                </p:cNvSpPr>
                <p:nvPr/>
              </p:nvSpPr>
              <p:spPr bwMode="auto">
                <a:xfrm rot="17824933">
                  <a:off x="7882463" y="2346752"/>
                  <a:ext cx="1234686" cy="764352"/>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2" name="Line 7">
                  <a:extLst>
                    <a:ext uri="{FF2B5EF4-FFF2-40B4-BE49-F238E27FC236}">
                      <a16:creationId xmlns:a16="http://schemas.microsoft.com/office/drawing/2014/main" id="{26D6F3CB-0A79-4825-9C6B-0B8D25700725}"/>
                    </a:ext>
                  </a:extLst>
                </p:cNvPr>
                <p:cNvSpPr>
                  <a:spLocks noChangeShapeType="1"/>
                </p:cNvSpPr>
                <p:nvPr/>
              </p:nvSpPr>
              <p:spPr bwMode="auto">
                <a:xfrm rot="17824933" flipH="1">
                  <a:off x="9667337" y="2019093"/>
                  <a:ext cx="134296" cy="1446438"/>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3" name="Line 8">
                  <a:extLst>
                    <a:ext uri="{FF2B5EF4-FFF2-40B4-BE49-F238E27FC236}">
                      <a16:creationId xmlns:a16="http://schemas.microsoft.com/office/drawing/2014/main" id="{8A467A20-C246-416F-8B50-E7E5B3A4AAA6}"/>
                    </a:ext>
                  </a:extLst>
                </p:cNvPr>
                <p:cNvSpPr>
                  <a:spLocks noChangeShapeType="1"/>
                </p:cNvSpPr>
                <p:nvPr/>
              </p:nvSpPr>
              <p:spPr bwMode="auto">
                <a:xfrm rot="17824933" flipH="1">
                  <a:off x="9595970" y="3591357"/>
                  <a:ext cx="1354407" cy="524841"/>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4" name="Line 9">
                  <a:extLst>
                    <a:ext uri="{FF2B5EF4-FFF2-40B4-BE49-F238E27FC236}">
                      <a16:creationId xmlns:a16="http://schemas.microsoft.com/office/drawing/2014/main" id="{07C6E677-8F91-4CB0-8FCD-C69CC5E1B4F8}"/>
                    </a:ext>
                  </a:extLst>
                </p:cNvPr>
                <p:cNvSpPr>
                  <a:spLocks noChangeShapeType="1"/>
                </p:cNvSpPr>
                <p:nvPr/>
              </p:nvSpPr>
              <p:spPr bwMode="auto">
                <a:xfrm rot="17824933">
                  <a:off x="10198512" y="4576201"/>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5" name="Line 10">
                  <a:extLst>
                    <a:ext uri="{FF2B5EF4-FFF2-40B4-BE49-F238E27FC236}">
                      <a16:creationId xmlns:a16="http://schemas.microsoft.com/office/drawing/2014/main" id="{6E589C86-4A0B-49B4-92A1-FB3E9841CC14}"/>
                    </a:ext>
                  </a:extLst>
                </p:cNvPr>
                <p:cNvSpPr>
                  <a:spLocks noChangeShapeType="1"/>
                </p:cNvSpPr>
                <p:nvPr/>
              </p:nvSpPr>
              <p:spPr bwMode="auto">
                <a:xfrm rot="17824933">
                  <a:off x="8368241" y="4898438"/>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6" name="Line 11">
                  <a:extLst>
                    <a:ext uri="{FF2B5EF4-FFF2-40B4-BE49-F238E27FC236}">
                      <a16:creationId xmlns:a16="http://schemas.microsoft.com/office/drawing/2014/main" id="{4958B47B-194A-4599-BBDC-744D2B04C3FF}"/>
                    </a:ext>
                  </a:extLst>
                </p:cNvPr>
                <p:cNvSpPr>
                  <a:spLocks noChangeShapeType="1"/>
                </p:cNvSpPr>
                <p:nvPr/>
              </p:nvSpPr>
              <p:spPr bwMode="auto">
                <a:xfrm rot="17824933">
                  <a:off x="7704683" y="2875404"/>
                  <a:ext cx="1183675" cy="12704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7" name="Line 12">
                  <a:extLst>
                    <a:ext uri="{FF2B5EF4-FFF2-40B4-BE49-F238E27FC236}">
                      <a16:creationId xmlns:a16="http://schemas.microsoft.com/office/drawing/2014/main" id="{E9739444-24E1-4750-8D90-C311E01B442A}"/>
                    </a:ext>
                  </a:extLst>
                </p:cNvPr>
                <p:cNvSpPr>
                  <a:spLocks noChangeShapeType="1"/>
                </p:cNvSpPr>
                <p:nvPr/>
              </p:nvSpPr>
              <p:spPr bwMode="auto">
                <a:xfrm rot="17824933">
                  <a:off x="9030884" y="2042018"/>
                  <a:ext cx="243606" cy="1066344"/>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8" name="Line 13">
                  <a:extLst>
                    <a:ext uri="{FF2B5EF4-FFF2-40B4-BE49-F238E27FC236}">
                      <a16:creationId xmlns:a16="http://schemas.microsoft.com/office/drawing/2014/main" id="{703C10F9-3C26-4446-8044-316862002D38}"/>
                    </a:ext>
                  </a:extLst>
                </p:cNvPr>
                <p:cNvSpPr>
                  <a:spLocks noChangeShapeType="1"/>
                </p:cNvSpPr>
                <p:nvPr/>
              </p:nvSpPr>
              <p:spPr bwMode="auto">
                <a:xfrm rot="17824933" flipV="1">
                  <a:off x="7534698" y="3703592"/>
                  <a:ext cx="676683" cy="127045"/>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49" name="Line 14">
                  <a:extLst>
                    <a:ext uri="{FF2B5EF4-FFF2-40B4-BE49-F238E27FC236}">
                      <a16:creationId xmlns:a16="http://schemas.microsoft.com/office/drawing/2014/main" id="{FD15D5A7-F5CB-4C36-BA2C-9EE9CF43B1E7}"/>
                    </a:ext>
                  </a:extLst>
                </p:cNvPr>
                <p:cNvSpPr>
                  <a:spLocks noChangeShapeType="1"/>
                </p:cNvSpPr>
                <p:nvPr/>
              </p:nvSpPr>
              <p:spPr bwMode="auto">
                <a:xfrm rot="17824933" flipH="1">
                  <a:off x="9858262" y="2602161"/>
                  <a:ext cx="447652" cy="1125702"/>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0" name="Line 15">
                  <a:extLst>
                    <a:ext uri="{FF2B5EF4-FFF2-40B4-BE49-F238E27FC236}">
                      <a16:creationId xmlns:a16="http://schemas.microsoft.com/office/drawing/2014/main" id="{C70C4A1F-DF27-48BD-B60A-E2F1CA3509EC}"/>
                    </a:ext>
                  </a:extLst>
                </p:cNvPr>
                <p:cNvSpPr>
                  <a:spLocks noChangeShapeType="1"/>
                </p:cNvSpPr>
                <p:nvPr/>
              </p:nvSpPr>
              <p:spPr bwMode="auto">
                <a:xfrm rot="17824933" flipH="1">
                  <a:off x="8109378" y="3893044"/>
                  <a:ext cx="395599" cy="1396453"/>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1" name="Line 16">
                  <a:extLst>
                    <a:ext uri="{FF2B5EF4-FFF2-40B4-BE49-F238E27FC236}">
                      <a16:creationId xmlns:a16="http://schemas.microsoft.com/office/drawing/2014/main" id="{0FE8E601-60F3-4357-91BF-7176619B687C}"/>
                    </a:ext>
                  </a:extLst>
                </p:cNvPr>
                <p:cNvSpPr>
                  <a:spLocks noChangeShapeType="1"/>
                </p:cNvSpPr>
                <p:nvPr/>
              </p:nvSpPr>
              <p:spPr bwMode="auto">
                <a:xfrm rot="17824933" flipH="1">
                  <a:off x="7797489" y="3154139"/>
                  <a:ext cx="254016" cy="233263"/>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2" name="Line 17">
                  <a:extLst>
                    <a:ext uri="{FF2B5EF4-FFF2-40B4-BE49-F238E27FC236}">
                      <a16:creationId xmlns:a16="http://schemas.microsoft.com/office/drawing/2014/main" id="{A72BAC01-3294-49D3-BD37-030084AA7FAC}"/>
                    </a:ext>
                  </a:extLst>
                </p:cNvPr>
                <p:cNvSpPr>
                  <a:spLocks noChangeShapeType="1"/>
                </p:cNvSpPr>
                <p:nvPr/>
              </p:nvSpPr>
              <p:spPr bwMode="auto">
                <a:xfrm rot="17824933">
                  <a:off x="9283376" y="4737319"/>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3" name="Line 18">
                  <a:extLst>
                    <a:ext uri="{FF2B5EF4-FFF2-40B4-BE49-F238E27FC236}">
                      <a16:creationId xmlns:a16="http://schemas.microsoft.com/office/drawing/2014/main" id="{8EABFC56-3ECA-4034-A5B6-8BF703740050}"/>
                    </a:ext>
                  </a:extLst>
                </p:cNvPr>
                <p:cNvSpPr>
                  <a:spLocks noChangeShapeType="1"/>
                </p:cNvSpPr>
                <p:nvPr/>
              </p:nvSpPr>
              <p:spPr bwMode="auto">
                <a:xfrm rot="17824933">
                  <a:off x="7996907" y="4551883"/>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4" name="Line 19">
                  <a:extLst>
                    <a:ext uri="{FF2B5EF4-FFF2-40B4-BE49-F238E27FC236}">
                      <a16:creationId xmlns:a16="http://schemas.microsoft.com/office/drawing/2014/main" id="{1CB8D95F-C692-43F6-9E45-21402EB8ED51}"/>
                    </a:ext>
                  </a:extLst>
                </p:cNvPr>
                <p:cNvSpPr>
                  <a:spLocks noChangeShapeType="1"/>
                </p:cNvSpPr>
                <p:nvPr/>
              </p:nvSpPr>
              <p:spPr bwMode="auto">
                <a:xfrm rot="17824933" flipH="1">
                  <a:off x="7493378" y="3728872"/>
                  <a:ext cx="980669" cy="531089"/>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5" name="Line 20">
                  <a:extLst>
                    <a:ext uri="{FF2B5EF4-FFF2-40B4-BE49-F238E27FC236}">
                      <a16:creationId xmlns:a16="http://schemas.microsoft.com/office/drawing/2014/main" id="{6E7768EE-5DE4-4251-B00F-305C3563258A}"/>
                    </a:ext>
                  </a:extLst>
                </p:cNvPr>
                <p:cNvSpPr>
                  <a:spLocks noChangeShapeType="1"/>
                </p:cNvSpPr>
                <p:nvPr/>
              </p:nvSpPr>
              <p:spPr bwMode="auto">
                <a:xfrm rot="17824933">
                  <a:off x="8325187" y="4811405"/>
                  <a:ext cx="185307" cy="16662"/>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6" name="Line 21">
                  <a:extLst>
                    <a:ext uri="{FF2B5EF4-FFF2-40B4-BE49-F238E27FC236}">
                      <a16:creationId xmlns:a16="http://schemas.microsoft.com/office/drawing/2014/main" id="{42DD8673-3B88-4653-8EF7-D75F6DF22818}"/>
                    </a:ext>
                  </a:extLst>
                </p:cNvPr>
                <p:cNvSpPr>
                  <a:spLocks noChangeShapeType="1"/>
                </p:cNvSpPr>
                <p:nvPr/>
              </p:nvSpPr>
              <p:spPr bwMode="auto">
                <a:xfrm rot="17824933" flipH="1">
                  <a:off x="9550992" y="2493957"/>
                  <a:ext cx="199882" cy="173906"/>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7" name="Line 22">
                  <a:extLst>
                    <a:ext uri="{FF2B5EF4-FFF2-40B4-BE49-F238E27FC236}">
                      <a16:creationId xmlns:a16="http://schemas.microsoft.com/office/drawing/2014/main" id="{83BB8933-340E-45A5-AA50-93F2B5EB98FF}"/>
                    </a:ext>
                  </a:extLst>
                </p:cNvPr>
                <p:cNvSpPr>
                  <a:spLocks noChangeShapeType="1"/>
                </p:cNvSpPr>
                <p:nvPr/>
              </p:nvSpPr>
              <p:spPr bwMode="auto">
                <a:xfrm rot="17824933">
                  <a:off x="10198512" y="4576201"/>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8" name="Line 23">
                  <a:extLst>
                    <a:ext uri="{FF2B5EF4-FFF2-40B4-BE49-F238E27FC236}">
                      <a16:creationId xmlns:a16="http://schemas.microsoft.com/office/drawing/2014/main" id="{AF795740-C0C8-4032-9365-1355F9AD2422}"/>
                    </a:ext>
                  </a:extLst>
                </p:cNvPr>
                <p:cNvSpPr>
                  <a:spLocks noChangeShapeType="1"/>
                </p:cNvSpPr>
                <p:nvPr/>
              </p:nvSpPr>
              <p:spPr bwMode="auto">
                <a:xfrm rot="17824933">
                  <a:off x="9345889" y="5090830"/>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59" name="Line 24">
                  <a:extLst>
                    <a:ext uri="{FF2B5EF4-FFF2-40B4-BE49-F238E27FC236}">
                      <a16:creationId xmlns:a16="http://schemas.microsoft.com/office/drawing/2014/main" id="{38212F40-3384-4CC7-BA55-5113E4B3760A}"/>
                    </a:ext>
                  </a:extLst>
                </p:cNvPr>
                <p:cNvSpPr>
                  <a:spLocks noChangeShapeType="1"/>
                </p:cNvSpPr>
                <p:nvPr/>
              </p:nvSpPr>
              <p:spPr bwMode="auto">
                <a:xfrm rot="17824933" flipH="1">
                  <a:off x="10090676" y="3571277"/>
                  <a:ext cx="564249" cy="41550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0" name="Line 25">
                  <a:extLst>
                    <a:ext uri="{FF2B5EF4-FFF2-40B4-BE49-F238E27FC236}">
                      <a16:creationId xmlns:a16="http://schemas.microsoft.com/office/drawing/2014/main" id="{6F135475-12E5-4AA9-861B-E9208032EF27}"/>
                    </a:ext>
                  </a:extLst>
                </p:cNvPr>
                <p:cNvSpPr>
                  <a:spLocks noChangeShapeType="1"/>
                </p:cNvSpPr>
                <p:nvPr/>
              </p:nvSpPr>
              <p:spPr bwMode="auto">
                <a:xfrm rot="17824933">
                  <a:off x="9193476" y="4452247"/>
                  <a:ext cx="1196167" cy="389466"/>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1" name="Line 26">
                  <a:extLst>
                    <a:ext uri="{FF2B5EF4-FFF2-40B4-BE49-F238E27FC236}">
                      <a16:creationId xmlns:a16="http://schemas.microsoft.com/office/drawing/2014/main" id="{762D24A4-3F7E-40C4-96CA-CABFC5A231CD}"/>
                    </a:ext>
                  </a:extLst>
                </p:cNvPr>
                <p:cNvSpPr>
                  <a:spLocks noChangeShapeType="1"/>
                </p:cNvSpPr>
                <p:nvPr/>
              </p:nvSpPr>
              <p:spPr bwMode="auto">
                <a:xfrm rot="17824933">
                  <a:off x="9870512" y="4446768"/>
                  <a:ext cx="248811" cy="330109"/>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2" name="Line 27">
                  <a:extLst>
                    <a:ext uri="{FF2B5EF4-FFF2-40B4-BE49-F238E27FC236}">
                      <a16:creationId xmlns:a16="http://schemas.microsoft.com/office/drawing/2014/main" id="{8A27C9C2-925E-4825-A3D7-0D93D83E1BD3}"/>
                    </a:ext>
                  </a:extLst>
                </p:cNvPr>
                <p:cNvSpPr>
                  <a:spLocks noChangeShapeType="1"/>
                </p:cNvSpPr>
                <p:nvPr/>
              </p:nvSpPr>
              <p:spPr bwMode="auto">
                <a:xfrm rot="17824933" flipH="1">
                  <a:off x="9693825" y="4707093"/>
                  <a:ext cx="223826" cy="146831"/>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3" name="Line 28">
                  <a:extLst>
                    <a:ext uri="{FF2B5EF4-FFF2-40B4-BE49-F238E27FC236}">
                      <a16:creationId xmlns:a16="http://schemas.microsoft.com/office/drawing/2014/main" id="{F440BD11-F60E-4F83-AE65-9A17B28B0B6E}"/>
                    </a:ext>
                  </a:extLst>
                </p:cNvPr>
                <p:cNvSpPr>
                  <a:spLocks noChangeShapeType="1"/>
                </p:cNvSpPr>
                <p:nvPr/>
              </p:nvSpPr>
              <p:spPr bwMode="auto">
                <a:xfrm rot="17824933" flipH="1">
                  <a:off x="9690531" y="3309561"/>
                  <a:ext cx="883852" cy="687292"/>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4" name="Line 29">
                  <a:extLst>
                    <a:ext uri="{FF2B5EF4-FFF2-40B4-BE49-F238E27FC236}">
                      <a16:creationId xmlns:a16="http://schemas.microsoft.com/office/drawing/2014/main" id="{13637CED-8403-4C94-B58D-FC639D6F349B}"/>
                    </a:ext>
                  </a:extLst>
                </p:cNvPr>
                <p:cNvSpPr>
                  <a:spLocks noChangeShapeType="1"/>
                </p:cNvSpPr>
                <p:nvPr/>
              </p:nvSpPr>
              <p:spPr bwMode="auto">
                <a:xfrm rot="17824933">
                  <a:off x="10254680" y="4096276"/>
                  <a:ext cx="157199" cy="135376"/>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5" name="Line 30">
                  <a:extLst>
                    <a:ext uri="{FF2B5EF4-FFF2-40B4-BE49-F238E27FC236}">
                      <a16:creationId xmlns:a16="http://schemas.microsoft.com/office/drawing/2014/main" id="{2E4DE499-F0ED-49F0-8FD2-D670F292A34F}"/>
                    </a:ext>
                  </a:extLst>
                </p:cNvPr>
                <p:cNvSpPr>
                  <a:spLocks noChangeShapeType="1"/>
                </p:cNvSpPr>
                <p:nvPr/>
              </p:nvSpPr>
              <p:spPr bwMode="auto">
                <a:xfrm rot="17824933">
                  <a:off x="10083174" y="3513385"/>
                  <a:ext cx="282125" cy="62481"/>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6" name="Line 31">
                  <a:extLst>
                    <a:ext uri="{FF2B5EF4-FFF2-40B4-BE49-F238E27FC236}">
                      <a16:creationId xmlns:a16="http://schemas.microsoft.com/office/drawing/2014/main" id="{4A157225-E249-4E7B-82F0-D2C9D7A89D94}"/>
                    </a:ext>
                  </a:extLst>
                </p:cNvPr>
                <p:cNvSpPr>
                  <a:spLocks noChangeShapeType="1"/>
                </p:cNvSpPr>
                <p:nvPr/>
              </p:nvSpPr>
              <p:spPr bwMode="auto">
                <a:xfrm rot="17824933">
                  <a:off x="8679187" y="4521677"/>
                  <a:ext cx="146788" cy="565454"/>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7" name="Line 32">
                  <a:extLst>
                    <a:ext uri="{FF2B5EF4-FFF2-40B4-BE49-F238E27FC236}">
                      <a16:creationId xmlns:a16="http://schemas.microsoft.com/office/drawing/2014/main" id="{34C3C5F0-5DC3-4646-9F55-CB43AE4282EB}"/>
                    </a:ext>
                  </a:extLst>
                </p:cNvPr>
                <p:cNvSpPr>
                  <a:spLocks noChangeShapeType="1"/>
                </p:cNvSpPr>
                <p:nvPr/>
              </p:nvSpPr>
              <p:spPr bwMode="auto">
                <a:xfrm rot="17824933">
                  <a:off x="8796155" y="4937468"/>
                  <a:ext cx="284207" cy="78102"/>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8" name="Line 33">
                  <a:extLst>
                    <a:ext uri="{FF2B5EF4-FFF2-40B4-BE49-F238E27FC236}">
                      <a16:creationId xmlns:a16="http://schemas.microsoft.com/office/drawing/2014/main" id="{03462749-4D1F-46ED-8D82-29DC8F627BAE}"/>
                    </a:ext>
                  </a:extLst>
                </p:cNvPr>
                <p:cNvSpPr>
                  <a:spLocks noChangeShapeType="1"/>
                </p:cNvSpPr>
                <p:nvPr/>
              </p:nvSpPr>
              <p:spPr bwMode="auto">
                <a:xfrm rot="17824933" flipH="1">
                  <a:off x="9162657" y="4791338"/>
                  <a:ext cx="58299" cy="375928"/>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69" name="Line 34">
                  <a:extLst>
                    <a:ext uri="{FF2B5EF4-FFF2-40B4-BE49-F238E27FC236}">
                      <a16:creationId xmlns:a16="http://schemas.microsoft.com/office/drawing/2014/main" id="{0AC3A629-7F3A-4C50-AE68-D815EA8CC180}"/>
                    </a:ext>
                  </a:extLst>
                </p:cNvPr>
                <p:cNvSpPr>
                  <a:spLocks noChangeShapeType="1"/>
                </p:cNvSpPr>
                <p:nvPr/>
              </p:nvSpPr>
              <p:spPr bwMode="auto">
                <a:xfrm rot="17824933">
                  <a:off x="8209271" y="4393931"/>
                  <a:ext cx="45806" cy="505056"/>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70" name="Line 35">
                  <a:extLst>
                    <a:ext uri="{FF2B5EF4-FFF2-40B4-BE49-F238E27FC236}">
                      <a16:creationId xmlns:a16="http://schemas.microsoft.com/office/drawing/2014/main" id="{9EB2F6F8-7974-4D09-8571-BB6436E43463}"/>
                    </a:ext>
                  </a:extLst>
                </p:cNvPr>
                <p:cNvSpPr>
                  <a:spLocks noChangeShapeType="1"/>
                </p:cNvSpPr>
                <p:nvPr/>
              </p:nvSpPr>
              <p:spPr bwMode="auto">
                <a:xfrm rot="17824933" flipV="1">
                  <a:off x="9863726" y="2835298"/>
                  <a:ext cx="346670" cy="156203"/>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71" name="Line 36">
                  <a:extLst>
                    <a:ext uri="{FF2B5EF4-FFF2-40B4-BE49-F238E27FC236}">
                      <a16:creationId xmlns:a16="http://schemas.microsoft.com/office/drawing/2014/main" id="{E85FFBE9-F893-41F9-B385-83DA1F6DC373}"/>
                    </a:ext>
                  </a:extLst>
                </p:cNvPr>
                <p:cNvSpPr>
                  <a:spLocks noChangeShapeType="1"/>
                </p:cNvSpPr>
                <p:nvPr/>
              </p:nvSpPr>
              <p:spPr bwMode="auto">
                <a:xfrm rot="17824933">
                  <a:off x="9788128" y="2551442"/>
                  <a:ext cx="153035" cy="330109"/>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72" name="Line 37">
                  <a:extLst>
                    <a:ext uri="{FF2B5EF4-FFF2-40B4-BE49-F238E27FC236}">
                      <a16:creationId xmlns:a16="http://schemas.microsoft.com/office/drawing/2014/main" id="{555C7933-EC6A-448C-A70D-360DD79715BC}"/>
                    </a:ext>
                  </a:extLst>
                </p:cNvPr>
                <p:cNvSpPr>
                  <a:spLocks noChangeShapeType="1"/>
                </p:cNvSpPr>
                <p:nvPr/>
              </p:nvSpPr>
              <p:spPr bwMode="auto">
                <a:xfrm rot="17824933">
                  <a:off x="9682852" y="2709479"/>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73" name="Line 38">
                  <a:extLst>
                    <a:ext uri="{FF2B5EF4-FFF2-40B4-BE49-F238E27FC236}">
                      <a16:creationId xmlns:a16="http://schemas.microsoft.com/office/drawing/2014/main" id="{38199538-9471-4FF5-9D39-D2D6ECFEE4F2}"/>
                    </a:ext>
                  </a:extLst>
                </p:cNvPr>
                <p:cNvSpPr>
                  <a:spLocks noChangeShapeType="1"/>
                </p:cNvSpPr>
                <p:nvPr/>
              </p:nvSpPr>
              <p:spPr bwMode="auto">
                <a:xfrm rot="17824933">
                  <a:off x="10132200" y="3655999"/>
                  <a:ext cx="0" cy="0"/>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74" name="Line 39">
                  <a:extLst>
                    <a:ext uri="{FF2B5EF4-FFF2-40B4-BE49-F238E27FC236}">
                      <a16:creationId xmlns:a16="http://schemas.microsoft.com/office/drawing/2014/main" id="{A1EF41F8-425E-4BE2-88E1-1672F5418820}"/>
                    </a:ext>
                  </a:extLst>
                </p:cNvPr>
                <p:cNvSpPr>
                  <a:spLocks noChangeShapeType="1"/>
                </p:cNvSpPr>
                <p:nvPr/>
              </p:nvSpPr>
              <p:spPr bwMode="auto">
                <a:xfrm rot="17824933">
                  <a:off x="9144890" y="4472279"/>
                  <a:ext cx="539264" cy="570661"/>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75" name="Oval 42">
                  <a:extLst>
                    <a:ext uri="{FF2B5EF4-FFF2-40B4-BE49-F238E27FC236}">
                      <a16:creationId xmlns:a16="http://schemas.microsoft.com/office/drawing/2014/main" id="{D82A7C3B-6FAC-414C-8C25-FADADF03F12B}"/>
                    </a:ext>
                  </a:extLst>
                </p:cNvPr>
                <p:cNvSpPr>
                  <a:spLocks noChangeArrowheads="1"/>
                </p:cNvSpPr>
                <p:nvPr/>
              </p:nvSpPr>
              <p:spPr bwMode="auto">
                <a:xfrm rot="17824933">
                  <a:off x="7969452" y="4275932"/>
                  <a:ext cx="38519"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76" name="Oval 43">
                  <a:extLst>
                    <a:ext uri="{FF2B5EF4-FFF2-40B4-BE49-F238E27FC236}">
                      <a16:creationId xmlns:a16="http://schemas.microsoft.com/office/drawing/2014/main" id="{5E50EC66-18C7-472C-9F88-11F92D195309}"/>
                    </a:ext>
                  </a:extLst>
                </p:cNvPr>
                <p:cNvSpPr>
                  <a:spLocks noChangeArrowheads="1"/>
                </p:cNvSpPr>
                <p:nvPr/>
              </p:nvSpPr>
              <p:spPr bwMode="auto">
                <a:xfrm rot="17824933">
                  <a:off x="7977117" y="4533781"/>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77" name="Oval 44">
                  <a:extLst>
                    <a:ext uri="{FF2B5EF4-FFF2-40B4-BE49-F238E27FC236}">
                      <a16:creationId xmlns:a16="http://schemas.microsoft.com/office/drawing/2014/main" id="{35F1304C-99E9-489D-A01B-C6AF3868D865}"/>
                    </a:ext>
                  </a:extLst>
                </p:cNvPr>
                <p:cNvSpPr>
                  <a:spLocks noChangeArrowheads="1"/>
                </p:cNvSpPr>
                <p:nvPr/>
              </p:nvSpPr>
              <p:spPr bwMode="auto">
                <a:xfrm rot="17824933">
                  <a:off x="7755791" y="4076849"/>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78" name="Line 45">
                  <a:extLst>
                    <a:ext uri="{FF2B5EF4-FFF2-40B4-BE49-F238E27FC236}">
                      <a16:creationId xmlns:a16="http://schemas.microsoft.com/office/drawing/2014/main" id="{77A981D5-4598-4D14-90AC-3994582BA709}"/>
                    </a:ext>
                  </a:extLst>
                </p:cNvPr>
                <p:cNvSpPr>
                  <a:spLocks noChangeShapeType="1"/>
                </p:cNvSpPr>
                <p:nvPr/>
              </p:nvSpPr>
              <p:spPr bwMode="auto">
                <a:xfrm rot="17824933" flipH="1" flipV="1">
                  <a:off x="7748715" y="3954470"/>
                  <a:ext cx="260263" cy="98929"/>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279" name="Oval 46">
                  <a:extLst>
                    <a:ext uri="{FF2B5EF4-FFF2-40B4-BE49-F238E27FC236}">
                      <a16:creationId xmlns:a16="http://schemas.microsoft.com/office/drawing/2014/main" id="{6B7822E6-4F12-449D-93AB-A0153DFEF0D4}"/>
                    </a:ext>
                  </a:extLst>
                </p:cNvPr>
                <p:cNvSpPr>
                  <a:spLocks noChangeArrowheads="1"/>
                </p:cNvSpPr>
                <p:nvPr/>
              </p:nvSpPr>
              <p:spPr bwMode="auto">
                <a:xfrm rot="17824933">
                  <a:off x="7961888" y="3891089"/>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0" name="Oval 47">
                  <a:extLst>
                    <a:ext uri="{FF2B5EF4-FFF2-40B4-BE49-F238E27FC236}">
                      <a16:creationId xmlns:a16="http://schemas.microsoft.com/office/drawing/2014/main" id="{65BF3172-75B7-44AA-9580-1331C6235DA9}"/>
                    </a:ext>
                  </a:extLst>
                </p:cNvPr>
                <p:cNvSpPr>
                  <a:spLocks noChangeArrowheads="1"/>
                </p:cNvSpPr>
                <p:nvPr/>
              </p:nvSpPr>
              <p:spPr bwMode="auto">
                <a:xfrm rot="17824933">
                  <a:off x="8448417" y="4720785"/>
                  <a:ext cx="38519"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1" name="Oval 48">
                  <a:extLst>
                    <a:ext uri="{FF2B5EF4-FFF2-40B4-BE49-F238E27FC236}">
                      <a16:creationId xmlns:a16="http://schemas.microsoft.com/office/drawing/2014/main" id="{F083CA7C-C75C-4E6E-BFD5-3794CF03BFF2}"/>
                    </a:ext>
                  </a:extLst>
                </p:cNvPr>
                <p:cNvSpPr>
                  <a:spLocks noChangeArrowheads="1"/>
                </p:cNvSpPr>
                <p:nvPr/>
              </p:nvSpPr>
              <p:spPr bwMode="auto">
                <a:xfrm rot="17824933">
                  <a:off x="8346143" y="4877988"/>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2" name="Oval 49">
                  <a:extLst>
                    <a:ext uri="{FF2B5EF4-FFF2-40B4-BE49-F238E27FC236}">
                      <a16:creationId xmlns:a16="http://schemas.microsoft.com/office/drawing/2014/main" id="{0915E6AD-8F68-458E-AA4B-5C965F25CDA3}"/>
                    </a:ext>
                  </a:extLst>
                </p:cNvPr>
                <p:cNvSpPr>
                  <a:spLocks noChangeArrowheads="1"/>
                </p:cNvSpPr>
                <p:nvPr/>
              </p:nvSpPr>
              <p:spPr bwMode="auto">
                <a:xfrm rot="17824933">
                  <a:off x="8814368" y="5064791"/>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3" name="Oval 50">
                  <a:extLst>
                    <a:ext uri="{FF2B5EF4-FFF2-40B4-BE49-F238E27FC236}">
                      <a16:creationId xmlns:a16="http://schemas.microsoft.com/office/drawing/2014/main" id="{38531A03-D44F-4934-9A72-C3BA9AE603CC}"/>
                    </a:ext>
                  </a:extLst>
                </p:cNvPr>
                <p:cNvSpPr>
                  <a:spLocks noChangeArrowheads="1"/>
                </p:cNvSpPr>
                <p:nvPr/>
              </p:nvSpPr>
              <p:spPr bwMode="auto">
                <a:xfrm rot="17824933">
                  <a:off x="9018406" y="4848747"/>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4" name="Oval 51">
                  <a:extLst>
                    <a:ext uri="{FF2B5EF4-FFF2-40B4-BE49-F238E27FC236}">
                      <a16:creationId xmlns:a16="http://schemas.microsoft.com/office/drawing/2014/main" id="{D6A3CC9F-847C-4EA0-9B79-B946F36F33C0}"/>
                    </a:ext>
                  </a:extLst>
                </p:cNvPr>
                <p:cNvSpPr>
                  <a:spLocks noChangeArrowheads="1"/>
                </p:cNvSpPr>
                <p:nvPr/>
              </p:nvSpPr>
              <p:spPr bwMode="auto">
                <a:xfrm rot="17824933">
                  <a:off x="9325636" y="5071971"/>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5" name="Oval 52">
                  <a:extLst>
                    <a:ext uri="{FF2B5EF4-FFF2-40B4-BE49-F238E27FC236}">
                      <a16:creationId xmlns:a16="http://schemas.microsoft.com/office/drawing/2014/main" id="{A8E5CCB2-0965-48D3-8CE2-D2ECB59FA8A0}"/>
                    </a:ext>
                  </a:extLst>
                </p:cNvPr>
                <p:cNvSpPr>
                  <a:spLocks noChangeArrowheads="1"/>
                </p:cNvSpPr>
                <p:nvPr/>
              </p:nvSpPr>
              <p:spPr bwMode="auto">
                <a:xfrm rot="17824933">
                  <a:off x="9800373" y="4893789"/>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6" name="Oval 53">
                  <a:extLst>
                    <a:ext uri="{FF2B5EF4-FFF2-40B4-BE49-F238E27FC236}">
                      <a16:creationId xmlns:a16="http://schemas.microsoft.com/office/drawing/2014/main" id="{1AB442BB-28DE-420A-9AEB-9B84ECA2C54F}"/>
                    </a:ext>
                  </a:extLst>
                </p:cNvPr>
                <p:cNvSpPr>
                  <a:spLocks noChangeArrowheads="1"/>
                </p:cNvSpPr>
                <p:nvPr/>
              </p:nvSpPr>
              <p:spPr bwMode="auto">
                <a:xfrm rot="17824933">
                  <a:off x="9771826" y="4628120"/>
                  <a:ext cx="38519"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7" name="Oval 54">
                  <a:extLst>
                    <a:ext uri="{FF2B5EF4-FFF2-40B4-BE49-F238E27FC236}">
                      <a16:creationId xmlns:a16="http://schemas.microsoft.com/office/drawing/2014/main" id="{0EDC0E6F-9CF7-47FA-BED4-8B417C52D7FA}"/>
                    </a:ext>
                  </a:extLst>
                </p:cNvPr>
                <p:cNvSpPr>
                  <a:spLocks noChangeArrowheads="1"/>
                </p:cNvSpPr>
                <p:nvPr/>
              </p:nvSpPr>
              <p:spPr bwMode="auto">
                <a:xfrm rot="17824933">
                  <a:off x="10179489" y="4555952"/>
                  <a:ext cx="38519"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8" name="Oval 55">
                  <a:extLst>
                    <a:ext uri="{FF2B5EF4-FFF2-40B4-BE49-F238E27FC236}">
                      <a16:creationId xmlns:a16="http://schemas.microsoft.com/office/drawing/2014/main" id="{C643073C-E0F8-460A-8130-E598330E508C}"/>
                    </a:ext>
                  </a:extLst>
                </p:cNvPr>
                <p:cNvSpPr>
                  <a:spLocks noChangeArrowheads="1"/>
                </p:cNvSpPr>
                <p:nvPr/>
              </p:nvSpPr>
              <p:spPr bwMode="auto">
                <a:xfrm rot="17824933">
                  <a:off x="10217439" y="4185028"/>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89" name="Oval 57">
                  <a:extLst>
                    <a:ext uri="{FF2B5EF4-FFF2-40B4-BE49-F238E27FC236}">
                      <a16:creationId xmlns:a16="http://schemas.microsoft.com/office/drawing/2014/main" id="{F196D227-75A4-4DC5-AB99-9C66136B2446}"/>
                    </a:ext>
                  </a:extLst>
                </p:cNvPr>
                <p:cNvSpPr>
                  <a:spLocks noChangeArrowheads="1"/>
                </p:cNvSpPr>
                <p:nvPr/>
              </p:nvSpPr>
              <p:spPr bwMode="auto">
                <a:xfrm rot="17824933">
                  <a:off x="10409549" y="4105013"/>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0" name="Oval 58">
                  <a:extLst>
                    <a:ext uri="{FF2B5EF4-FFF2-40B4-BE49-F238E27FC236}">
                      <a16:creationId xmlns:a16="http://schemas.microsoft.com/office/drawing/2014/main" id="{F4257909-DB43-41AF-8678-B0DE7AD5837E}"/>
                    </a:ext>
                  </a:extLst>
                </p:cNvPr>
                <p:cNvSpPr>
                  <a:spLocks noChangeArrowheads="1"/>
                </p:cNvSpPr>
                <p:nvPr/>
              </p:nvSpPr>
              <p:spPr bwMode="auto">
                <a:xfrm rot="17824933">
                  <a:off x="10111967" y="3634812"/>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1" name="Oval 59">
                  <a:extLst>
                    <a:ext uri="{FF2B5EF4-FFF2-40B4-BE49-F238E27FC236}">
                      <a16:creationId xmlns:a16="http://schemas.microsoft.com/office/drawing/2014/main" id="{4B701567-A7B6-4B7B-8F8F-B9E6BD9AAD05}"/>
                    </a:ext>
                  </a:extLst>
                </p:cNvPr>
                <p:cNvSpPr>
                  <a:spLocks noChangeArrowheads="1"/>
                </p:cNvSpPr>
                <p:nvPr/>
              </p:nvSpPr>
              <p:spPr bwMode="auto">
                <a:xfrm rot="17824933">
                  <a:off x="10296966" y="3412541"/>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2" name="Oval 60">
                  <a:extLst>
                    <a:ext uri="{FF2B5EF4-FFF2-40B4-BE49-F238E27FC236}">
                      <a16:creationId xmlns:a16="http://schemas.microsoft.com/office/drawing/2014/main" id="{E59A9818-44CA-4AAB-B963-F533F22A2ED4}"/>
                    </a:ext>
                  </a:extLst>
                </p:cNvPr>
                <p:cNvSpPr>
                  <a:spLocks noChangeArrowheads="1"/>
                </p:cNvSpPr>
                <p:nvPr/>
              </p:nvSpPr>
              <p:spPr bwMode="auto">
                <a:xfrm rot="17824933">
                  <a:off x="10461544" y="3600758"/>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3" name="Oval 61">
                  <a:extLst>
                    <a:ext uri="{FF2B5EF4-FFF2-40B4-BE49-F238E27FC236}">
                      <a16:creationId xmlns:a16="http://schemas.microsoft.com/office/drawing/2014/main" id="{F782E1D5-023C-473F-A70B-F4FEC6AE5FB1}"/>
                    </a:ext>
                  </a:extLst>
                </p:cNvPr>
                <p:cNvSpPr>
                  <a:spLocks noChangeArrowheads="1"/>
                </p:cNvSpPr>
                <p:nvPr/>
              </p:nvSpPr>
              <p:spPr bwMode="auto">
                <a:xfrm rot="17824933">
                  <a:off x="10328056" y="3111570"/>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4" name="Oval 62">
                  <a:extLst>
                    <a:ext uri="{FF2B5EF4-FFF2-40B4-BE49-F238E27FC236}">
                      <a16:creationId xmlns:a16="http://schemas.microsoft.com/office/drawing/2014/main" id="{2F0D69B1-6AFA-4382-9FEB-E0B3A7AD8FDD}"/>
                    </a:ext>
                  </a:extLst>
                </p:cNvPr>
                <p:cNvSpPr>
                  <a:spLocks noChangeArrowheads="1"/>
                </p:cNvSpPr>
                <p:nvPr/>
              </p:nvSpPr>
              <p:spPr bwMode="auto">
                <a:xfrm rot="17824933">
                  <a:off x="10007906" y="3083500"/>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5" name="Oval 63">
                  <a:extLst>
                    <a:ext uri="{FF2B5EF4-FFF2-40B4-BE49-F238E27FC236}">
                      <a16:creationId xmlns:a16="http://schemas.microsoft.com/office/drawing/2014/main" id="{38050D50-0281-4EEF-9B12-DD53B4F3E1EF}"/>
                    </a:ext>
                  </a:extLst>
                </p:cNvPr>
                <p:cNvSpPr>
                  <a:spLocks noChangeArrowheads="1"/>
                </p:cNvSpPr>
                <p:nvPr/>
              </p:nvSpPr>
              <p:spPr bwMode="auto">
                <a:xfrm rot="17824933">
                  <a:off x="10015467" y="2914837"/>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6" name="Oval 64">
                  <a:extLst>
                    <a:ext uri="{FF2B5EF4-FFF2-40B4-BE49-F238E27FC236}">
                      <a16:creationId xmlns:a16="http://schemas.microsoft.com/office/drawing/2014/main" id="{D6172D85-3F8F-4E05-8809-EE846786D5A7}"/>
                    </a:ext>
                  </a:extLst>
                </p:cNvPr>
                <p:cNvSpPr>
                  <a:spLocks noChangeArrowheads="1"/>
                </p:cNvSpPr>
                <p:nvPr/>
              </p:nvSpPr>
              <p:spPr bwMode="auto">
                <a:xfrm rot="17824933">
                  <a:off x="10026658" y="2703727"/>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7" name="Oval 65">
                  <a:extLst>
                    <a:ext uri="{FF2B5EF4-FFF2-40B4-BE49-F238E27FC236}">
                      <a16:creationId xmlns:a16="http://schemas.microsoft.com/office/drawing/2014/main" id="{3D270590-C88F-4351-AD22-156C7DD37364}"/>
                    </a:ext>
                  </a:extLst>
                </p:cNvPr>
                <p:cNvSpPr>
                  <a:spLocks noChangeArrowheads="1"/>
                </p:cNvSpPr>
                <p:nvPr/>
              </p:nvSpPr>
              <p:spPr bwMode="auto">
                <a:xfrm rot="17824933">
                  <a:off x="9663356" y="2690157"/>
                  <a:ext cx="38519"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8" name="Oval 66">
                  <a:extLst>
                    <a:ext uri="{FF2B5EF4-FFF2-40B4-BE49-F238E27FC236}">
                      <a16:creationId xmlns:a16="http://schemas.microsoft.com/office/drawing/2014/main" id="{43DD2A5B-6DEC-4B16-88F5-8926EB6E0903}"/>
                    </a:ext>
                  </a:extLst>
                </p:cNvPr>
                <p:cNvSpPr>
                  <a:spLocks noChangeArrowheads="1"/>
                </p:cNvSpPr>
                <p:nvPr/>
              </p:nvSpPr>
              <p:spPr bwMode="auto">
                <a:xfrm rot="17824933">
                  <a:off x="9599529" y="2432374"/>
                  <a:ext cx="38519"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299" name="Oval 68">
                  <a:extLst>
                    <a:ext uri="{FF2B5EF4-FFF2-40B4-BE49-F238E27FC236}">
                      <a16:creationId xmlns:a16="http://schemas.microsoft.com/office/drawing/2014/main" id="{C5C55267-0BF8-4F7A-8173-F4CB6E207D15}"/>
                    </a:ext>
                  </a:extLst>
                </p:cNvPr>
                <p:cNvSpPr>
                  <a:spLocks noChangeArrowheads="1"/>
                </p:cNvSpPr>
                <p:nvPr/>
              </p:nvSpPr>
              <p:spPr bwMode="auto">
                <a:xfrm rot="17824933">
                  <a:off x="9101818" y="2334240"/>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300" name="Oval 70">
                  <a:extLst>
                    <a:ext uri="{FF2B5EF4-FFF2-40B4-BE49-F238E27FC236}">
                      <a16:creationId xmlns:a16="http://schemas.microsoft.com/office/drawing/2014/main" id="{CB9920CC-8240-41C7-810E-D65B757574DA}"/>
                    </a:ext>
                  </a:extLst>
                </p:cNvPr>
                <p:cNvSpPr>
                  <a:spLocks noChangeArrowheads="1"/>
                </p:cNvSpPr>
                <p:nvPr/>
              </p:nvSpPr>
              <p:spPr bwMode="auto">
                <a:xfrm rot="17824933">
                  <a:off x="8601805" y="2422326"/>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301" name="Line 71">
                  <a:extLst>
                    <a:ext uri="{FF2B5EF4-FFF2-40B4-BE49-F238E27FC236}">
                      <a16:creationId xmlns:a16="http://schemas.microsoft.com/office/drawing/2014/main" id="{A2C326FF-3CC1-416C-AFDE-42A77ECBCE46}"/>
                    </a:ext>
                  </a:extLst>
                </p:cNvPr>
                <p:cNvSpPr>
                  <a:spLocks noChangeShapeType="1"/>
                </p:cNvSpPr>
                <p:nvPr/>
              </p:nvSpPr>
              <p:spPr bwMode="auto">
                <a:xfrm rot="17824933">
                  <a:off x="8285140" y="2638687"/>
                  <a:ext cx="9370" cy="221808"/>
                </a:xfrm>
                <a:prstGeom prst="line">
                  <a:avLst/>
                </a:prstGeom>
                <a:noFill/>
                <a:ln w="12700" cap="flat">
                  <a:solidFill>
                    <a:srgbClr val="FF7C80"/>
                  </a:solidFill>
                  <a:prstDash val="solid"/>
                  <a:miter lim="800000"/>
                  <a:headEnd/>
                  <a:tailEnd/>
                </a:ln>
                <a:extLst>
                  <a:ext uri="{909E8E84-426E-40DD-AFC4-6F175D3DCCD1}">
                    <a14:hiddenFill xmlns:a14="http://schemas.microsoft.com/office/drawing/2010/main">
                      <a:noFill/>
                    </a14:hiddenFill>
                  </a:ext>
                </a:extLst>
              </p:spPr>
              <p:txBody>
                <a:bodyPr vert="horz" wrap="square" lIns="96435" tIns="48218" rIns="96435" bIns="48218" numCol="1" anchor="t" anchorCtr="0" compatLnSpc="1">
                  <a:prstTxWarp prst="textNoShape">
                    <a:avLst/>
                  </a:prstTxWarp>
                </a:bodyPr>
                <a:lstStyle/>
                <a:p>
                  <a:endParaRPr lang="zh-CN" altLang="en-US"/>
                </a:p>
              </p:txBody>
            </p:sp>
            <p:sp>
              <p:nvSpPr>
                <p:cNvPr id="302" name="Oval 72">
                  <a:extLst>
                    <a:ext uri="{FF2B5EF4-FFF2-40B4-BE49-F238E27FC236}">
                      <a16:creationId xmlns:a16="http://schemas.microsoft.com/office/drawing/2014/main" id="{075FE69E-A276-4640-801D-EEFBAAEB0A08}"/>
                    </a:ext>
                  </a:extLst>
                </p:cNvPr>
                <p:cNvSpPr>
                  <a:spLocks noChangeArrowheads="1"/>
                </p:cNvSpPr>
                <p:nvPr/>
              </p:nvSpPr>
              <p:spPr bwMode="auto">
                <a:xfrm rot="17824933">
                  <a:off x="8371679" y="2775662"/>
                  <a:ext cx="38519"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303" name="Oval 73">
                  <a:extLst>
                    <a:ext uri="{FF2B5EF4-FFF2-40B4-BE49-F238E27FC236}">
                      <a16:creationId xmlns:a16="http://schemas.microsoft.com/office/drawing/2014/main" id="{0B84D28E-CD99-4D99-A058-09EEF035EB49}"/>
                    </a:ext>
                  </a:extLst>
                </p:cNvPr>
                <p:cNvSpPr>
                  <a:spLocks noChangeArrowheads="1"/>
                </p:cNvSpPr>
                <p:nvPr/>
              </p:nvSpPr>
              <p:spPr bwMode="auto">
                <a:xfrm rot="17824933">
                  <a:off x="8168230" y="2684696"/>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304" name="Oval 74">
                  <a:extLst>
                    <a:ext uri="{FF2B5EF4-FFF2-40B4-BE49-F238E27FC236}">
                      <a16:creationId xmlns:a16="http://schemas.microsoft.com/office/drawing/2014/main" id="{304B0CB8-25ED-4042-9E9F-465710ADBAAC}"/>
                    </a:ext>
                  </a:extLst>
                </p:cNvPr>
                <p:cNvSpPr>
                  <a:spLocks noChangeArrowheads="1"/>
                </p:cNvSpPr>
                <p:nvPr/>
              </p:nvSpPr>
              <p:spPr bwMode="auto">
                <a:xfrm rot="17824933">
                  <a:off x="7951959" y="3417460"/>
                  <a:ext cx="38519"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305" name="Oval 75">
                  <a:extLst>
                    <a:ext uri="{FF2B5EF4-FFF2-40B4-BE49-F238E27FC236}">
                      <a16:creationId xmlns:a16="http://schemas.microsoft.com/office/drawing/2014/main" id="{4C83FA60-B551-4FC0-B7AF-EBAE7AE6CC7C}"/>
                    </a:ext>
                  </a:extLst>
                </p:cNvPr>
                <p:cNvSpPr>
                  <a:spLocks noChangeArrowheads="1"/>
                </p:cNvSpPr>
                <p:nvPr/>
              </p:nvSpPr>
              <p:spPr bwMode="auto">
                <a:xfrm rot="17824933">
                  <a:off x="7858980" y="3085267"/>
                  <a:ext cx="38519"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306" name="Oval 76">
                  <a:extLst>
                    <a:ext uri="{FF2B5EF4-FFF2-40B4-BE49-F238E27FC236}">
                      <a16:creationId xmlns:a16="http://schemas.microsoft.com/office/drawing/2014/main" id="{6367FFA2-3D3D-48BB-8EDC-92B0D00E2FD9}"/>
                    </a:ext>
                  </a:extLst>
                </p:cNvPr>
                <p:cNvSpPr>
                  <a:spLocks noChangeArrowheads="1"/>
                </p:cNvSpPr>
                <p:nvPr/>
              </p:nvSpPr>
              <p:spPr bwMode="auto">
                <a:xfrm rot="17824933">
                  <a:off x="7715127" y="3570816"/>
                  <a:ext cx="39560" cy="38530"/>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sp>
              <p:nvSpPr>
                <p:cNvPr id="307" name="Oval 69">
                  <a:extLst>
                    <a:ext uri="{FF2B5EF4-FFF2-40B4-BE49-F238E27FC236}">
                      <a16:creationId xmlns:a16="http://schemas.microsoft.com/office/drawing/2014/main" id="{72760D63-4FEB-4FAB-A310-432964FA4E00}"/>
                    </a:ext>
                  </a:extLst>
                </p:cNvPr>
                <p:cNvSpPr>
                  <a:spLocks noChangeArrowheads="1"/>
                </p:cNvSpPr>
                <p:nvPr/>
              </p:nvSpPr>
              <p:spPr bwMode="auto">
                <a:xfrm rot="17824933">
                  <a:off x="8851785" y="2485320"/>
                  <a:ext cx="39560" cy="39571"/>
                </a:xfrm>
                <a:prstGeom prst="ellipse">
                  <a:avLst/>
                </a:prstGeom>
                <a:solidFill>
                  <a:schemeClr val="bg1"/>
                </a:solidFill>
                <a:ln w="12700">
                  <a:solidFill>
                    <a:srgbClr val="FF7C80"/>
                  </a:solidFill>
                  <a:round/>
                  <a:headEnd/>
                  <a:tailEnd/>
                </a:ln>
              </p:spPr>
              <p:txBody>
                <a:bodyPr vert="horz" wrap="square" lIns="96435" tIns="48218" rIns="96435" bIns="48218" numCol="1" anchor="t" anchorCtr="0" compatLnSpc="1">
                  <a:prstTxWarp prst="textNoShape">
                    <a:avLst/>
                  </a:prstTxWarp>
                </a:bodyPr>
                <a:lstStyle/>
                <a:p>
                  <a:endParaRPr lang="zh-CN" altLang="en-US"/>
                </a:p>
              </p:txBody>
            </p:sp>
          </p:grpSp>
          <p:sp>
            <p:nvSpPr>
              <p:cNvPr id="171" name="椭圆 170">
                <a:extLst>
                  <a:ext uri="{FF2B5EF4-FFF2-40B4-BE49-F238E27FC236}">
                    <a16:creationId xmlns:a16="http://schemas.microsoft.com/office/drawing/2014/main" id="{21679AEE-F014-4A1F-9A9C-E6D367517E6C}"/>
                  </a:ext>
                </a:extLst>
              </p:cNvPr>
              <p:cNvSpPr/>
              <p:nvPr/>
            </p:nvSpPr>
            <p:spPr>
              <a:xfrm>
                <a:off x="1667300" y="2146633"/>
                <a:ext cx="1562100" cy="1562100"/>
              </a:xfrm>
              <a:prstGeom prst="ellipse">
                <a:avLst/>
              </a:prstGeom>
              <a:noFill/>
              <a:ln w="127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8" name="文本框 317">
              <a:extLst>
                <a:ext uri="{FF2B5EF4-FFF2-40B4-BE49-F238E27FC236}">
                  <a16:creationId xmlns:a16="http://schemas.microsoft.com/office/drawing/2014/main" id="{93C53967-CD5A-4B1F-830D-B3E470023900}"/>
                </a:ext>
              </a:extLst>
            </p:cNvPr>
            <p:cNvSpPr txBox="1"/>
            <p:nvPr/>
          </p:nvSpPr>
          <p:spPr>
            <a:xfrm>
              <a:off x="4955757" y="2783578"/>
              <a:ext cx="2420372" cy="2303299"/>
            </a:xfrm>
            <a:prstGeom prst="rect">
              <a:avLst/>
            </a:prstGeom>
            <a:noFill/>
          </p:spPr>
          <p:txBody>
            <a:bodyPr wrap="square" rtlCol="0">
              <a:spAutoFit/>
            </a:bodyPr>
            <a:lstStyle/>
            <a:p>
              <a:r>
                <a:rPr lang="zh-CN" altLang="en-US" sz="2531" dirty="0"/>
                <a:t>如何</a:t>
              </a:r>
              <a:r>
                <a:rPr lang="zh-CN" altLang="en-US" sz="2531" dirty="0">
                  <a:solidFill>
                    <a:srgbClr val="FF0000"/>
                  </a:solidFill>
                </a:rPr>
                <a:t>迅速、简单</a:t>
              </a:r>
              <a:r>
                <a:rPr lang="zh-CN" altLang="en-US" sz="2531" dirty="0"/>
                <a:t>地发布和阅读岗位信息？</a:t>
              </a:r>
              <a:endParaRPr lang="en-US" altLang="zh-CN" sz="2531" dirty="0"/>
            </a:p>
            <a:p>
              <a:r>
                <a:rPr lang="zh-CN" altLang="en-US" sz="2531" dirty="0"/>
                <a:t>如何</a:t>
              </a:r>
              <a:r>
                <a:rPr lang="zh-CN" altLang="en-US" sz="2531" dirty="0">
                  <a:solidFill>
                    <a:srgbClr val="FF0000"/>
                  </a:solidFill>
                </a:rPr>
                <a:t>公平、公正</a:t>
              </a:r>
              <a:r>
                <a:rPr lang="zh-CN" altLang="en-US" sz="2531" dirty="0"/>
                <a:t>地颁发博士研究生岗位奖学金？</a:t>
              </a:r>
            </a:p>
          </p:txBody>
        </p:sp>
      </p:grpSp>
    </p:spTree>
    <p:extLst>
      <p:ext uri="{BB962C8B-B14F-4D97-AF65-F5344CB8AC3E}">
        <p14:creationId xmlns:p14="http://schemas.microsoft.com/office/powerpoint/2010/main" val="19271815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7"/>
                                        </p:tgtEl>
                                        <p:attrNameLst>
                                          <p:attrName>style.visibility</p:attrName>
                                        </p:attrNameLst>
                                      </p:cBhvr>
                                      <p:to>
                                        <p:strVal val="visible"/>
                                      </p:to>
                                    </p:set>
                                    <p:anim calcmode="lin" valueType="num">
                                      <p:cBhvr>
                                        <p:cTn id="7" dur="500" fill="hold"/>
                                        <p:tgtEl>
                                          <p:spTgt spid="317"/>
                                        </p:tgtEl>
                                        <p:attrNameLst>
                                          <p:attrName>ppt_w</p:attrName>
                                        </p:attrNameLst>
                                      </p:cBhvr>
                                      <p:tavLst>
                                        <p:tav tm="0">
                                          <p:val>
                                            <p:fltVal val="0"/>
                                          </p:val>
                                        </p:tav>
                                        <p:tav tm="100000">
                                          <p:val>
                                            <p:strVal val="#ppt_w"/>
                                          </p:val>
                                        </p:tav>
                                      </p:tavLst>
                                    </p:anim>
                                    <p:anim calcmode="lin" valueType="num">
                                      <p:cBhvr>
                                        <p:cTn id="8" dur="500" fill="hold"/>
                                        <p:tgtEl>
                                          <p:spTgt spid="317"/>
                                        </p:tgtEl>
                                        <p:attrNameLst>
                                          <p:attrName>ppt_h</p:attrName>
                                        </p:attrNameLst>
                                      </p:cBhvr>
                                      <p:tavLst>
                                        <p:tav tm="0">
                                          <p:val>
                                            <p:fltVal val="0"/>
                                          </p:val>
                                        </p:tav>
                                        <p:tav tm="100000">
                                          <p:val>
                                            <p:strVal val="#ppt_h"/>
                                          </p:val>
                                        </p:tav>
                                      </p:tavLst>
                                    </p:anim>
                                    <p:animEffect transition="in" filter="fade">
                                      <p:cBhvr>
                                        <p:cTn id="9" dur="500"/>
                                        <p:tgtEl>
                                          <p:spTgt spid="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8"/>
</p:tagLst>
</file>

<file path=ppt/tags/tag2.xml><?xml version="1.0" encoding="utf-8"?>
<p:tagLst xmlns:a="http://schemas.openxmlformats.org/drawingml/2006/main" xmlns:r="http://schemas.openxmlformats.org/officeDocument/2006/relationships" xmlns:p="http://schemas.openxmlformats.org/presentationml/2006/main">
  <p:tag name="PA" val="v5.2.8"/>
</p:tagLst>
</file>

<file path=ppt/tags/tag3.xml><?xml version="1.0" encoding="utf-8"?>
<p:tagLst xmlns:a="http://schemas.openxmlformats.org/drawingml/2006/main" xmlns:r="http://schemas.openxmlformats.org/officeDocument/2006/relationships" xmlns:p="http://schemas.openxmlformats.org/presentationml/2006/main">
  <p:tag name="PA" val="v5.2.8"/>
</p:tagLst>
</file>

<file path=ppt/tags/tag4.xml><?xml version="1.0" encoding="utf-8"?>
<p:tagLst xmlns:a="http://schemas.openxmlformats.org/drawingml/2006/main" xmlns:r="http://schemas.openxmlformats.org/officeDocument/2006/relationships" xmlns:p="http://schemas.openxmlformats.org/presentationml/2006/main">
  <p:tag name="PA" val="v5.2.8"/>
</p:tagLst>
</file>

<file path=ppt/tags/tag5.xml><?xml version="1.0" encoding="utf-8"?>
<p:tagLst xmlns:a="http://schemas.openxmlformats.org/drawingml/2006/main" xmlns:r="http://schemas.openxmlformats.org/officeDocument/2006/relationships" xmlns:p="http://schemas.openxmlformats.org/presentationml/2006/main">
  <p:tag name="PA" val="v5.2.8"/>
</p:tagLst>
</file>

<file path=ppt/tags/tag6.xml><?xml version="1.0" encoding="utf-8"?>
<p:tagLst xmlns:a="http://schemas.openxmlformats.org/drawingml/2006/main" xmlns:r="http://schemas.openxmlformats.org/officeDocument/2006/relationships" xmlns:p="http://schemas.openxmlformats.org/presentationml/2006/main">
  <p:tag name="PA" val="v5.2.8"/>
</p:tagLst>
</file>

<file path=ppt/tags/tag7.xml><?xml version="1.0" encoding="utf-8"?>
<p:tagLst xmlns:a="http://schemas.openxmlformats.org/drawingml/2006/main" xmlns:r="http://schemas.openxmlformats.org/officeDocument/2006/relationships" xmlns:p="http://schemas.openxmlformats.org/presentationml/2006/main">
  <p:tag name="PA" val="v5.2.8"/>
</p:tagLst>
</file>

<file path=ppt/tags/tag8.xml><?xml version="1.0" encoding="utf-8"?>
<p:tagLst xmlns:a="http://schemas.openxmlformats.org/drawingml/2006/main" xmlns:r="http://schemas.openxmlformats.org/officeDocument/2006/relationships" xmlns:p="http://schemas.openxmlformats.org/presentationml/2006/main">
  <p:tag name="PA" val="v5.2.8"/>
</p:tagLst>
</file>

<file path=ppt/tags/tag9.xml><?xml version="1.0" encoding="utf-8"?>
<p:tagLst xmlns:a="http://schemas.openxmlformats.org/drawingml/2006/main" xmlns:r="http://schemas.openxmlformats.org/officeDocument/2006/relationships" xmlns:p="http://schemas.openxmlformats.org/presentationml/2006/main">
  <p:tag name="PA" val="v5.2.8"/>
</p:tagLst>
</file>

<file path=ppt/theme/theme1.xml><?xml version="1.0" encoding="utf-8"?>
<a:theme xmlns:a="http://schemas.openxmlformats.org/drawingml/2006/main" name="自定义设计方案">
  <a:themeElements>
    <a:clrScheme name="自定义 182">
      <a:dk1>
        <a:sysClr val="windowText" lastClr="000000"/>
      </a:dk1>
      <a:lt1>
        <a:sysClr val="window" lastClr="FFFFFF"/>
      </a:lt1>
      <a:dk2>
        <a:srgbClr val="96D624"/>
      </a:dk2>
      <a:lt2>
        <a:srgbClr val="7F7F7F"/>
      </a:lt2>
      <a:accent1>
        <a:srgbClr val="2B8303"/>
      </a:accent1>
      <a:accent2>
        <a:srgbClr val="96D624"/>
      </a:accent2>
      <a:accent3>
        <a:srgbClr val="2B8303"/>
      </a:accent3>
      <a:accent4>
        <a:srgbClr val="96D624"/>
      </a:accent4>
      <a:accent5>
        <a:srgbClr val="2B8303"/>
      </a:accent5>
      <a:accent6>
        <a:srgbClr val="96D624"/>
      </a:accent6>
      <a:hlink>
        <a:srgbClr val="2B8303"/>
      </a:hlink>
      <a:folHlink>
        <a:srgbClr val="96D62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1111</Words>
  <Application>Microsoft Office PowerPoint</Application>
  <PresentationFormat>自定义</PresentationFormat>
  <Paragraphs>143</Paragraphs>
  <Slides>21</Slides>
  <Notes>10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21</vt:i4>
      </vt:variant>
    </vt:vector>
  </HeadingPairs>
  <TitlesOfParts>
    <vt:vector size="31" baseType="lpstr">
      <vt:lpstr>等线</vt:lpstr>
      <vt:lpstr>华文楷体</vt:lpstr>
      <vt:lpstr>华文隶书</vt:lpstr>
      <vt:lpstr>华文细黑</vt:lpstr>
      <vt:lpstr>华文新魏</vt:lpstr>
      <vt:lpstr>微软雅黑</vt:lpstr>
      <vt:lpstr>Arial</vt:lpstr>
      <vt:lpstr>Calibri</vt:lpstr>
      <vt:lpstr>Calibri Light</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2017-03-14T12:33:00Z</dcterms:created>
  <dcterms:modified xsi:type="dcterms:W3CDTF">2024-07-04T06:58:19Z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