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3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9"/>
  </p:notesMasterIdLst>
  <p:handoutMasterIdLst>
    <p:handoutMasterId r:id="rId40"/>
  </p:handoutMasterIdLst>
  <p:sldIdLst>
    <p:sldId id="348" r:id="rId3"/>
    <p:sldId id="257" r:id="rId4"/>
    <p:sldId id="25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405" r:id="rId14"/>
    <p:sldId id="387" r:id="rId15"/>
    <p:sldId id="263" r:id="rId16"/>
    <p:sldId id="390" r:id="rId17"/>
    <p:sldId id="302" r:id="rId18"/>
    <p:sldId id="391" r:id="rId19"/>
    <p:sldId id="392" r:id="rId20"/>
    <p:sldId id="393" r:id="rId21"/>
    <p:sldId id="269" r:id="rId22"/>
    <p:sldId id="397" r:id="rId23"/>
    <p:sldId id="309" r:id="rId24"/>
    <p:sldId id="406" r:id="rId25"/>
    <p:sldId id="312" r:id="rId26"/>
    <p:sldId id="313" r:id="rId27"/>
    <p:sldId id="323" r:id="rId28"/>
    <p:sldId id="317" r:id="rId29"/>
    <p:sldId id="399" r:id="rId30"/>
    <p:sldId id="349" r:id="rId31"/>
    <p:sldId id="350" r:id="rId32"/>
    <p:sldId id="407" r:id="rId33"/>
    <p:sldId id="400" r:id="rId34"/>
    <p:sldId id="401" r:id="rId35"/>
    <p:sldId id="402" r:id="rId36"/>
    <p:sldId id="403" r:id="rId37"/>
    <p:sldId id="278" r:id="rId38"/>
  </p:sldIdLst>
  <p:sldSz cx="12192000" cy="6858000"/>
  <p:notesSz cx="6858000" cy="9144000"/>
  <p:embeddedFontLst>
    <p:embeddedFont>
      <p:font typeface="方正风雅宋简体" panose="02010600030101010101" charset="-122"/>
      <p:regular r:id="rId41"/>
    </p:embeddedFont>
    <p:embeddedFont>
      <p:font typeface="汉仪雅酷黑 95W" panose="020B0A04020202020204" charset="-122"/>
      <p:bold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Times New Roman Bold" panose="02020803070505020304" pitchFamily="18" charset="0"/>
      <p:bold r:id="rId45"/>
    </p:embeddedFont>
    <p:embeddedFont>
      <p:font typeface="汉仪铸字美心体简" panose="02010600030101010101" charset="-122"/>
      <p:regular r:id="rId46"/>
    </p:embeddedFont>
    <p:embeddedFont>
      <p:font typeface="汉仪中黑 简" panose="02010600030101010101" charset="-122"/>
      <p:regular r:id="rId47"/>
    </p:embeddedFont>
    <p:embeddedFont>
      <p:font typeface="华文中宋" panose="02010600040101010101" pitchFamily="2" charset="-122"/>
      <p:regular r:id="rId48"/>
    </p:embeddedFont>
    <p:embeddedFont>
      <p:font typeface="汉仪力量黑简" panose="02010600030101010101" charset="-122"/>
      <p:regular r:id="rId49"/>
    </p:embeddedFont>
    <p:embeddedFont>
      <p:font typeface="汉仪雅酷黑 85W" panose="020B0904020202020204" charset="-122"/>
      <p:bold r:id="rId50"/>
    </p:embeddedFont>
    <p:embeddedFont>
      <p:font typeface="思源黑体 CN Light" panose="02010600030101010101" charset="-122"/>
      <p:regular r:id="rId51"/>
      <p:bold r:id="rId52"/>
      <p:italic r:id="rId53"/>
      <p:boldItalic r:id="rId54"/>
    </p:embeddedFont>
    <p:embeddedFont>
      <p:font typeface="苏新诗柳楷简" panose="02010600000101010101" pitchFamily="2" charset="-122"/>
      <p:regular r:id="rId55"/>
    </p:embeddedFont>
    <p:embeddedFont>
      <p:font typeface="等线" panose="02010600030101010101" pitchFamily="2" charset="-122"/>
      <p:regular r:id="rId56"/>
      <p:bold r:id="rId57"/>
    </p:embeddedFont>
    <p:embeddedFont>
      <p:font typeface="方正清刻本悦宋简体" panose="02010600030101010101" charset="-122"/>
      <p:regular r:id="rId58"/>
    </p:embeddedFont>
    <p:embeddedFont>
      <p:font typeface="方正粗黑宋简体" panose="02010600030101010101" charset="-122"/>
      <p:regular r:id="rId59"/>
    </p:embeddedFont>
  </p:embeddedFontLst>
  <p:custDataLst>
    <p:tags r:id="rId60"/>
  </p:custDataLst>
  <p:defaultTextStyle>
    <a:lvl1pPr marL="0" lvl="0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1pPr>
    <a:lvl2pPr marL="457200" lvl="1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2pPr>
    <a:lvl3pPr marL="914400" lvl="2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3pPr>
    <a:lvl4pPr marL="1371600" lvl="3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4pPr>
    <a:lvl5pPr marL="1828800" lvl="4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5pPr>
    <a:lvl6pPr marL="2286000" lvl="5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6pPr>
    <a:lvl7pPr marL="2743200" lvl="6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7pPr>
    <a:lvl8pPr marL="3200400" lvl="7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8pPr>
    <a:lvl9pPr marL="3657600" lvl="8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0114"/>
    <a:srgbClr val="F9E2B9"/>
    <a:srgbClr val="E8B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A39831D-5A06-49EC-9547-AE6125822A17}" styleName="{8a66bb80-9744-4b8f-8381-e690ed832dd5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DCCBAB"/>
              </a:solidFill>
            </a:ln>
          </a:left>
          <a:right>
            <a:ln w="12700" cmpd="sng">
              <a:solidFill>
                <a:srgbClr val="DCCBAB"/>
              </a:solidFill>
            </a:ln>
          </a:right>
          <a:top>
            <a:ln w="12700" cmpd="sng">
              <a:solidFill>
                <a:srgbClr val="DCCBAB"/>
              </a:solidFill>
            </a:ln>
          </a:top>
          <a:bottom>
            <a:ln w="12700" cmpd="sng">
              <a:solidFill>
                <a:srgbClr val="DCCBAB"/>
              </a:solidFill>
            </a:ln>
          </a:bottom>
          <a:insideH>
            <a:ln w="12700" cmpd="sng">
              <a:solidFill>
                <a:srgbClr val="DCCBAB"/>
              </a:solidFill>
            </a:ln>
          </a:insideH>
          <a:insideV>
            <a:ln w="12700" cmpd="sng">
              <a:solidFill>
                <a:srgbClr val="DCCBAB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/>
        <a:fill>
          <a:solidFill>
            <a:srgbClr val="ECE3D4"/>
          </a:solidFill>
        </a:fill>
      </a:tcStyle>
    </a:band2H>
    <a:firstRow>
      <a:tcTxStyle>
        <a:fontRef idx="none">
          <a:prstClr val="black"/>
        </a:fontRef>
      </a:tcTxStyle>
      <a:tcStyle>
        <a:tcBdr/>
        <a:fill>
          <a:solidFill>
            <a:srgbClr val="DCCBAB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189379923969798E-2"/>
          <c:y val="4.83631813168591E-2"/>
          <c:w val="0.95552426541978397"/>
          <c:h val="0.778549846903753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002060"/>
              </a:solidFill>
              <a:ln>
                <a:noFill/>
              </a:ln>
              <a:effectLst/>
            </c:spPr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29</c:v>
                </c:pt>
                <c:pt idx="1">
                  <c:v>31</c:v>
                </c:pt>
                <c:pt idx="2">
                  <c:v>26</c:v>
                </c:pt>
                <c:pt idx="3">
                  <c:v>24</c:v>
                </c:pt>
                <c:pt idx="4">
                  <c:v>36</c:v>
                </c:pt>
                <c:pt idx="5">
                  <c:v>27</c:v>
                </c:pt>
                <c:pt idx="6">
                  <c:v>31</c:v>
                </c:pt>
                <c:pt idx="7">
                  <c:v>30</c:v>
                </c:pt>
                <c:pt idx="8">
                  <c:v>32</c:v>
                </c:pt>
                <c:pt idx="9">
                  <c:v>39</c:v>
                </c:pt>
                <c:pt idx="10">
                  <c:v>30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1750" cap="rnd">
              <a:solidFill>
                <a:srgbClr val="8A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8A0000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78</c:v>
                </c:pt>
                <c:pt idx="1">
                  <c:v>86</c:v>
                </c:pt>
                <c:pt idx="2">
                  <c:v>83</c:v>
                </c:pt>
                <c:pt idx="3">
                  <c:v>82</c:v>
                </c:pt>
                <c:pt idx="4">
                  <c:v>77</c:v>
                </c:pt>
                <c:pt idx="5">
                  <c:v>87</c:v>
                </c:pt>
                <c:pt idx="6">
                  <c:v>75</c:v>
                </c:pt>
                <c:pt idx="7">
                  <c:v>76</c:v>
                </c:pt>
                <c:pt idx="8">
                  <c:v>73</c:v>
                </c:pt>
                <c:pt idx="9">
                  <c:v>66</c:v>
                </c:pt>
                <c:pt idx="10">
                  <c:v>74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797023232"/>
        <c:axId val="-1797028128"/>
      </c:lineChart>
      <c:catAx>
        <c:axId val="-1797023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797028128"/>
        <c:crosses val="autoZero"/>
        <c:auto val="1"/>
        <c:lblAlgn val="ctr"/>
        <c:lblOffset val="100"/>
        <c:noMultiLvlLbl val="0"/>
      </c:catAx>
      <c:valAx>
        <c:axId val="-1797028128"/>
        <c:scaling>
          <c:orientation val="minMax"/>
          <c:max val="1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79702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5" kern="1200"/>
  </cs:chartArea>
  <cs:dataLabel>
    <cs:lnRef idx="0"/>
    <cs:fillRef idx="0">
      <cs:styleClr val="auto"/>
    </cs:fillRef>
    <cs:effectRef idx="0"/>
    <cs:fontRef idx="minor">
      <a:schemeClr val="lt1"/>
    </cs:fontRef>
    <cs:defRPr sz="1195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5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629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13B20-8BB8-B74B-ADB5-DA5707988F1E}" type="datetimeFigureOut">
              <a:rPr lang="zh-CN" altLang="en-US"/>
              <a:t>2024/1/9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674F-E567-AA4B-8C16-788D7CE21C4F}" type="slidenum">
              <a:r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791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9274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8674F-E567-AA4B-8C16-788D7CE21C4F}" type="slidenum">
              <a:rPr lang="en-US" altLang="zh-CN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9797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这里没有算世文所的博士，是按分会统计的，世文所的数据不大好看</a:t>
            </a:r>
          </a:p>
        </p:txBody>
      </p:sp>
    </p:spTree>
    <p:extLst>
      <p:ext uri="{BB962C8B-B14F-4D97-AF65-F5344CB8AC3E}">
        <p14:creationId xmlns:p14="http://schemas.microsoft.com/office/powerpoint/2010/main" val="339593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3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5145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 altLang="zh-CN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7B66604-C96B-4986-97AA-2A1B6F21DABD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AFD2434-9D10-445B-BA71-8A4C80F630D5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587C73A-35F2-4B89-88D4-01173EB6A0B7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68762A-FBFB-47DD-8CD7-444DBBA580FB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图片占位符 24"/>
          <p:cNvSpPr>
            <a:spLocks noGrp="1"/>
          </p:cNvSpPr>
          <p:nvPr>
            <p:ph type="pic" idx="10"/>
          </p:nvPr>
        </p:nvSpPr>
        <p:spPr>
          <a:xfrm>
            <a:off x="2" y="2"/>
            <a:ext cx="12191998" cy="3322235"/>
          </a:xfrm>
          <a:custGeom>
            <a:avLst/>
            <a:gdLst/>
            <a:ahLst/>
            <a:cxnLst/>
            <a:rect l="l" t="t" r="r" b="b"/>
            <a:pathLst>
              <a:path w="12191998" h="3322235">
                <a:moveTo>
                  <a:pt x="10468232" y="2243623"/>
                </a:moveTo>
                <a:lnTo>
                  <a:pt x="12191998" y="2243623"/>
                </a:lnTo>
                <a:lnTo>
                  <a:pt x="12191998" y="3322235"/>
                </a:lnTo>
                <a:lnTo>
                  <a:pt x="10468232" y="3322235"/>
                </a:lnTo>
                <a:close/>
                <a:moveTo>
                  <a:pt x="8723404" y="2243623"/>
                </a:moveTo>
                <a:lnTo>
                  <a:pt x="10439433" y="2243623"/>
                </a:lnTo>
                <a:lnTo>
                  <a:pt x="10439433" y="3322235"/>
                </a:lnTo>
                <a:lnTo>
                  <a:pt x="8723404" y="3322235"/>
                </a:lnTo>
                <a:close/>
                <a:moveTo>
                  <a:pt x="6978575" y="2243623"/>
                </a:moveTo>
                <a:lnTo>
                  <a:pt x="8694604" y="2243623"/>
                </a:lnTo>
                <a:lnTo>
                  <a:pt x="8694604" y="3322235"/>
                </a:lnTo>
                <a:lnTo>
                  <a:pt x="6978575" y="3322235"/>
                </a:lnTo>
                <a:close/>
                <a:moveTo>
                  <a:pt x="5233748" y="2243623"/>
                </a:moveTo>
                <a:lnTo>
                  <a:pt x="6949775" y="2243623"/>
                </a:lnTo>
                <a:lnTo>
                  <a:pt x="6949775" y="3322235"/>
                </a:lnTo>
                <a:lnTo>
                  <a:pt x="5233748" y="3322235"/>
                </a:lnTo>
                <a:close/>
                <a:moveTo>
                  <a:pt x="3488919" y="2243623"/>
                </a:moveTo>
                <a:lnTo>
                  <a:pt x="5204947" y="2243623"/>
                </a:lnTo>
                <a:lnTo>
                  <a:pt x="5204947" y="3322235"/>
                </a:lnTo>
                <a:lnTo>
                  <a:pt x="3488919" y="3322235"/>
                </a:lnTo>
                <a:close/>
                <a:moveTo>
                  <a:pt x="1744091" y="2243623"/>
                </a:moveTo>
                <a:lnTo>
                  <a:pt x="3460119" y="2243623"/>
                </a:lnTo>
                <a:lnTo>
                  <a:pt x="3460119" y="3322235"/>
                </a:lnTo>
                <a:lnTo>
                  <a:pt x="1744091" y="3322235"/>
                </a:lnTo>
                <a:close/>
                <a:moveTo>
                  <a:pt x="0" y="2243623"/>
                </a:moveTo>
                <a:lnTo>
                  <a:pt x="1715292" y="2243623"/>
                </a:lnTo>
                <a:lnTo>
                  <a:pt x="1715292" y="3322235"/>
                </a:lnTo>
                <a:lnTo>
                  <a:pt x="0" y="3322235"/>
                </a:lnTo>
                <a:close/>
                <a:moveTo>
                  <a:pt x="10468232" y="1136211"/>
                </a:moveTo>
                <a:lnTo>
                  <a:pt x="12191998" y="1136211"/>
                </a:lnTo>
                <a:lnTo>
                  <a:pt x="12191998" y="2214823"/>
                </a:lnTo>
                <a:lnTo>
                  <a:pt x="10468232" y="2214823"/>
                </a:lnTo>
                <a:close/>
                <a:moveTo>
                  <a:pt x="6978575" y="1136211"/>
                </a:moveTo>
                <a:lnTo>
                  <a:pt x="8694604" y="1136211"/>
                </a:lnTo>
                <a:lnTo>
                  <a:pt x="8694604" y="2214823"/>
                </a:lnTo>
                <a:lnTo>
                  <a:pt x="6978575" y="2214823"/>
                </a:lnTo>
                <a:close/>
                <a:moveTo>
                  <a:pt x="5233750" y="1136211"/>
                </a:moveTo>
                <a:lnTo>
                  <a:pt x="6949775" y="1136211"/>
                </a:lnTo>
                <a:lnTo>
                  <a:pt x="6949775" y="2214823"/>
                </a:lnTo>
                <a:lnTo>
                  <a:pt x="5233750" y="2214823"/>
                </a:lnTo>
                <a:close/>
                <a:moveTo>
                  <a:pt x="3488920" y="1136211"/>
                </a:moveTo>
                <a:lnTo>
                  <a:pt x="5204947" y="1136211"/>
                </a:lnTo>
                <a:lnTo>
                  <a:pt x="5204947" y="2214823"/>
                </a:lnTo>
                <a:lnTo>
                  <a:pt x="3488920" y="2214823"/>
                </a:lnTo>
                <a:close/>
                <a:moveTo>
                  <a:pt x="1" y="1136211"/>
                </a:moveTo>
                <a:lnTo>
                  <a:pt x="1715293" y="1136211"/>
                </a:lnTo>
                <a:lnTo>
                  <a:pt x="1715293" y="2214823"/>
                </a:lnTo>
                <a:lnTo>
                  <a:pt x="1" y="2214823"/>
                </a:lnTo>
                <a:close/>
                <a:moveTo>
                  <a:pt x="10468232" y="0"/>
                </a:moveTo>
                <a:lnTo>
                  <a:pt x="12191998" y="0"/>
                </a:lnTo>
                <a:lnTo>
                  <a:pt x="12191998" y="1107411"/>
                </a:lnTo>
                <a:lnTo>
                  <a:pt x="10468232" y="1107411"/>
                </a:lnTo>
                <a:close/>
                <a:moveTo>
                  <a:pt x="6978575" y="0"/>
                </a:moveTo>
                <a:lnTo>
                  <a:pt x="8694604" y="0"/>
                </a:lnTo>
                <a:lnTo>
                  <a:pt x="8694604" y="1107411"/>
                </a:lnTo>
                <a:lnTo>
                  <a:pt x="6978575" y="1107411"/>
                </a:lnTo>
                <a:close/>
                <a:moveTo>
                  <a:pt x="5233750" y="0"/>
                </a:moveTo>
                <a:lnTo>
                  <a:pt x="6949775" y="0"/>
                </a:lnTo>
                <a:lnTo>
                  <a:pt x="6949775" y="1107411"/>
                </a:lnTo>
                <a:lnTo>
                  <a:pt x="5233750" y="1107411"/>
                </a:lnTo>
                <a:close/>
                <a:moveTo>
                  <a:pt x="3488921" y="0"/>
                </a:moveTo>
                <a:lnTo>
                  <a:pt x="5204947" y="0"/>
                </a:lnTo>
                <a:lnTo>
                  <a:pt x="5204947" y="1107411"/>
                </a:lnTo>
                <a:lnTo>
                  <a:pt x="3488921" y="1107411"/>
                </a:lnTo>
                <a:close/>
                <a:moveTo>
                  <a:pt x="2" y="0"/>
                </a:moveTo>
                <a:lnTo>
                  <a:pt x="1715294" y="0"/>
                </a:lnTo>
                <a:lnTo>
                  <a:pt x="1715294" y="1107411"/>
                </a:lnTo>
                <a:lnTo>
                  <a:pt x="2" y="1107411"/>
                </a:lnTo>
                <a:close/>
              </a:path>
            </a:pathLst>
          </a:custGeom>
        </p:spPr>
        <p:txBody>
          <a:bodyPr wrap="square"/>
          <a:lstStyle/>
          <a:p>
            <a:endParaRPr lang="zh-CN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 altLang="zh-CN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7B66604-C96B-4986-97AA-2A1B6F21DABD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AFD2434-9D10-445B-BA71-8A4C80F630D5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6F52C85-5455-4A96-9E26-3B487944AE83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DEF7E3-5A8F-447B-85B5-E05660922F1A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485CE2F-89B5-458D-AF09-864E34A3CD55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3C9D1BB-D5C3-4CF9-85DB-1929BB2BEFB4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11E3DB3-4B58-43FD-902D-0C40302B9A14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9EFF2F7-89FB-430C-8A4E-70F1D5710183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AFC1EB3-1264-4E4D-AAF2-734ACCA3E2BC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438477D-7B35-4009-8DED-D60AF19FCABF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6938387-8D2D-42A9-BF40-A2D3C82281AB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743DBF1-9510-4F99-9A8B-3399F62052EE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7FCF501-CCBD-44FB-8AF0-DE9E14B3CC35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8366877-C0C8-4F21-9C35-2C0B6A343137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8ED111-8D42-43D3-A81C-20618A455E68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D7F6929-40DA-435A-8209-CD80BAA1FE01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6F52C85-5455-4A96-9E26-3B487944AE83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DEF7E3-5A8F-447B-85B5-E05660922F1A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 alt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930A124-A5DB-4364-83B0-62EC00BED31A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CC3798C-0A47-40EA-B05C-95288AAA5FDB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/>
        <p:txBody>
          <a:bodyPr vert="eaVert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BF58041-1302-4382-8C96-52DB112FEFC8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A51516-9E05-47C0-B782-E7331191F191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587C73A-35F2-4B89-88D4-01173EB6A0B7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68762A-FBFB-47DD-8CD7-444DBBA580FB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图片占位符 24"/>
          <p:cNvSpPr>
            <a:spLocks noGrp="1"/>
          </p:cNvSpPr>
          <p:nvPr>
            <p:ph type="pic" idx="10"/>
          </p:nvPr>
        </p:nvSpPr>
        <p:spPr>
          <a:xfrm>
            <a:off x="2" y="2"/>
            <a:ext cx="12191998" cy="3322235"/>
          </a:xfrm>
          <a:custGeom>
            <a:avLst/>
            <a:gdLst/>
            <a:ahLst/>
            <a:cxnLst/>
            <a:rect l="l" t="t" r="r" b="b"/>
            <a:pathLst>
              <a:path w="12191998" h="3322235">
                <a:moveTo>
                  <a:pt x="10468232" y="2243623"/>
                </a:moveTo>
                <a:lnTo>
                  <a:pt x="12191998" y="2243623"/>
                </a:lnTo>
                <a:lnTo>
                  <a:pt x="12191998" y="3322235"/>
                </a:lnTo>
                <a:lnTo>
                  <a:pt x="10468232" y="3322235"/>
                </a:lnTo>
                <a:close/>
                <a:moveTo>
                  <a:pt x="8723404" y="2243623"/>
                </a:moveTo>
                <a:lnTo>
                  <a:pt x="10439433" y="2243623"/>
                </a:lnTo>
                <a:lnTo>
                  <a:pt x="10439433" y="3322235"/>
                </a:lnTo>
                <a:lnTo>
                  <a:pt x="8723404" y="3322235"/>
                </a:lnTo>
                <a:close/>
                <a:moveTo>
                  <a:pt x="6978575" y="2243623"/>
                </a:moveTo>
                <a:lnTo>
                  <a:pt x="8694604" y="2243623"/>
                </a:lnTo>
                <a:lnTo>
                  <a:pt x="8694604" y="3322235"/>
                </a:lnTo>
                <a:lnTo>
                  <a:pt x="6978575" y="3322235"/>
                </a:lnTo>
                <a:close/>
                <a:moveTo>
                  <a:pt x="5233748" y="2243623"/>
                </a:moveTo>
                <a:lnTo>
                  <a:pt x="6949775" y="2243623"/>
                </a:lnTo>
                <a:lnTo>
                  <a:pt x="6949775" y="3322235"/>
                </a:lnTo>
                <a:lnTo>
                  <a:pt x="5233748" y="3322235"/>
                </a:lnTo>
                <a:close/>
                <a:moveTo>
                  <a:pt x="3488919" y="2243623"/>
                </a:moveTo>
                <a:lnTo>
                  <a:pt x="5204947" y="2243623"/>
                </a:lnTo>
                <a:lnTo>
                  <a:pt x="5204947" y="3322235"/>
                </a:lnTo>
                <a:lnTo>
                  <a:pt x="3488919" y="3322235"/>
                </a:lnTo>
                <a:close/>
                <a:moveTo>
                  <a:pt x="1744091" y="2243623"/>
                </a:moveTo>
                <a:lnTo>
                  <a:pt x="3460119" y="2243623"/>
                </a:lnTo>
                <a:lnTo>
                  <a:pt x="3460119" y="3322235"/>
                </a:lnTo>
                <a:lnTo>
                  <a:pt x="1744091" y="3322235"/>
                </a:lnTo>
                <a:close/>
                <a:moveTo>
                  <a:pt x="0" y="2243623"/>
                </a:moveTo>
                <a:lnTo>
                  <a:pt x="1715292" y="2243623"/>
                </a:lnTo>
                <a:lnTo>
                  <a:pt x="1715292" y="3322235"/>
                </a:lnTo>
                <a:lnTo>
                  <a:pt x="0" y="3322235"/>
                </a:lnTo>
                <a:close/>
                <a:moveTo>
                  <a:pt x="10468232" y="1136211"/>
                </a:moveTo>
                <a:lnTo>
                  <a:pt x="12191998" y="1136211"/>
                </a:lnTo>
                <a:lnTo>
                  <a:pt x="12191998" y="2214823"/>
                </a:lnTo>
                <a:lnTo>
                  <a:pt x="10468232" y="2214823"/>
                </a:lnTo>
                <a:close/>
                <a:moveTo>
                  <a:pt x="6978575" y="1136211"/>
                </a:moveTo>
                <a:lnTo>
                  <a:pt x="8694604" y="1136211"/>
                </a:lnTo>
                <a:lnTo>
                  <a:pt x="8694604" y="2214823"/>
                </a:lnTo>
                <a:lnTo>
                  <a:pt x="6978575" y="2214823"/>
                </a:lnTo>
                <a:close/>
                <a:moveTo>
                  <a:pt x="5233750" y="1136211"/>
                </a:moveTo>
                <a:lnTo>
                  <a:pt x="6949775" y="1136211"/>
                </a:lnTo>
                <a:lnTo>
                  <a:pt x="6949775" y="2214823"/>
                </a:lnTo>
                <a:lnTo>
                  <a:pt x="5233750" y="2214823"/>
                </a:lnTo>
                <a:close/>
                <a:moveTo>
                  <a:pt x="3488920" y="1136211"/>
                </a:moveTo>
                <a:lnTo>
                  <a:pt x="5204947" y="1136211"/>
                </a:lnTo>
                <a:lnTo>
                  <a:pt x="5204947" y="2214823"/>
                </a:lnTo>
                <a:lnTo>
                  <a:pt x="3488920" y="2214823"/>
                </a:lnTo>
                <a:close/>
                <a:moveTo>
                  <a:pt x="1" y="1136211"/>
                </a:moveTo>
                <a:lnTo>
                  <a:pt x="1715293" y="1136211"/>
                </a:lnTo>
                <a:lnTo>
                  <a:pt x="1715293" y="2214823"/>
                </a:lnTo>
                <a:lnTo>
                  <a:pt x="1" y="2214823"/>
                </a:lnTo>
                <a:close/>
                <a:moveTo>
                  <a:pt x="10468232" y="0"/>
                </a:moveTo>
                <a:lnTo>
                  <a:pt x="12191998" y="0"/>
                </a:lnTo>
                <a:lnTo>
                  <a:pt x="12191998" y="1107411"/>
                </a:lnTo>
                <a:lnTo>
                  <a:pt x="10468232" y="1107411"/>
                </a:lnTo>
                <a:close/>
                <a:moveTo>
                  <a:pt x="6978575" y="0"/>
                </a:moveTo>
                <a:lnTo>
                  <a:pt x="8694604" y="0"/>
                </a:lnTo>
                <a:lnTo>
                  <a:pt x="8694604" y="1107411"/>
                </a:lnTo>
                <a:lnTo>
                  <a:pt x="6978575" y="1107411"/>
                </a:lnTo>
                <a:close/>
                <a:moveTo>
                  <a:pt x="5233750" y="0"/>
                </a:moveTo>
                <a:lnTo>
                  <a:pt x="6949775" y="0"/>
                </a:lnTo>
                <a:lnTo>
                  <a:pt x="6949775" y="1107411"/>
                </a:lnTo>
                <a:lnTo>
                  <a:pt x="5233750" y="1107411"/>
                </a:lnTo>
                <a:close/>
                <a:moveTo>
                  <a:pt x="3488921" y="0"/>
                </a:moveTo>
                <a:lnTo>
                  <a:pt x="5204947" y="0"/>
                </a:lnTo>
                <a:lnTo>
                  <a:pt x="5204947" y="1107411"/>
                </a:lnTo>
                <a:lnTo>
                  <a:pt x="3488921" y="1107411"/>
                </a:lnTo>
                <a:close/>
                <a:moveTo>
                  <a:pt x="2" y="0"/>
                </a:moveTo>
                <a:lnTo>
                  <a:pt x="1715294" y="0"/>
                </a:lnTo>
                <a:lnTo>
                  <a:pt x="1715294" y="1107411"/>
                </a:lnTo>
                <a:lnTo>
                  <a:pt x="2" y="1107411"/>
                </a:lnTo>
                <a:close/>
              </a:path>
            </a:pathLst>
          </a:custGeom>
        </p:spPr>
        <p:txBody>
          <a:bodyPr wrap="square"/>
          <a:lstStyle/>
          <a:p>
            <a:endParaRPr lang="zh-CN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lvl="0">
              <a:defRPr sz="2800" b="1" i="0">
                <a:solidFill>
                  <a:schemeClr val="bg1"/>
                </a:solidFill>
                <a:latin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lvl="0"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idx="5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idx="6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AA592-AE1B-4983-AE53-D42C885F279D}" type="datetimeFigureOut">
              <a:rPr lang="en-US" altLang="en-US"/>
              <a:t>1/9/2024</a:t>
            </a:fld>
            <a:endParaRPr lang="en-US" altLang="en-US"/>
          </a:p>
        </p:txBody>
      </p:sp>
      <p:sp>
        <p:nvSpPr>
          <p:cNvPr id="6" name="Holder 6"/>
          <p:cNvSpPr>
            <a:spLocks noGrp="1"/>
          </p:cNvSpPr>
          <p:nvPr>
            <p:ph type="sldNum" idx="7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D72ED-9229-4134-9B48-EE82EE9FB25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A3AA-BE09-4A98-A7CB-537355585FD8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5EF7-97D7-4F58-9398-5D19FDD1B01E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485CE2F-89B5-458D-AF09-864E34A3CD55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3C9D1BB-D5C3-4CF9-85DB-1929BB2BEFB4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11E3DB3-4B58-43FD-902D-0C40302B9A14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9EFF2F7-89FB-430C-8A4E-70F1D5710183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AFC1EB3-1264-4E4D-AAF2-734ACCA3E2BC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438477D-7B35-4009-8DED-D60AF19FCABF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6938387-8D2D-42A9-BF40-A2D3C82281AB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743DBF1-9510-4F99-9A8B-3399F62052EE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8ED111-8D42-43D3-A81C-20618A455E68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D7F6929-40DA-435A-8209-CD80BAA1FE01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 alt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zh-CN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930A124-A5DB-4364-83B0-62EC00BED31A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CC3798C-0A47-40EA-B05C-95288AAA5FDB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/>
        <p:txBody>
          <a:bodyPr vert="eaVert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BF58041-1302-4382-8C96-52DB112FEFC8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A51516-9E05-47C0-B782-E7331191F191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/>
                <a:ea typeface="思源黑体 CN Light"/>
              </a:defRPr>
            </a:lvl1pPr>
          </a:lstStyle>
          <a:p>
            <a:fld id="{53F7A3AA-BE09-4A98-A7CB-537355585FD8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/>
                <a:ea typeface="思源黑体 CN Light"/>
              </a:defRPr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/>
                <a:ea typeface="思源黑体 CN Light"/>
              </a:defRPr>
            </a:lvl1pPr>
          </a:lstStyle>
          <a:p>
            <a:fld id="{238B5EF7-97D7-4F58-9398-5D19FDD1B01E}" type="slidenum">
              <a:rPr lang="zh-CN" altLang="zh-CN"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/>
          <a:ea typeface="思源黑体 CN Light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/>
          <a:ea typeface="思源黑体 CN Light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/>
          <a:ea typeface="思源黑体 CN Light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/>
          <a:ea typeface="思源黑体 CN Light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/>
          <a:ea typeface="思源黑体 CN Light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/>
          <a:ea typeface="思源黑体 CN Light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 alt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二级</a:t>
            </a:r>
          </a:p>
          <a:p>
            <a:pPr lvl="2"/>
            <a:r>
              <a:rPr lang="zh-CN" altLang="zh-CN"/>
              <a:t>三级</a:t>
            </a:r>
          </a:p>
          <a:p>
            <a:pPr lvl="3"/>
            <a:r>
              <a:rPr lang="zh-CN" altLang="zh-CN"/>
              <a:t>四级</a:t>
            </a:r>
          </a:p>
          <a:p>
            <a:pPr lvl="4"/>
            <a:r>
              <a:rPr lang="zh-CN" alt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/>
                <a:ea typeface="思源黑体 CN Light"/>
              </a:defRPr>
            </a:lvl1pPr>
          </a:lstStyle>
          <a:p>
            <a:fld id="{53F7A3AA-BE09-4A98-A7CB-537355585FD8}" type="datetimeFigureOut">
              <a:rPr lang="zh-CN" altLang="zh-CN"/>
              <a:t>2024/1/9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/>
                <a:ea typeface="思源黑体 CN Light"/>
              </a:defRPr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/>
                <a:ea typeface="思源黑体 CN Light"/>
              </a:defRPr>
            </a:lvl1pPr>
          </a:lstStyle>
          <a:p>
            <a:fld id="{238B5EF7-97D7-4F58-9398-5D19FDD1B01E}" type="slidenum">
              <a:rPr lang="zh-CN" altLang="zh-CN"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/>
          <a:ea typeface="思源黑体 CN Light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/>
          <a:ea typeface="思源黑体 CN Light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/>
          <a:ea typeface="思源黑体 CN Light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/>
          <a:ea typeface="思源黑体 CN Light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/>
          <a:ea typeface="思源黑体 CN Light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/>
          <a:ea typeface="思源黑体 CN Light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2" Type="http://schemas.openxmlformats.org/officeDocument/2006/relationships/tags" Target="../tags/tag47.xml"/><Relationship Id="rId16" Type="http://schemas.openxmlformats.org/officeDocument/2006/relationships/image" Target="../media/image7.jpe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slideLayout" Target="../slideLayouts/slideLayout25.xml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0" Type="http://schemas.openxmlformats.org/officeDocument/2006/relationships/tags" Target="../tags/tag70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tags" Target="../tags/tag96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tags" Target="../tags/tag95.xml"/><Relationship Id="rId17" Type="http://schemas.openxmlformats.org/officeDocument/2006/relationships/tags" Target="../tags/tag100.xml"/><Relationship Id="rId2" Type="http://schemas.openxmlformats.org/officeDocument/2006/relationships/tags" Target="../tags/tag85.xml"/><Relationship Id="rId16" Type="http://schemas.openxmlformats.org/officeDocument/2006/relationships/tags" Target="../tags/tag99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5" Type="http://schemas.openxmlformats.org/officeDocument/2006/relationships/tags" Target="../tags/tag88.xml"/><Relationship Id="rId15" Type="http://schemas.openxmlformats.org/officeDocument/2006/relationships/tags" Target="../tags/tag98.xml"/><Relationship Id="rId10" Type="http://schemas.openxmlformats.org/officeDocument/2006/relationships/tags" Target="../tags/tag93.xml"/><Relationship Id="rId19" Type="http://schemas.openxmlformats.org/officeDocument/2006/relationships/image" Target="../media/image7.jpeg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tags" Target="../tags/tag9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9.jpe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27.emf"/><Relationship Id="rId2" Type="http://schemas.openxmlformats.org/officeDocument/2006/relationships/tags" Target="../tags/tag101.xml"/><Relationship Id="rId1" Type="http://schemas.openxmlformats.org/officeDocument/2006/relationships/vmlDrawing" Target="../drawings/vmlDrawing1.vml"/><Relationship Id="rId6" Type="http://schemas.openxmlformats.org/officeDocument/2006/relationships/tags" Target="../tags/tag105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04.xml"/><Relationship Id="rId10" Type="http://schemas.openxmlformats.org/officeDocument/2006/relationships/image" Target="../media/image28.png"/><Relationship Id="rId4" Type="http://schemas.openxmlformats.org/officeDocument/2006/relationships/tags" Target="../tags/tag103.xml"/><Relationship Id="rId9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09.xml"/><Relationship Id="rId7" Type="http://schemas.openxmlformats.org/officeDocument/2006/relationships/image" Target="../media/image30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1.xml"/><Relationship Id="rId10" Type="http://schemas.openxmlformats.org/officeDocument/2006/relationships/image" Target="../media/image33.png"/><Relationship Id="rId4" Type="http://schemas.openxmlformats.org/officeDocument/2006/relationships/tags" Target="../tags/tag110.xml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1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36.jpe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35.jpeg"/><Relationship Id="rId5" Type="http://schemas.openxmlformats.org/officeDocument/2006/relationships/tags" Target="../tags/tag121.xml"/><Relationship Id="rId10" Type="http://schemas.openxmlformats.org/officeDocument/2006/relationships/chart" Target="../charts/chart1.xml"/><Relationship Id="rId4" Type="http://schemas.openxmlformats.org/officeDocument/2006/relationships/tags" Target="../tags/tag120.xml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image" Target="../media/image37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tags" Target="../tags/tag140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5" Type="http://schemas.openxmlformats.org/officeDocument/2006/relationships/tags" Target="../tags/tag132.xml"/><Relationship Id="rId15" Type="http://schemas.openxmlformats.org/officeDocument/2006/relationships/image" Target="../media/image7.jpeg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53.xml"/><Relationship Id="rId18" Type="http://schemas.openxmlformats.org/officeDocument/2006/relationships/tags" Target="../tags/tag158.xml"/><Relationship Id="rId26" Type="http://schemas.openxmlformats.org/officeDocument/2006/relationships/tags" Target="../tags/tag166.xml"/><Relationship Id="rId3" Type="http://schemas.openxmlformats.org/officeDocument/2006/relationships/tags" Target="../tags/tag143.xml"/><Relationship Id="rId21" Type="http://schemas.openxmlformats.org/officeDocument/2006/relationships/tags" Target="../tags/tag161.xml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tags" Target="../tags/tag157.xml"/><Relationship Id="rId25" Type="http://schemas.openxmlformats.org/officeDocument/2006/relationships/tags" Target="../tags/tag165.xml"/><Relationship Id="rId33" Type="http://schemas.openxmlformats.org/officeDocument/2006/relationships/image" Target="../media/image40.jpeg"/><Relationship Id="rId2" Type="http://schemas.openxmlformats.org/officeDocument/2006/relationships/tags" Target="../tags/tag142.xml"/><Relationship Id="rId16" Type="http://schemas.openxmlformats.org/officeDocument/2006/relationships/tags" Target="../tags/tag156.xml"/><Relationship Id="rId20" Type="http://schemas.openxmlformats.org/officeDocument/2006/relationships/tags" Target="../tags/tag160.xml"/><Relationship Id="rId29" Type="http://schemas.openxmlformats.org/officeDocument/2006/relationships/tags" Target="../tags/tag169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24" Type="http://schemas.openxmlformats.org/officeDocument/2006/relationships/tags" Target="../tags/tag164.xml"/><Relationship Id="rId32" Type="http://schemas.openxmlformats.org/officeDocument/2006/relationships/image" Target="../media/image39.jpeg"/><Relationship Id="rId5" Type="http://schemas.openxmlformats.org/officeDocument/2006/relationships/tags" Target="../tags/tag145.xml"/><Relationship Id="rId15" Type="http://schemas.openxmlformats.org/officeDocument/2006/relationships/tags" Target="../tags/tag155.xml"/><Relationship Id="rId23" Type="http://schemas.openxmlformats.org/officeDocument/2006/relationships/tags" Target="../tags/tag163.xml"/><Relationship Id="rId28" Type="http://schemas.openxmlformats.org/officeDocument/2006/relationships/tags" Target="../tags/tag168.xml"/><Relationship Id="rId10" Type="http://schemas.openxmlformats.org/officeDocument/2006/relationships/tags" Target="../tags/tag150.xml"/><Relationship Id="rId19" Type="http://schemas.openxmlformats.org/officeDocument/2006/relationships/tags" Target="../tags/tag159.xml"/><Relationship Id="rId31" Type="http://schemas.openxmlformats.org/officeDocument/2006/relationships/image" Target="../media/image38.png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Relationship Id="rId22" Type="http://schemas.openxmlformats.org/officeDocument/2006/relationships/tags" Target="../tags/tag162.xml"/><Relationship Id="rId27" Type="http://schemas.openxmlformats.org/officeDocument/2006/relationships/tags" Target="../tags/tag167.xml"/><Relationship Id="rId30" Type="http://schemas.openxmlformats.org/officeDocument/2006/relationships/slideLayout" Target="../slideLayouts/slideLayout12.xml"/><Relationship Id="rId8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82.xml"/><Relationship Id="rId18" Type="http://schemas.openxmlformats.org/officeDocument/2006/relationships/tags" Target="../tags/tag187.xml"/><Relationship Id="rId26" Type="http://schemas.openxmlformats.org/officeDocument/2006/relationships/image" Target="../media/image28.png"/><Relationship Id="rId3" Type="http://schemas.openxmlformats.org/officeDocument/2006/relationships/tags" Target="../tags/tag172.xml"/><Relationship Id="rId21" Type="http://schemas.openxmlformats.org/officeDocument/2006/relationships/tags" Target="../tags/tag190.xml"/><Relationship Id="rId34" Type="http://schemas.openxmlformats.org/officeDocument/2006/relationships/image" Target="../media/image45.png"/><Relationship Id="rId7" Type="http://schemas.openxmlformats.org/officeDocument/2006/relationships/tags" Target="../tags/tag176.xml"/><Relationship Id="rId12" Type="http://schemas.openxmlformats.org/officeDocument/2006/relationships/tags" Target="../tags/tag181.xml"/><Relationship Id="rId17" Type="http://schemas.openxmlformats.org/officeDocument/2006/relationships/tags" Target="../tags/tag186.xml"/><Relationship Id="rId25" Type="http://schemas.openxmlformats.org/officeDocument/2006/relationships/notesSlide" Target="../notesSlides/notesSlide4.xml"/><Relationship Id="rId33" Type="http://schemas.openxmlformats.org/officeDocument/2006/relationships/image" Target="../media/image41.svg"/><Relationship Id="rId2" Type="http://schemas.openxmlformats.org/officeDocument/2006/relationships/tags" Target="../tags/tag171.xml"/><Relationship Id="rId16" Type="http://schemas.openxmlformats.org/officeDocument/2006/relationships/tags" Target="../tags/tag185.xml"/><Relationship Id="rId20" Type="http://schemas.openxmlformats.org/officeDocument/2006/relationships/tags" Target="../tags/tag189.xml"/><Relationship Id="rId29" Type="http://schemas.openxmlformats.org/officeDocument/2006/relationships/image" Target="../media/image37.svg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tags" Target="../tags/tag180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44.png"/><Relationship Id="rId5" Type="http://schemas.openxmlformats.org/officeDocument/2006/relationships/tags" Target="../tags/tag174.xml"/><Relationship Id="rId15" Type="http://schemas.openxmlformats.org/officeDocument/2006/relationships/tags" Target="../tags/tag184.xml"/><Relationship Id="rId23" Type="http://schemas.openxmlformats.org/officeDocument/2006/relationships/tags" Target="../tags/tag192.xml"/><Relationship Id="rId28" Type="http://schemas.openxmlformats.org/officeDocument/2006/relationships/image" Target="../media/image42.png"/><Relationship Id="rId10" Type="http://schemas.openxmlformats.org/officeDocument/2006/relationships/tags" Target="../tags/tag179.xml"/><Relationship Id="rId19" Type="http://schemas.openxmlformats.org/officeDocument/2006/relationships/tags" Target="../tags/tag188.xml"/><Relationship Id="rId31" Type="http://schemas.openxmlformats.org/officeDocument/2006/relationships/image" Target="../media/image39.svg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tags" Target="../tags/tag183.xml"/><Relationship Id="rId22" Type="http://schemas.openxmlformats.org/officeDocument/2006/relationships/tags" Target="../tags/tag191.xml"/><Relationship Id="rId27" Type="http://schemas.openxmlformats.org/officeDocument/2006/relationships/image" Target="../media/image41.png"/><Relationship Id="rId30" Type="http://schemas.openxmlformats.org/officeDocument/2006/relationships/image" Target="../media/image43.png"/><Relationship Id="rId35" Type="http://schemas.openxmlformats.org/officeDocument/2006/relationships/image" Target="../media/image43.svg"/><Relationship Id="rId8" Type="http://schemas.openxmlformats.org/officeDocument/2006/relationships/tags" Target="../tags/tag1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slideLayout" Target="../slideLayouts/slideLayout25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37.xml"/><Relationship Id="rId7" Type="http://schemas.openxmlformats.org/officeDocument/2006/relationships/image" Target="../media/image1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3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314700"/>
            <a:ext cx="12192000" cy="116209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400">
              <a:solidFill>
                <a:schemeClr val="lt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993014" y="4954704"/>
            <a:ext cx="8205972" cy="4061"/>
            <a:chOff x="2151049" y="32390"/>
            <a:chExt cx="7864984" cy="2736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2151049" y="32390"/>
              <a:ext cx="1119758" cy="0"/>
            </a:xfrm>
            <a:prstGeom prst="line">
              <a:avLst/>
            </a:prstGeom>
            <a:ln w="19050" cap="rnd">
              <a:solidFill>
                <a:srgbClr val="E8BC2C"/>
              </a:solidFill>
              <a:prstDash val="solid"/>
              <a:round/>
              <a:headEnd type="none"/>
              <a:tailEnd type="oval"/>
            </a:ln>
          </p:spPr>
        </p:cxnSp>
        <p:cxnSp>
          <p:nvCxnSpPr>
            <p:cNvPr id="14" name="直接连接符 13"/>
            <p:cNvCxnSpPr/>
            <p:nvPr/>
          </p:nvCxnSpPr>
          <p:spPr>
            <a:xfrm flipH="1">
              <a:off x="8896275" y="35126"/>
              <a:ext cx="1119758" cy="0"/>
            </a:xfrm>
            <a:prstGeom prst="line">
              <a:avLst/>
            </a:prstGeom>
            <a:ln w="19050" cap="rnd">
              <a:solidFill>
                <a:srgbClr val="E8BC2C"/>
              </a:solidFill>
              <a:prstDash val="solid"/>
              <a:round/>
              <a:headEnd type="none"/>
              <a:tailEnd type="oval"/>
            </a:ln>
          </p:spPr>
        </p:cxnSp>
      </p:grpSp>
      <p:sp>
        <p:nvSpPr>
          <p:cNvPr id="15" name="文本框 14"/>
          <p:cNvSpPr txBox="1"/>
          <p:nvPr/>
        </p:nvSpPr>
        <p:spPr>
          <a:xfrm>
            <a:off x="2027548" y="3774338"/>
            <a:ext cx="8136904" cy="101473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en-US" sz="6000" b="1">
                <a:solidFill>
                  <a:srgbClr val="E8BC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雅酷黑 85W" panose="020B0904020202020204" charset="-122"/>
              </a:rPr>
              <a:t>2023</a:t>
            </a:r>
            <a:r>
              <a:rPr lang="zh-CN" altLang="en-US" sz="6000" b="1">
                <a:solidFill>
                  <a:srgbClr val="E8BC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汉仪雅酷黑 85W" panose="020B0904020202020204" charset="-122"/>
              </a:rPr>
              <a:t>年研究生工作总结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404730" y="5458209"/>
            <a:ext cx="370821" cy="370766"/>
            <a:chOff x="3725237" y="4930504"/>
            <a:chExt cx="531780" cy="531780"/>
          </a:xfrm>
        </p:grpSpPr>
        <p:sp>
          <p:nvSpPr>
            <p:cNvPr id="19" name="圆角矩形 2"/>
            <p:cNvSpPr/>
            <p:nvPr/>
          </p:nvSpPr>
          <p:spPr>
            <a:xfrm>
              <a:off x="3725237" y="4930504"/>
              <a:ext cx="531780" cy="53178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77800" dist="101600" dir="8100000" algn="tr" rotWithShape="0">
                <a:srgbClr val="000000">
                  <a:alpha val="30000"/>
                </a:srgbClr>
              </a:outerShdw>
            </a:effectLst>
          </p:spPr>
          <p:txBody>
            <a:bodyPr anchor="ctr"/>
            <a:lstStyle>
              <a:lvl1pPr marL="0" lvl="0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1pPr>
              <a:lvl2pPr marL="457200" lvl="1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2pPr>
              <a:lvl3pPr marL="914400" lvl="2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3pPr>
              <a:lvl4pPr marL="1371600" lvl="3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4pPr>
              <a:lvl5pPr marL="1828800" lvl="4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5pPr>
              <a:lvl6pPr marL="2286000" lvl="5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6pPr>
              <a:lvl7pPr marL="2743200" lvl="6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7pPr>
              <a:lvl8pPr marL="3200400" lvl="7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8pPr>
              <a:lvl9pPr marL="3657600" lvl="8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9pPr>
            </a:lstStyle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zh-CN" sz="1400" b="1" i="0" u="none" strike="noStrike" kern="1200" spc="0" baseline="0">
                <a:ln>
                  <a:noFill/>
                </a:ln>
                <a:solidFill>
                  <a:srgbClr val="1D50A2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" name="student-graduation-cap-shape_52041"/>
            <p:cNvSpPr>
              <a:spLocks noChangeAspect="1"/>
            </p:cNvSpPr>
            <p:nvPr/>
          </p:nvSpPr>
          <p:spPr>
            <a:xfrm>
              <a:off x="3875605" y="5054575"/>
              <a:ext cx="219840" cy="264806"/>
            </a:xfrm>
            <a:custGeom>
              <a:avLst/>
              <a:gdLst/>
              <a:ahLst/>
              <a:cxnLst/>
              <a:rect l="l" t="t" r="r" b="b"/>
              <a:pathLst>
                <a:path w="219840" h="264806">
                  <a:moveTo>
                    <a:pt x="44590" y="151139"/>
                  </a:moveTo>
                  <a:cubicBezTo>
                    <a:pt x="44590" y="151139"/>
                    <a:pt x="44590" y="151139"/>
                    <a:pt x="176287" y="151139"/>
                  </a:cubicBezTo>
                  <a:cubicBezTo>
                    <a:pt x="200138" y="151139"/>
                    <a:pt x="219840" y="170953"/>
                    <a:pt x="219840" y="194938"/>
                  </a:cubicBezTo>
                  <a:cubicBezTo>
                    <a:pt x="219840" y="194938"/>
                    <a:pt x="219840" y="194938"/>
                    <a:pt x="219840" y="264806"/>
                  </a:cubicBezTo>
                  <a:cubicBezTo>
                    <a:pt x="219840" y="264806"/>
                    <a:pt x="219840" y="264806"/>
                    <a:pt x="138956" y="264806"/>
                  </a:cubicBezTo>
                  <a:cubicBezTo>
                    <a:pt x="138956" y="264806"/>
                    <a:pt x="138956" y="264806"/>
                    <a:pt x="124438" y="192852"/>
                  </a:cubicBezTo>
                  <a:cubicBezTo>
                    <a:pt x="124438" y="190766"/>
                    <a:pt x="121327" y="188681"/>
                    <a:pt x="119253" y="188681"/>
                  </a:cubicBezTo>
                  <a:cubicBezTo>
                    <a:pt x="119253" y="188681"/>
                    <a:pt x="119253" y="188681"/>
                    <a:pt x="131697" y="167824"/>
                  </a:cubicBezTo>
                  <a:cubicBezTo>
                    <a:pt x="131697" y="166781"/>
                    <a:pt x="131697" y="165738"/>
                    <a:pt x="131697" y="164696"/>
                  </a:cubicBezTo>
                  <a:cubicBezTo>
                    <a:pt x="130660" y="163653"/>
                    <a:pt x="129623" y="163653"/>
                    <a:pt x="128586" y="163653"/>
                  </a:cubicBezTo>
                  <a:cubicBezTo>
                    <a:pt x="128586" y="163653"/>
                    <a:pt x="128586" y="163653"/>
                    <a:pt x="95402" y="163653"/>
                  </a:cubicBezTo>
                  <a:cubicBezTo>
                    <a:pt x="94365" y="163653"/>
                    <a:pt x="93328" y="163653"/>
                    <a:pt x="93328" y="164696"/>
                  </a:cubicBezTo>
                  <a:cubicBezTo>
                    <a:pt x="92292" y="165738"/>
                    <a:pt x="92292" y="166781"/>
                    <a:pt x="93328" y="167824"/>
                  </a:cubicBezTo>
                  <a:cubicBezTo>
                    <a:pt x="93328" y="167824"/>
                    <a:pt x="93328" y="167824"/>
                    <a:pt x="105773" y="188681"/>
                  </a:cubicBezTo>
                  <a:cubicBezTo>
                    <a:pt x="102662" y="188681"/>
                    <a:pt x="100587" y="190766"/>
                    <a:pt x="99550" y="192852"/>
                  </a:cubicBezTo>
                  <a:cubicBezTo>
                    <a:pt x="99550" y="192852"/>
                    <a:pt x="99550" y="192852"/>
                    <a:pt x="87107" y="264806"/>
                  </a:cubicBezTo>
                  <a:cubicBezTo>
                    <a:pt x="87107" y="264806"/>
                    <a:pt x="87107" y="264806"/>
                    <a:pt x="0" y="264806"/>
                  </a:cubicBezTo>
                  <a:cubicBezTo>
                    <a:pt x="0" y="264806"/>
                    <a:pt x="0" y="264806"/>
                    <a:pt x="0" y="194938"/>
                  </a:cubicBezTo>
                  <a:cubicBezTo>
                    <a:pt x="0" y="170953"/>
                    <a:pt x="19702" y="151139"/>
                    <a:pt x="44590" y="151139"/>
                  </a:cubicBezTo>
                  <a:close/>
                  <a:moveTo>
                    <a:pt x="109296" y="0"/>
                  </a:moveTo>
                  <a:cubicBezTo>
                    <a:pt x="144134" y="0"/>
                    <a:pt x="172375" y="28242"/>
                    <a:pt x="172375" y="63079"/>
                  </a:cubicBezTo>
                  <a:cubicBezTo>
                    <a:pt x="172375" y="97916"/>
                    <a:pt x="144134" y="126158"/>
                    <a:pt x="109296" y="126158"/>
                  </a:cubicBezTo>
                  <a:cubicBezTo>
                    <a:pt x="74458" y="126158"/>
                    <a:pt x="46217" y="97916"/>
                    <a:pt x="46217" y="63079"/>
                  </a:cubicBezTo>
                  <a:cubicBezTo>
                    <a:pt x="46217" y="28242"/>
                    <a:pt x="74458" y="0"/>
                    <a:pt x="109296" y="0"/>
                  </a:cubicBezTo>
                  <a:close/>
                </a:path>
              </a:pathLst>
            </a:custGeom>
            <a:solidFill>
              <a:srgbClr val="E8BC2C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1pPr>
              <a:lvl2pPr marL="457200" lvl="1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2pPr>
              <a:lvl3pPr marL="914400" lvl="2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3pPr>
              <a:lvl4pPr marL="1371600" lvl="3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4pPr>
              <a:lvl5pPr marL="1828800" lvl="4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5pPr>
              <a:lvl6pPr marL="2286000" lvl="5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6pPr>
              <a:lvl7pPr marL="2743200" lvl="6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7pPr>
              <a:lvl8pPr marL="3200400" lvl="7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8pPr>
              <a:lvl9pPr marL="3657600" lvl="8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9pPr>
            </a:lstStyle>
            <a:p>
              <a:pPr marL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zh-CN" sz="1400" b="1" i="0" u="none" strike="noStrike" kern="1200" spc="0" baseline="0">
                <a:ln>
                  <a:noFill/>
                </a:ln>
                <a:solidFill>
                  <a:srgbClr val="1D50A2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06486" y="5458209"/>
            <a:ext cx="370834" cy="370958"/>
            <a:chOff x="6392770" y="4930504"/>
            <a:chExt cx="531780" cy="531780"/>
          </a:xfrm>
        </p:grpSpPr>
        <p:sp>
          <p:nvSpPr>
            <p:cNvPr id="24" name="圆角矩形 2"/>
            <p:cNvSpPr/>
            <p:nvPr/>
          </p:nvSpPr>
          <p:spPr>
            <a:xfrm>
              <a:off x="6392770" y="4930504"/>
              <a:ext cx="531780" cy="53178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77800" dist="101600" dir="8100000" algn="tr" rotWithShape="0">
                <a:srgbClr val="000000">
                  <a:alpha val="30000"/>
                </a:srgbClr>
              </a:outerShdw>
            </a:effectLst>
          </p:spPr>
          <p:txBody>
            <a:bodyPr anchor="ctr"/>
            <a:lstStyle>
              <a:lvl1pPr marL="0" lvl="0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1pPr>
              <a:lvl2pPr marL="457200" lvl="1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2pPr>
              <a:lvl3pPr marL="914400" lvl="2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3pPr>
              <a:lvl4pPr marL="1371600" lvl="3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4pPr>
              <a:lvl5pPr marL="1828800" lvl="4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5pPr>
              <a:lvl6pPr marL="2286000" lvl="5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6pPr>
              <a:lvl7pPr marL="2743200" lvl="6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7pPr>
              <a:lvl8pPr marL="3200400" lvl="7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8pPr>
              <a:lvl9pPr marL="3657600" lvl="8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9pPr>
            </a:lstStyle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zh-CN" sz="1400" b="1" i="0" u="none" strike="noStrike" kern="1200" spc="0" baseline="0">
                <a:ln>
                  <a:noFill/>
                </a:ln>
                <a:solidFill>
                  <a:srgbClr val="1D50A2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" name="student-graduation-cap-shape_52041"/>
            <p:cNvSpPr>
              <a:spLocks noChangeAspect="1"/>
            </p:cNvSpPr>
            <p:nvPr/>
          </p:nvSpPr>
          <p:spPr>
            <a:xfrm>
              <a:off x="6527005" y="5064598"/>
              <a:ext cx="256066" cy="264808"/>
            </a:xfrm>
            <a:custGeom>
              <a:avLst/>
              <a:gdLst/>
              <a:ahLst/>
              <a:cxnLst/>
              <a:rect l="l" t="t" r="r" b="b"/>
              <a:pathLst>
                <a:path w="256066" h="264808">
                  <a:moveTo>
                    <a:pt x="183618" y="196108"/>
                  </a:moveTo>
                  <a:lnTo>
                    <a:pt x="219842" y="196108"/>
                  </a:lnTo>
                  <a:lnTo>
                    <a:pt x="219842" y="228585"/>
                  </a:lnTo>
                  <a:lnTo>
                    <a:pt x="183618" y="228585"/>
                  </a:lnTo>
                  <a:close/>
                  <a:moveTo>
                    <a:pt x="134903" y="196108"/>
                  </a:moveTo>
                  <a:lnTo>
                    <a:pt x="171127" y="196108"/>
                  </a:lnTo>
                  <a:lnTo>
                    <a:pt x="171127" y="228585"/>
                  </a:lnTo>
                  <a:lnTo>
                    <a:pt x="134903" y="228585"/>
                  </a:lnTo>
                  <a:close/>
                  <a:moveTo>
                    <a:pt x="84939" y="196108"/>
                  </a:moveTo>
                  <a:lnTo>
                    <a:pt x="122412" y="196108"/>
                  </a:lnTo>
                  <a:lnTo>
                    <a:pt x="122412" y="228585"/>
                  </a:lnTo>
                  <a:lnTo>
                    <a:pt x="84939" y="228585"/>
                  </a:lnTo>
                  <a:close/>
                  <a:moveTo>
                    <a:pt x="36224" y="196108"/>
                  </a:moveTo>
                  <a:lnTo>
                    <a:pt x="73697" y="196108"/>
                  </a:lnTo>
                  <a:lnTo>
                    <a:pt x="73697" y="228585"/>
                  </a:lnTo>
                  <a:lnTo>
                    <a:pt x="36224" y="228585"/>
                  </a:lnTo>
                  <a:close/>
                  <a:moveTo>
                    <a:pt x="183618" y="153639"/>
                  </a:moveTo>
                  <a:lnTo>
                    <a:pt x="219842" y="153639"/>
                  </a:lnTo>
                  <a:lnTo>
                    <a:pt x="219842" y="184867"/>
                  </a:lnTo>
                  <a:lnTo>
                    <a:pt x="183618" y="184867"/>
                  </a:lnTo>
                  <a:close/>
                  <a:moveTo>
                    <a:pt x="134903" y="153639"/>
                  </a:moveTo>
                  <a:lnTo>
                    <a:pt x="171127" y="153639"/>
                  </a:lnTo>
                  <a:lnTo>
                    <a:pt x="171127" y="184867"/>
                  </a:lnTo>
                  <a:lnTo>
                    <a:pt x="134903" y="184867"/>
                  </a:lnTo>
                  <a:close/>
                  <a:moveTo>
                    <a:pt x="84939" y="153639"/>
                  </a:moveTo>
                  <a:lnTo>
                    <a:pt x="122412" y="153639"/>
                  </a:lnTo>
                  <a:lnTo>
                    <a:pt x="122412" y="184867"/>
                  </a:lnTo>
                  <a:lnTo>
                    <a:pt x="84939" y="184867"/>
                  </a:lnTo>
                  <a:close/>
                  <a:moveTo>
                    <a:pt x="36224" y="153639"/>
                  </a:moveTo>
                  <a:lnTo>
                    <a:pt x="73697" y="153639"/>
                  </a:lnTo>
                  <a:lnTo>
                    <a:pt x="73697" y="184867"/>
                  </a:lnTo>
                  <a:lnTo>
                    <a:pt x="36224" y="184867"/>
                  </a:lnTo>
                  <a:close/>
                  <a:moveTo>
                    <a:pt x="183618" y="109920"/>
                  </a:moveTo>
                  <a:lnTo>
                    <a:pt x="219842" y="109920"/>
                  </a:lnTo>
                  <a:lnTo>
                    <a:pt x="219842" y="142397"/>
                  </a:lnTo>
                  <a:lnTo>
                    <a:pt x="183618" y="142397"/>
                  </a:lnTo>
                  <a:close/>
                  <a:moveTo>
                    <a:pt x="134903" y="109920"/>
                  </a:moveTo>
                  <a:lnTo>
                    <a:pt x="171127" y="109920"/>
                  </a:lnTo>
                  <a:lnTo>
                    <a:pt x="171127" y="142397"/>
                  </a:lnTo>
                  <a:lnTo>
                    <a:pt x="134903" y="142397"/>
                  </a:lnTo>
                  <a:close/>
                  <a:moveTo>
                    <a:pt x="84939" y="109920"/>
                  </a:moveTo>
                  <a:lnTo>
                    <a:pt x="122412" y="109920"/>
                  </a:lnTo>
                  <a:lnTo>
                    <a:pt x="122412" y="142397"/>
                  </a:lnTo>
                  <a:lnTo>
                    <a:pt x="84939" y="142397"/>
                  </a:lnTo>
                  <a:close/>
                  <a:moveTo>
                    <a:pt x="38686" y="29978"/>
                  </a:moveTo>
                  <a:cubicBezTo>
                    <a:pt x="28297" y="29978"/>
                    <a:pt x="19986" y="38250"/>
                    <a:pt x="19986" y="48589"/>
                  </a:cubicBezTo>
                  <a:cubicBezTo>
                    <a:pt x="19986" y="48589"/>
                    <a:pt x="19986" y="48589"/>
                    <a:pt x="19986" y="227461"/>
                  </a:cubicBezTo>
                  <a:cubicBezTo>
                    <a:pt x="19986" y="237801"/>
                    <a:pt x="28297" y="246072"/>
                    <a:pt x="38686" y="246072"/>
                  </a:cubicBezTo>
                  <a:cubicBezTo>
                    <a:pt x="38686" y="246072"/>
                    <a:pt x="38686" y="246072"/>
                    <a:pt x="217380" y="246072"/>
                  </a:cubicBezTo>
                  <a:cubicBezTo>
                    <a:pt x="227769" y="246072"/>
                    <a:pt x="236080" y="237801"/>
                    <a:pt x="236080" y="227461"/>
                  </a:cubicBezTo>
                  <a:cubicBezTo>
                    <a:pt x="236080" y="227461"/>
                    <a:pt x="236080" y="227461"/>
                    <a:pt x="236080" y="48589"/>
                  </a:cubicBezTo>
                  <a:cubicBezTo>
                    <a:pt x="236080" y="38250"/>
                    <a:pt x="227769" y="29978"/>
                    <a:pt x="217380" y="29978"/>
                  </a:cubicBezTo>
                  <a:cubicBezTo>
                    <a:pt x="217380" y="29978"/>
                    <a:pt x="217380" y="29978"/>
                    <a:pt x="212185" y="29978"/>
                  </a:cubicBezTo>
                  <a:cubicBezTo>
                    <a:pt x="212185" y="29978"/>
                    <a:pt x="212185" y="29978"/>
                    <a:pt x="212185" y="49623"/>
                  </a:cubicBezTo>
                  <a:cubicBezTo>
                    <a:pt x="215302" y="51691"/>
                    <a:pt x="217380" y="55826"/>
                    <a:pt x="217380" y="58929"/>
                  </a:cubicBezTo>
                  <a:cubicBezTo>
                    <a:pt x="217380" y="66166"/>
                    <a:pt x="211146" y="71336"/>
                    <a:pt x="204913" y="71336"/>
                  </a:cubicBezTo>
                  <a:cubicBezTo>
                    <a:pt x="197640" y="71336"/>
                    <a:pt x="192446" y="66166"/>
                    <a:pt x="192446" y="58929"/>
                  </a:cubicBezTo>
                  <a:cubicBezTo>
                    <a:pt x="192446" y="55826"/>
                    <a:pt x="193485" y="51691"/>
                    <a:pt x="196602" y="49623"/>
                  </a:cubicBezTo>
                  <a:cubicBezTo>
                    <a:pt x="196602" y="49623"/>
                    <a:pt x="196602" y="49623"/>
                    <a:pt x="196602" y="29978"/>
                  </a:cubicBezTo>
                  <a:cubicBezTo>
                    <a:pt x="196602" y="29978"/>
                    <a:pt x="196602" y="29978"/>
                    <a:pt x="182057" y="29978"/>
                  </a:cubicBezTo>
                  <a:cubicBezTo>
                    <a:pt x="182057" y="29978"/>
                    <a:pt x="182057" y="29978"/>
                    <a:pt x="182057" y="49623"/>
                  </a:cubicBezTo>
                  <a:cubicBezTo>
                    <a:pt x="184134" y="51691"/>
                    <a:pt x="186212" y="55826"/>
                    <a:pt x="186212" y="58929"/>
                  </a:cubicBezTo>
                  <a:cubicBezTo>
                    <a:pt x="186212" y="66166"/>
                    <a:pt x="181018" y="71336"/>
                    <a:pt x="173746" y="71336"/>
                  </a:cubicBezTo>
                  <a:cubicBezTo>
                    <a:pt x="167512" y="71336"/>
                    <a:pt x="161278" y="66166"/>
                    <a:pt x="161278" y="58929"/>
                  </a:cubicBezTo>
                  <a:cubicBezTo>
                    <a:pt x="161278" y="55826"/>
                    <a:pt x="163356" y="51691"/>
                    <a:pt x="165434" y="49623"/>
                  </a:cubicBezTo>
                  <a:cubicBezTo>
                    <a:pt x="165434" y="49623"/>
                    <a:pt x="165434" y="49623"/>
                    <a:pt x="165434" y="29978"/>
                  </a:cubicBezTo>
                  <a:cubicBezTo>
                    <a:pt x="165434" y="29978"/>
                    <a:pt x="165434" y="29978"/>
                    <a:pt x="150889" y="29978"/>
                  </a:cubicBezTo>
                  <a:cubicBezTo>
                    <a:pt x="150889" y="29978"/>
                    <a:pt x="150889" y="29978"/>
                    <a:pt x="150889" y="49623"/>
                  </a:cubicBezTo>
                  <a:cubicBezTo>
                    <a:pt x="154006" y="51691"/>
                    <a:pt x="156084" y="55826"/>
                    <a:pt x="156084" y="58929"/>
                  </a:cubicBezTo>
                  <a:cubicBezTo>
                    <a:pt x="156084" y="66166"/>
                    <a:pt x="149850" y="71336"/>
                    <a:pt x="143617" y="71336"/>
                  </a:cubicBezTo>
                  <a:cubicBezTo>
                    <a:pt x="136344" y="71336"/>
                    <a:pt x="131150" y="66166"/>
                    <a:pt x="131150" y="58929"/>
                  </a:cubicBezTo>
                  <a:cubicBezTo>
                    <a:pt x="131150" y="55826"/>
                    <a:pt x="132189" y="51691"/>
                    <a:pt x="135306" y="49623"/>
                  </a:cubicBezTo>
                  <a:cubicBezTo>
                    <a:pt x="135306" y="49623"/>
                    <a:pt x="135306" y="49623"/>
                    <a:pt x="135306" y="29978"/>
                  </a:cubicBezTo>
                  <a:cubicBezTo>
                    <a:pt x="135306" y="29978"/>
                    <a:pt x="135306" y="29978"/>
                    <a:pt x="120760" y="29978"/>
                  </a:cubicBezTo>
                  <a:cubicBezTo>
                    <a:pt x="120760" y="29978"/>
                    <a:pt x="120760" y="29978"/>
                    <a:pt x="120760" y="49623"/>
                  </a:cubicBezTo>
                  <a:cubicBezTo>
                    <a:pt x="123878" y="51691"/>
                    <a:pt x="124916" y="55826"/>
                    <a:pt x="124916" y="58929"/>
                  </a:cubicBezTo>
                  <a:cubicBezTo>
                    <a:pt x="124916" y="66166"/>
                    <a:pt x="119722" y="71336"/>
                    <a:pt x="112449" y="71336"/>
                  </a:cubicBezTo>
                  <a:cubicBezTo>
                    <a:pt x="106216" y="71336"/>
                    <a:pt x="99982" y="66166"/>
                    <a:pt x="99982" y="58929"/>
                  </a:cubicBezTo>
                  <a:cubicBezTo>
                    <a:pt x="99982" y="55826"/>
                    <a:pt x="102060" y="51691"/>
                    <a:pt x="105177" y="49623"/>
                  </a:cubicBezTo>
                  <a:cubicBezTo>
                    <a:pt x="105177" y="49623"/>
                    <a:pt x="105177" y="49623"/>
                    <a:pt x="105177" y="29978"/>
                  </a:cubicBezTo>
                  <a:cubicBezTo>
                    <a:pt x="105177" y="29978"/>
                    <a:pt x="105177" y="29978"/>
                    <a:pt x="90632" y="29978"/>
                  </a:cubicBezTo>
                  <a:cubicBezTo>
                    <a:pt x="90632" y="29978"/>
                    <a:pt x="90632" y="29978"/>
                    <a:pt x="90632" y="49623"/>
                  </a:cubicBezTo>
                  <a:cubicBezTo>
                    <a:pt x="92710" y="51691"/>
                    <a:pt x="94788" y="55826"/>
                    <a:pt x="94788" y="58929"/>
                  </a:cubicBezTo>
                  <a:cubicBezTo>
                    <a:pt x="94788" y="66166"/>
                    <a:pt x="88554" y="71336"/>
                    <a:pt x="82321" y="71336"/>
                  </a:cubicBezTo>
                  <a:cubicBezTo>
                    <a:pt x="75048" y="71336"/>
                    <a:pt x="69854" y="66166"/>
                    <a:pt x="69854" y="58929"/>
                  </a:cubicBezTo>
                  <a:cubicBezTo>
                    <a:pt x="69854" y="55826"/>
                    <a:pt x="71932" y="51691"/>
                    <a:pt x="74010" y="49623"/>
                  </a:cubicBezTo>
                  <a:cubicBezTo>
                    <a:pt x="74010" y="49623"/>
                    <a:pt x="74010" y="49623"/>
                    <a:pt x="74010" y="29978"/>
                  </a:cubicBezTo>
                  <a:cubicBezTo>
                    <a:pt x="74010" y="29978"/>
                    <a:pt x="74010" y="29978"/>
                    <a:pt x="59464" y="29978"/>
                  </a:cubicBezTo>
                  <a:cubicBezTo>
                    <a:pt x="59464" y="29978"/>
                    <a:pt x="59464" y="29978"/>
                    <a:pt x="59464" y="49623"/>
                  </a:cubicBezTo>
                  <a:cubicBezTo>
                    <a:pt x="62581" y="51691"/>
                    <a:pt x="63620" y="55826"/>
                    <a:pt x="63620" y="58929"/>
                  </a:cubicBezTo>
                  <a:cubicBezTo>
                    <a:pt x="63620" y="66166"/>
                    <a:pt x="58426" y="71336"/>
                    <a:pt x="51153" y="71336"/>
                  </a:cubicBezTo>
                  <a:cubicBezTo>
                    <a:pt x="44920" y="71336"/>
                    <a:pt x="38686" y="66166"/>
                    <a:pt x="38686" y="58929"/>
                  </a:cubicBezTo>
                  <a:cubicBezTo>
                    <a:pt x="38686" y="55826"/>
                    <a:pt x="40764" y="51691"/>
                    <a:pt x="43881" y="49623"/>
                  </a:cubicBezTo>
                  <a:cubicBezTo>
                    <a:pt x="43881" y="49623"/>
                    <a:pt x="43881" y="49623"/>
                    <a:pt x="43881" y="29978"/>
                  </a:cubicBezTo>
                  <a:cubicBezTo>
                    <a:pt x="43881" y="29978"/>
                    <a:pt x="43881" y="29978"/>
                    <a:pt x="38686" y="29978"/>
                  </a:cubicBezTo>
                  <a:close/>
                  <a:moveTo>
                    <a:pt x="51392" y="3748"/>
                  </a:moveTo>
                  <a:cubicBezTo>
                    <a:pt x="49608" y="3748"/>
                    <a:pt x="48715" y="5852"/>
                    <a:pt x="48715" y="7955"/>
                  </a:cubicBezTo>
                  <a:lnTo>
                    <a:pt x="48715" y="59497"/>
                  </a:lnTo>
                  <a:cubicBezTo>
                    <a:pt x="48715" y="62652"/>
                    <a:pt x="49608" y="63704"/>
                    <a:pt x="51392" y="63704"/>
                  </a:cubicBezTo>
                  <a:cubicBezTo>
                    <a:pt x="54069" y="63704"/>
                    <a:pt x="54961" y="62652"/>
                    <a:pt x="54961" y="59497"/>
                  </a:cubicBezTo>
                  <a:cubicBezTo>
                    <a:pt x="54961" y="59497"/>
                    <a:pt x="54961" y="59497"/>
                    <a:pt x="54961" y="7955"/>
                  </a:cubicBezTo>
                  <a:cubicBezTo>
                    <a:pt x="54961" y="5852"/>
                    <a:pt x="54069" y="3748"/>
                    <a:pt x="51392" y="3748"/>
                  </a:cubicBezTo>
                  <a:close/>
                  <a:moveTo>
                    <a:pt x="82441" y="3748"/>
                  </a:moveTo>
                  <a:cubicBezTo>
                    <a:pt x="80567" y="3748"/>
                    <a:pt x="78694" y="5852"/>
                    <a:pt x="78694" y="7955"/>
                  </a:cubicBezTo>
                  <a:lnTo>
                    <a:pt x="78694" y="59497"/>
                  </a:lnTo>
                  <a:cubicBezTo>
                    <a:pt x="78694" y="62652"/>
                    <a:pt x="80567" y="63704"/>
                    <a:pt x="82441" y="63704"/>
                  </a:cubicBezTo>
                  <a:cubicBezTo>
                    <a:pt x="84315" y="63704"/>
                    <a:pt x="86188" y="62652"/>
                    <a:pt x="86188" y="59497"/>
                  </a:cubicBezTo>
                  <a:cubicBezTo>
                    <a:pt x="86188" y="59497"/>
                    <a:pt x="86188" y="59497"/>
                    <a:pt x="86188" y="7955"/>
                  </a:cubicBezTo>
                  <a:cubicBezTo>
                    <a:pt x="86188" y="5852"/>
                    <a:pt x="84315" y="3748"/>
                    <a:pt x="82441" y="3748"/>
                  </a:cubicBezTo>
                  <a:close/>
                  <a:moveTo>
                    <a:pt x="112420" y="3748"/>
                  </a:moveTo>
                  <a:cubicBezTo>
                    <a:pt x="110546" y="3748"/>
                    <a:pt x="108672" y="5852"/>
                    <a:pt x="108672" y="7955"/>
                  </a:cubicBezTo>
                  <a:lnTo>
                    <a:pt x="108672" y="59497"/>
                  </a:lnTo>
                  <a:cubicBezTo>
                    <a:pt x="108672" y="62652"/>
                    <a:pt x="110546" y="63704"/>
                    <a:pt x="112420" y="63704"/>
                  </a:cubicBezTo>
                  <a:cubicBezTo>
                    <a:pt x="114293" y="63704"/>
                    <a:pt x="116167" y="62652"/>
                    <a:pt x="116167" y="59497"/>
                  </a:cubicBezTo>
                  <a:cubicBezTo>
                    <a:pt x="116167" y="59497"/>
                    <a:pt x="116167" y="59497"/>
                    <a:pt x="116167" y="7955"/>
                  </a:cubicBezTo>
                  <a:cubicBezTo>
                    <a:pt x="116167" y="5852"/>
                    <a:pt x="114293" y="3748"/>
                    <a:pt x="112420" y="3748"/>
                  </a:cubicBezTo>
                  <a:close/>
                  <a:moveTo>
                    <a:pt x="143647" y="3748"/>
                  </a:moveTo>
                  <a:cubicBezTo>
                    <a:pt x="141773" y="3748"/>
                    <a:pt x="139899" y="5852"/>
                    <a:pt x="139899" y="7955"/>
                  </a:cubicBezTo>
                  <a:lnTo>
                    <a:pt x="139899" y="59497"/>
                  </a:lnTo>
                  <a:cubicBezTo>
                    <a:pt x="139899" y="62652"/>
                    <a:pt x="141773" y="63704"/>
                    <a:pt x="143647" y="63704"/>
                  </a:cubicBezTo>
                  <a:cubicBezTo>
                    <a:pt x="145520" y="63704"/>
                    <a:pt x="147394" y="62652"/>
                    <a:pt x="147394" y="59497"/>
                  </a:cubicBezTo>
                  <a:cubicBezTo>
                    <a:pt x="147394" y="59497"/>
                    <a:pt x="147394" y="59497"/>
                    <a:pt x="147394" y="7955"/>
                  </a:cubicBezTo>
                  <a:cubicBezTo>
                    <a:pt x="147394" y="5852"/>
                    <a:pt x="145520" y="3748"/>
                    <a:pt x="143647" y="3748"/>
                  </a:cubicBezTo>
                  <a:close/>
                  <a:moveTo>
                    <a:pt x="173625" y="3748"/>
                  </a:moveTo>
                  <a:cubicBezTo>
                    <a:pt x="171751" y="3748"/>
                    <a:pt x="169878" y="5852"/>
                    <a:pt x="169878" y="7955"/>
                  </a:cubicBezTo>
                  <a:lnTo>
                    <a:pt x="169878" y="59497"/>
                  </a:lnTo>
                  <a:cubicBezTo>
                    <a:pt x="169878" y="62652"/>
                    <a:pt x="171751" y="63704"/>
                    <a:pt x="173625" y="63704"/>
                  </a:cubicBezTo>
                  <a:cubicBezTo>
                    <a:pt x="175499" y="63704"/>
                    <a:pt x="177372" y="62652"/>
                    <a:pt x="177372" y="59497"/>
                  </a:cubicBezTo>
                  <a:cubicBezTo>
                    <a:pt x="177372" y="59497"/>
                    <a:pt x="177372" y="59497"/>
                    <a:pt x="177372" y="7955"/>
                  </a:cubicBezTo>
                  <a:cubicBezTo>
                    <a:pt x="177372" y="5852"/>
                    <a:pt x="175499" y="3748"/>
                    <a:pt x="173625" y="3748"/>
                  </a:cubicBezTo>
                  <a:close/>
                  <a:moveTo>
                    <a:pt x="204675" y="3748"/>
                  </a:moveTo>
                  <a:cubicBezTo>
                    <a:pt x="201998" y="3748"/>
                    <a:pt x="201106" y="5852"/>
                    <a:pt x="201106" y="7955"/>
                  </a:cubicBezTo>
                  <a:lnTo>
                    <a:pt x="201106" y="59497"/>
                  </a:lnTo>
                  <a:cubicBezTo>
                    <a:pt x="201106" y="62652"/>
                    <a:pt x="201998" y="63704"/>
                    <a:pt x="204675" y="63704"/>
                  </a:cubicBezTo>
                  <a:cubicBezTo>
                    <a:pt x="206459" y="63704"/>
                    <a:pt x="207351" y="62652"/>
                    <a:pt x="207351" y="59497"/>
                  </a:cubicBezTo>
                  <a:cubicBezTo>
                    <a:pt x="207351" y="59497"/>
                    <a:pt x="207351" y="59497"/>
                    <a:pt x="207351" y="7955"/>
                  </a:cubicBezTo>
                  <a:cubicBezTo>
                    <a:pt x="207351" y="5852"/>
                    <a:pt x="206459" y="3748"/>
                    <a:pt x="204675" y="3748"/>
                  </a:cubicBezTo>
                  <a:close/>
                  <a:moveTo>
                    <a:pt x="51005" y="0"/>
                  </a:moveTo>
                  <a:cubicBezTo>
                    <a:pt x="56210" y="0"/>
                    <a:pt x="59332" y="3103"/>
                    <a:pt x="59332" y="8275"/>
                  </a:cubicBezTo>
                  <a:cubicBezTo>
                    <a:pt x="59332" y="8275"/>
                    <a:pt x="59332" y="8275"/>
                    <a:pt x="59332" y="11378"/>
                  </a:cubicBezTo>
                  <a:cubicBezTo>
                    <a:pt x="59332" y="11378"/>
                    <a:pt x="59332" y="11378"/>
                    <a:pt x="73905" y="11378"/>
                  </a:cubicBezTo>
                  <a:cubicBezTo>
                    <a:pt x="73905" y="11378"/>
                    <a:pt x="73905" y="11378"/>
                    <a:pt x="73905" y="8275"/>
                  </a:cubicBezTo>
                  <a:cubicBezTo>
                    <a:pt x="73905" y="3103"/>
                    <a:pt x="78069" y="0"/>
                    <a:pt x="82233" y="0"/>
                  </a:cubicBezTo>
                  <a:cubicBezTo>
                    <a:pt x="86396" y="0"/>
                    <a:pt x="90560" y="3103"/>
                    <a:pt x="90560" y="8275"/>
                  </a:cubicBezTo>
                  <a:cubicBezTo>
                    <a:pt x="90560" y="8275"/>
                    <a:pt x="90560" y="8275"/>
                    <a:pt x="90560" y="11378"/>
                  </a:cubicBezTo>
                  <a:cubicBezTo>
                    <a:pt x="90560" y="11378"/>
                    <a:pt x="90560" y="11378"/>
                    <a:pt x="105133" y="11378"/>
                  </a:cubicBezTo>
                  <a:cubicBezTo>
                    <a:pt x="105133" y="11378"/>
                    <a:pt x="105133" y="11378"/>
                    <a:pt x="105133" y="8275"/>
                  </a:cubicBezTo>
                  <a:cubicBezTo>
                    <a:pt x="105133" y="3103"/>
                    <a:pt x="108256" y="0"/>
                    <a:pt x="112419" y="0"/>
                  </a:cubicBezTo>
                  <a:cubicBezTo>
                    <a:pt x="117624" y="0"/>
                    <a:pt x="120747" y="3103"/>
                    <a:pt x="120747" y="8275"/>
                  </a:cubicBezTo>
                  <a:cubicBezTo>
                    <a:pt x="120747" y="8275"/>
                    <a:pt x="120747" y="8275"/>
                    <a:pt x="120747" y="11378"/>
                  </a:cubicBezTo>
                  <a:cubicBezTo>
                    <a:pt x="120747" y="11378"/>
                    <a:pt x="120747" y="11378"/>
                    <a:pt x="135320" y="11378"/>
                  </a:cubicBezTo>
                  <a:cubicBezTo>
                    <a:pt x="135320" y="11378"/>
                    <a:pt x="135320" y="11378"/>
                    <a:pt x="135320" y="8275"/>
                  </a:cubicBezTo>
                  <a:cubicBezTo>
                    <a:pt x="135320" y="3103"/>
                    <a:pt x="138442" y="0"/>
                    <a:pt x="143647" y="0"/>
                  </a:cubicBezTo>
                  <a:cubicBezTo>
                    <a:pt x="147811" y="0"/>
                    <a:pt x="150933" y="3103"/>
                    <a:pt x="150933" y="8275"/>
                  </a:cubicBezTo>
                  <a:cubicBezTo>
                    <a:pt x="150933" y="8275"/>
                    <a:pt x="150933" y="8275"/>
                    <a:pt x="150933" y="11378"/>
                  </a:cubicBezTo>
                  <a:cubicBezTo>
                    <a:pt x="150933" y="11378"/>
                    <a:pt x="150933" y="11378"/>
                    <a:pt x="165506" y="11378"/>
                  </a:cubicBezTo>
                  <a:cubicBezTo>
                    <a:pt x="165506" y="11378"/>
                    <a:pt x="165506" y="11378"/>
                    <a:pt x="165506" y="8275"/>
                  </a:cubicBezTo>
                  <a:cubicBezTo>
                    <a:pt x="165506" y="3103"/>
                    <a:pt x="169670" y="0"/>
                    <a:pt x="173833" y="0"/>
                  </a:cubicBezTo>
                  <a:cubicBezTo>
                    <a:pt x="177997" y="0"/>
                    <a:pt x="182161" y="3103"/>
                    <a:pt x="182161" y="8275"/>
                  </a:cubicBezTo>
                  <a:cubicBezTo>
                    <a:pt x="182161" y="8275"/>
                    <a:pt x="182161" y="8275"/>
                    <a:pt x="182161" y="11378"/>
                  </a:cubicBezTo>
                  <a:cubicBezTo>
                    <a:pt x="182161" y="11378"/>
                    <a:pt x="182161" y="11378"/>
                    <a:pt x="196734" y="11378"/>
                  </a:cubicBezTo>
                  <a:cubicBezTo>
                    <a:pt x="196734" y="11378"/>
                    <a:pt x="196734" y="11378"/>
                    <a:pt x="196734" y="8275"/>
                  </a:cubicBezTo>
                  <a:cubicBezTo>
                    <a:pt x="196734" y="3103"/>
                    <a:pt x="199856" y="0"/>
                    <a:pt x="205061" y="0"/>
                  </a:cubicBezTo>
                  <a:cubicBezTo>
                    <a:pt x="209225" y="0"/>
                    <a:pt x="212347" y="3103"/>
                    <a:pt x="212347" y="8275"/>
                  </a:cubicBezTo>
                  <a:cubicBezTo>
                    <a:pt x="212347" y="8275"/>
                    <a:pt x="212347" y="8275"/>
                    <a:pt x="212347" y="11378"/>
                  </a:cubicBezTo>
                  <a:cubicBezTo>
                    <a:pt x="212347" y="11378"/>
                    <a:pt x="212347" y="11378"/>
                    <a:pt x="217552" y="11378"/>
                  </a:cubicBezTo>
                  <a:cubicBezTo>
                    <a:pt x="238370" y="11378"/>
                    <a:pt x="256066" y="27929"/>
                    <a:pt x="256066" y="48618"/>
                  </a:cubicBezTo>
                  <a:cubicBezTo>
                    <a:pt x="256066" y="48618"/>
                    <a:pt x="256066" y="48618"/>
                    <a:pt x="256066" y="227570"/>
                  </a:cubicBezTo>
                  <a:cubicBezTo>
                    <a:pt x="256066" y="248258"/>
                    <a:pt x="238370" y="264808"/>
                    <a:pt x="217552" y="264808"/>
                  </a:cubicBezTo>
                  <a:cubicBezTo>
                    <a:pt x="217552" y="264808"/>
                    <a:pt x="217552" y="264808"/>
                    <a:pt x="38514" y="264808"/>
                  </a:cubicBezTo>
                  <a:cubicBezTo>
                    <a:pt x="17696" y="264808"/>
                    <a:pt x="0" y="248258"/>
                    <a:pt x="0" y="227570"/>
                  </a:cubicBezTo>
                  <a:cubicBezTo>
                    <a:pt x="0" y="227570"/>
                    <a:pt x="0" y="227570"/>
                    <a:pt x="0" y="48618"/>
                  </a:cubicBezTo>
                  <a:cubicBezTo>
                    <a:pt x="0" y="27929"/>
                    <a:pt x="17696" y="11378"/>
                    <a:pt x="38514" y="11378"/>
                  </a:cubicBezTo>
                  <a:cubicBezTo>
                    <a:pt x="38514" y="11378"/>
                    <a:pt x="38514" y="11378"/>
                    <a:pt x="43719" y="11378"/>
                  </a:cubicBezTo>
                  <a:cubicBezTo>
                    <a:pt x="43719" y="11378"/>
                    <a:pt x="43719" y="11378"/>
                    <a:pt x="43719" y="8275"/>
                  </a:cubicBezTo>
                  <a:cubicBezTo>
                    <a:pt x="43719" y="3103"/>
                    <a:pt x="46841" y="0"/>
                    <a:pt x="51005" y="0"/>
                  </a:cubicBezTo>
                  <a:close/>
                </a:path>
              </a:pathLst>
            </a:custGeom>
            <a:solidFill>
              <a:srgbClr val="E8BC2C"/>
            </a:solidFill>
            <a:ln>
              <a:noFill/>
            </a:ln>
          </p:spPr>
          <p:txBody>
            <a:bodyPr/>
            <a:lstStyle>
              <a:lvl1pPr marL="0" lvl="0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1pPr>
              <a:lvl2pPr marL="457200" lvl="1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2pPr>
              <a:lvl3pPr marL="914400" lvl="2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3pPr>
              <a:lvl4pPr marL="1371600" lvl="3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4pPr>
              <a:lvl5pPr marL="1828800" lvl="4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5pPr>
              <a:lvl6pPr marL="2286000" lvl="5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6pPr>
              <a:lvl7pPr marL="2743200" lvl="6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7pPr>
              <a:lvl8pPr marL="3200400" lvl="7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8pPr>
              <a:lvl9pPr marL="3657600" lvl="8" algn="l" defTabSz="914400">
                <a:defRPr sz="1800" kern="1200">
                  <a:solidFill>
                    <a:srgbClr val="000000"/>
                  </a:solidFill>
                  <a:latin typeface="Arial" panose="020B0604020202020204"/>
                  <a:ea typeface="微软雅黑" panose="020B0503020204020204" charset="-122"/>
                </a:defRPr>
              </a:lvl9pPr>
            </a:lstStyle>
            <a:p>
              <a:pPr marL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zh-CN" sz="1400" b="1" i="0" u="none" strike="noStrike" kern="1200" spc="0" baseline="0">
                <a:ln>
                  <a:noFill/>
                </a:ln>
                <a:solidFill>
                  <a:srgbClr val="1D50A2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27" name="文本框 22"/>
          <p:cNvSpPr txBox="1"/>
          <p:nvPr/>
        </p:nvSpPr>
        <p:spPr>
          <a:xfrm>
            <a:off x="3756492" y="5459643"/>
            <a:ext cx="1864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zh-CN" b="1" i="0" u="none" strike="noStrike" kern="1200" spc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</a:rPr>
              <a:t>汇报人：王丹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872268" y="5459643"/>
            <a:ext cx="2822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lvl="0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457200" lvl="1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914400" lvl="2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3pPr>
            <a:lvl4pPr marL="1371600" lvl="3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4pPr>
            <a:lvl5pPr marL="1828800" lvl="4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5pPr>
            <a:lvl6pPr marL="2286000" lvl="5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6pPr>
            <a:lvl7pPr marL="2743200" lvl="6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7pPr>
            <a:lvl8pPr marL="3200400" lvl="7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8pPr>
            <a:lvl9pPr marL="3657600" lvl="8" algn="l" defTabSz="914400">
              <a:defRPr sz="1800" kern="120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defRPr>
            </a:lvl9pPr>
          </a:lstStyle>
          <a:p>
            <a:pPr marL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zh-CN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</a:rPr>
              <a:t>时间：</a:t>
            </a:r>
            <a:r>
              <a:rPr lang="en-US" altLang="zh-CN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</a:rPr>
              <a:t>2024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</a:rPr>
              <a:t>年</a:t>
            </a:r>
            <a:r>
              <a:rPr lang="en-US" altLang="zh-CN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</a:rPr>
              <a:t>1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</a:rPr>
              <a:t>月</a:t>
            </a:r>
            <a:r>
              <a:rPr lang="en-US" altLang="zh-CN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</a:rPr>
              <a:t>10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</a:rPr>
              <a:t>日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" y="-46670"/>
            <a:ext cx="12192000" cy="336137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41" y="-46670"/>
            <a:ext cx="1775883" cy="221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" y="2"/>
            <a:ext cx="12191999" cy="6857997"/>
          </a:xfrm>
          <a:prstGeom prst="rect">
            <a:avLst/>
          </a:prstGeom>
          <a:blipFill rotWithShape="0">
            <a:blip r:embed="rId3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436864" y="1905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0150" y="405130"/>
            <a:ext cx="4412615" cy="797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sz="4000">
                <a:solidFill>
                  <a:srgbClr val="7E5D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  <a:sym typeface="方正清刻本悦宋简体" panose="02000000000000000000" charset="-122"/>
              </a:rPr>
              <a:t>4.学术交流</a:t>
            </a:r>
          </a:p>
        </p:txBody>
      </p:sp>
      <p:sp>
        <p:nvSpPr>
          <p:cNvPr id="46" name="object 7"/>
          <p:cNvSpPr txBox="1"/>
          <p:nvPr>
            <p:custDataLst>
              <p:tags r:id="rId1"/>
            </p:custDataLst>
          </p:nvPr>
        </p:nvSpPr>
        <p:spPr>
          <a:xfrm>
            <a:off x="694135" y="1434853"/>
            <a:ext cx="7350657" cy="1782539"/>
          </a:xfrm>
          <a:prstGeom prst="rect">
            <a:avLst/>
          </a:prstGeom>
        </p:spPr>
        <p:txBody>
          <a:bodyPr vert="horz" wrap="square" lIns="0" tIns="119380" rIns="0" bIns="0">
            <a:spAutoFit/>
          </a:bodyPr>
          <a:lstStyle/>
          <a:p>
            <a:pPr marL="299085" lvl="0" indent="-287020">
              <a:lnSpc>
                <a:spcPct val="150000"/>
              </a:lnSpc>
              <a:spcBef>
                <a:spcPts val="940"/>
              </a:spcBef>
              <a:buFont typeface="Wingdings" panose="05000000000000000000" charset="0"/>
              <a:buChar char="Ø"/>
              <a:tabLst>
                <a:tab pos="299720" algn="l"/>
              </a:tabLst>
            </a:pPr>
            <a:r>
              <a:rPr lang="zh-CN" altLang="zh-CN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6月26-7月7日，北京大学东方文学中心、北京大学外国语学院、北京第二外国语学院联合主办“东方文学与人类文明新形态”2023年全国研究生东方文学暑期</a:t>
            </a:r>
            <a:r>
              <a:rPr lang="zh-CN" altLang="zh-CN" spc="-20" smtClean="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学校</a:t>
            </a:r>
            <a:r>
              <a:rPr lang="zh-CN" altLang="en-US" spc="-20" smtClean="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</a:t>
            </a:r>
            <a:r>
              <a:rPr lang="zh-CN" altLang="en-US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来自国内外</a:t>
            </a:r>
            <a:r>
              <a:rPr lang="en-US" altLang="zh-CN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50</a:t>
            </a:r>
            <a:r>
              <a:rPr lang="zh-CN" altLang="en-US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余所高校的近</a:t>
            </a:r>
            <a:r>
              <a:rPr lang="en-US" altLang="zh-CN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130</a:t>
            </a:r>
            <a:r>
              <a:rPr lang="zh-CN" altLang="en-US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名硕博研究生、青年</a:t>
            </a:r>
            <a:r>
              <a:rPr lang="zh-CN" altLang="en-US" spc="-20" smtClean="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教师参加本次暑期学校。</a:t>
            </a:r>
            <a:endParaRPr spc="-20">
              <a:solidFill>
                <a:srgbClr val="31313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pic>
        <p:nvPicPr>
          <p:cNvPr id="7" name="Picture 4" descr="https://sfl.pku.edu.cn/images/content/2023-06/202306291432261705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9183" r="11510" b="16728"/>
          <a:stretch/>
        </p:blipFill>
        <p:spPr bwMode="auto">
          <a:xfrm>
            <a:off x="913690" y="3429000"/>
            <a:ext cx="6549082" cy="287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fl.pku.edu.cn/images/content/2023-07/202307141709385220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461" y="1310847"/>
            <a:ext cx="2544711" cy="3813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" y="2"/>
            <a:ext cx="12191999" cy="6857997"/>
          </a:xfrm>
          <a:prstGeom prst="rect">
            <a:avLst/>
          </a:prstGeom>
          <a:blipFill rotWithShape="0">
            <a:blip r:embed="rId4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436864" y="1905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0150" y="405130"/>
            <a:ext cx="4412615" cy="797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sz="4000">
                <a:solidFill>
                  <a:srgbClr val="7E5D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  <a:sym typeface="方正清刻本悦宋简体" panose="02000000000000000000" charset="-122"/>
              </a:rPr>
              <a:t>4.学术交流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98689" y="1701037"/>
            <a:ext cx="9260593" cy="5030724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3935546" y="1196855"/>
            <a:ext cx="5053965" cy="41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spc="-25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en-US" b="1" spc="-25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年研究生参与会议论坛情况</a:t>
            </a:r>
            <a:r>
              <a:rPr lang="en-US" altLang="en-US" sz="140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b="75221"/>
          <a:stretch>
            <a:fillRect/>
          </a:stretch>
        </p:blipFill>
        <p:spPr>
          <a:xfrm>
            <a:off x="-226695" y="-1905"/>
            <a:ext cx="12418695" cy="17278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970346" y="6093224"/>
            <a:ext cx="6108305" cy="968759"/>
          </a:xfrm>
          <a:prstGeom prst="rect">
            <a:avLst/>
          </a:prstGeom>
          <a:blipFill rotWithShape="1">
            <a:blip r:embed="rId5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436350" y="1905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469952" y="2046675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33" name="椭圆 32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18843" y="1981653"/>
            <a:ext cx="303205" cy="303205"/>
            <a:chOff x="-661035" y="7493617"/>
            <a:chExt cx="2488565" cy="2488565"/>
          </a:xfrm>
          <a:solidFill>
            <a:srgbClr val="E8BC2C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  <p:cxnSp>
          <p:nvCxnSpPr>
            <p:cNvPr id="18" name="直接连接符 17"/>
            <p:cNvCxnSpPr/>
            <p:nvPr/>
          </p:nvCxnSpPr>
          <p:spPr>
            <a:xfrm rot="5400000"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</p:grpSp>
      <p:grpSp>
        <p:nvGrpSpPr>
          <p:cNvPr id="2" name="组合 1"/>
          <p:cNvGrpSpPr/>
          <p:nvPr/>
        </p:nvGrpSpPr>
        <p:grpSpPr>
          <a:xfrm>
            <a:off x="3503704" y="1988982"/>
            <a:ext cx="4412349" cy="980211"/>
            <a:chOff x="3314691" y="2361655"/>
            <a:chExt cx="4412349" cy="980211"/>
          </a:xfrm>
        </p:grpSpPr>
        <p:sp>
          <p:nvSpPr>
            <p:cNvPr id="28" name="文本框 27"/>
            <p:cNvSpPr txBox="1"/>
            <p:nvPr/>
          </p:nvSpPr>
          <p:spPr>
            <a:xfrm>
              <a:off x="3314691" y="2361655"/>
              <a:ext cx="4412349" cy="797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4000">
                  <a:solidFill>
                    <a:srgbClr val="7E5D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风雅宋简体" panose="02000000000000000000" charset="-122"/>
                  <a:ea typeface="方正风雅宋简体" panose="02000000000000000000" charset="-122"/>
                  <a:cs typeface="方正风雅宋简体" panose="02000000000000000000" charset="-122"/>
                </a:rPr>
                <a:t>5.国际交流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36702" y="2971026"/>
              <a:ext cx="3768327" cy="3708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en-US" sz="1400">
                  <a:solidFill>
                    <a:srgbClr val="E8BC2C">
                      <a:alpha val="54000"/>
                    </a:srgbClr>
                  </a:solidFill>
                  <a:latin typeface="方正兰亭中黑_GBK"/>
                  <a:ea typeface="方正兰亭中黑_GBK"/>
                </a:rPr>
                <a:t>————————————————————</a:t>
              </a:r>
              <a:r>
                <a:rPr lang="en-US" altLang="en-US" sz="1400">
                  <a:solidFill>
                    <a:srgbClr val="237D3F">
                      <a:alpha val="20000"/>
                    </a:srgbClr>
                  </a:solidFill>
                  <a:latin typeface="思源黑体 CN Light"/>
                  <a:ea typeface="思源黑体 CN Light"/>
                </a:rPr>
                <a:t> 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8" name="object 4"/>
          <p:cNvSpPr txBox="1"/>
          <p:nvPr>
            <p:custDataLst>
              <p:tags r:id="rId1"/>
            </p:custDataLst>
          </p:nvPr>
        </p:nvSpPr>
        <p:spPr>
          <a:xfrm>
            <a:off x="328842" y="2901214"/>
            <a:ext cx="7097738" cy="2256387"/>
          </a:xfrm>
          <a:prstGeom prst="rect">
            <a:avLst/>
          </a:prstGeom>
        </p:spPr>
        <p:txBody>
          <a:bodyPr vert="horz" wrap="square" lIns="0" tIns="141605" rIns="0" bIns="0">
            <a:spAutoFit/>
          </a:bodyPr>
          <a:lstStyle/>
          <a:p>
            <a:pPr marL="12700" lvl="0" algn="l">
              <a:lnSpc>
                <a:spcPct val="100000"/>
              </a:lnSpc>
              <a:spcBef>
                <a:spcPts val="1115"/>
              </a:spcBef>
              <a:buClrTx/>
              <a:buSzTx/>
              <a:buFontTx/>
            </a:pPr>
            <a:r>
              <a:rPr lang="zh-CN" altLang="zh-CN" sz="17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为贯彻北京大学2023年</a:t>
            </a:r>
            <a:r>
              <a:rPr lang="zh-CN" altLang="zh-CN" sz="1700" b="1" spc="-25">
                <a:solidFill>
                  <a:srgbClr val="C20114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“国际战略年”</a:t>
            </a:r>
            <a:r>
              <a:rPr lang="zh-CN" altLang="zh-CN" sz="17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战略部署，学院加强对学生国际交流的支持力度，拓宽学生国际视野，提升人才培养质量。2023年研究生出访</a:t>
            </a:r>
            <a:r>
              <a:rPr lang="zh-CN" altLang="zh-CN" sz="1700" b="1" spc="-25">
                <a:solidFill>
                  <a:srgbClr val="C20114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70</a:t>
            </a:r>
            <a:r>
              <a:rPr lang="zh-CN" altLang="zh-CN" sz="17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人次，较过去3年有大幅度提升，出访国家包含</a:t>
            </a:r>
            <a:r>
              <a:rPr lang="zh-CN" altLang="zh-CN" sz="1700" b="1" spc="-25">
                <a:solidFill>
                  <a:srgbClr val="C20114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40</a:t>
            </a:r>
            <a:r>
              <a:rPr lang="zh-CN" altLang="zh-CN" sz="17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余个国家及地区。</a:t>
            </a:r>
          </a:p>
          <a:p>
            <a:pPr marL="298450" indent="-285750" algn="l">
              <a:spcBef>
                <a:spcPts val="1115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zh-CN" sz="1700" b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“丝绸之路古与今”周边国家系列调研项目：</a:t>
            </a:r>
            <a:r>
              <a:rPr lang="zh-CN" altLang="zh-CN" sz="17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组织</a:t>
            </a:r>
            <a:r>
              <a:rPr lang="zh-CN" altLang="zh-CN" sz="17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师生赴乌兹别克斯坦、吉尔吉斯斯坦调研，充分发挥外国语学院多语种、跨学科的研究优势，调研团队获取了大量一手资料，卓有成效地完成了调研任务。</a:t>
            </a:r>
          </a:p>
          <a:p>
            <a:pPr marL="12700" algn="l">
              <a:spcBef>
                <a:spcPts val="1115"/>
              </a:spcBef>
              <a:buClrTx/>
              <a:buSzTx/>
              <a:buFontTx/>
            </a:pPr>
            <a:endParaRPr lang="zh-CN" altLang="zh-CN" sz="170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8770" y="1861369"/>
            <a:ext cx="3341974" cy="2215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 descr="https://news.pku.edu.cn/images/2023-07/46cbb78c7c2a4a95a8de555f90274af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40" y="4363672"/>
            <a:ext cx="3341974" cy="2227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4" name="Picture 4" descr="https://news.pku.edu.cn/images/2023-07/f2517a6c3fd64b19b449ee53a8190ad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2"/>
          <a:stretch/>
        </p:blipFill>
        <p:spPr bwMode="auto">
          <a:xfrm>
            <a:off x="1843902" y="4849961"/>
            <a:ext cx="4190104" cy="1747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487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b="75221"/>
          <a:stretch>
            <a:fillRect/>
          </a:stretch>
        </p:blipFill>
        <p:spPr>
          <a:xfrm>
            <a:off x="-226695" y="-1905"/>
            <a:ext cx="12418695" cy="172783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1436350" y="1905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469952" y="2046675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33" name="椭圆 32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18843" y="1981653"/>
            <a:ext cx="303205" cy="303205"/>
            <a:chOff x="-661035" y="7493617"/>
            <a:chExt cx="2488565" cy="2488565"/>
          </a:xfrm>
          <a:solidFill>
            <a:srgbClr val="E8BC2C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  <p:cxnSp>
          <p:nvCxnSpPr>
            <p:cNvPr id="18" name="直接连接符 17"/>
            <p:cNvCxnSpPr/>
            <p:nvPr/>
          </p:nvCxnSpPr>
          <p:spPr>
            <a:xfrm rot="5400000"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</p:grpSp>
      <p:grpSp>
        <p:nvGrpSpPr>
          <p:cNvPr id="2" name="组合 1"/>
          <p:cNvGrpSpPr/>
          <p:nvPr/>
        </p:nvGrpSpPr>
        <p:grpSpPr>
          <a:xfrm>
            <a:off x="3002698" y="1844851"/>
            <a:ext cx="4412349" cy="980211"/>
            <a:chOff x="3314691" y="2361655"/>
            <a:chExt cx="4412349" cy="980211"/>
          </a:xfrm>
        </p:grpSpPr>
        <p:sp>
          <p:nvSpPr>
            <p:cNvPr id="28" name="文本框 27"/>
            <p:cNvSpPr txBox="1"/>
            <p:nvPr/>
          </p:nvSpPr>
          <p:spPr>
            <a:xfrm>
              <a:off x="3314691" y="2361655"/>
              <a:ext cx="4412349" cy="797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4000">
                  <a:solidFill>
                    <a:srgbClr val="7E5D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风雅宋简体" panose="02000000000000000000" charset="-122"/>
                  <a:ea typeface="方正风雅宋简体" panose="02000000000000000000" charset="-122"/>
                  <a:cs typeface="方正风雅宋简体" panose="02000000000000000000" charset="-122"/>
                </a:rPr>
                <a:t>5.国际交流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36702" y="2971026"/>
              <a:ext cx="3768327" cy="3708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en-US" sz="1400">
                  <a:solidFill>
                    <a:srgbClr val="E8BC2C">
                      <a:alpha val="54000"/>
                    </a:srgbClr>
                  </a:solidFill>
                  <a:latin typeface="方正兰亭中黑_GBK"/>
                  <a:ea typeface="方正兰亭中黑_GBK"/>
                </a:rPr>
                <a:t>————————————————————</a:t>
              </a:r>
              <a:r>
                <a:rPr lang="en-US" altLang="en-US" sz="1400">
                  <a:solidFill>
                    <a:srgbClr val="237D3F">
                      <a:alpha val="20000"/>
                    </a:srgbClr>
                  </a:solidFill>
                  <a:latin typeface="思源黑体 CN Light"/>
                  <a:ea typeface="思源黑体 CN Light"/>
                </a:rPr>
                <a:t> 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8" name="object 4"/>
          <p:cNvSpPr txBox="1"/>
          <p:nvPr>
            <p:custDataLst>
              <p:tags r:id="rId1"/>
            </p:custDataLst>
          </p:nvPr>
        </p:nvSpPr>
        <p:spPr>
          <a:xfrm>
            <a:off x="234333" y="2825062"/>
            <a:ext cx="7822565" cy="1320233"/>
          </a:xfrm>
          <a:prstGeom prst="rect">
            <a:avLst/>
          </a:prstGeom>
        </p:spPr>
        <p:txBody>
          <a:bodyPr vert="horz" wrap="square" lIns="0" tIns="141605" rIns="0" bIns="0">
            <a:spAutoFit/>
          </a:bodyPr>
          <a:lstStyle/>
          <a:p>
            <a:pPr marL="298450" indent="-285750">
              <a:lnSpc>
                <a:spcPct val="150000"/>
              </a:lnSpc>
              <a:spcBef>
                <a:spcPts val="1115"/>
              </a:spcBef>
              <a:buFont typeface="Wingdings" panose="05000000000000000000" charset="0"/>
              <a:buChar char="Ø"/>
            </a:pPr>
            <a:r>
              <a:rPr lang="zh-CN" altLang="zh-CN" sz="1700" b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研究生</a:t>
            </a:r>
            <a:r>
              <a:rPr lang="zh-CN" altLang="zh-CN" sz="17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暑期国际实践团</a:t>
            </a:r>
            <a:r>
              <a:rPr lang="zh-CN" altLang="zh-CN" sz="1700" b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</a:t>
            </a:r>
            <a:r>
              <a:rPr lang="zh-CN" altLang="en-US" sz="170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北京大学研究生院、北京大学国际合作部和北京大学外国语学院组织</a:t>
            </a:r>
            <a:r>
              <a:rPr lang="en-US" altLang="zh-CN" sz="170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2023</a:t>
            </a:r>
            <a:r>
              <a:rPr lang="zh-CN" altLang="en-US" sz="170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年度北京大学“全球视野</a:t>
            </a:r>
            <a:r>
              <a:rPr lang="en-US" altLang="zh-CN" sz="170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•</a:t>
            </a:r>
            <a:r>
              <a:rPr lang="zh-CN" altLang="en-US" sz="170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研究生学术交流支持计划</a:t>
            </a:r>
            <a:r>
              <a:rPr lang="en-US" altLang="zh-CN" sz="170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——</a:t>
            </a:r>
            <a:r>
              <a:rPr lang="zh-CN" altLang="en-US" sz="170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研究生暑期国际实践团项目（沙特、伊朗）</a:t>
            </a:r>
            <a:r>
              <a:rPr lang="zh-CN" altLang="en-US" sz="1700" smtClean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”。</a:t>
            </a:r>
            <a:endParaRPr lang="zh-CN" altLang="zh-CN" sz="1700">
              <a:solidFill>
                <a:schemeClr val="accent4">
                  <a:lumMod val="50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40978" y="4540885"/>
            <a:ext cx="2738755" cy="181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4" descr="https://mmbiz.qpic.cn/sz_mmbiz_jpg/Bnd0l64wvVodxM6vkIXIaCiagCswwXsA9FZSTQ5cj6iaEqO2wBGd0cz7zk7hDkGVkNatFG9TVVyoYtgYqV7Tb1iag/640?wx_fmt=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78" y="2431457"/>
            <a:ext cx="2724407" cy="181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mmbiz.qpic.cn/sz_mmbiz_jpg/Bnd0l64wvVodxM6vkIXIaCiagCswwXsA9x4sGSDY3QfsZric5EzHB26HHTP6mHpBo7kBWwx4s0QY2WWGv5wjZcicA/640?wx_fmt=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t="21745" r="1449" b="8703"/>
          <a:stretch/>
        </p:blipFill>
        <p:spPr bwMode="auto">
          <a:xfrm>
            <a:off x="4446959" y="4325436"/>
            <a:ext cx="3414444" cy="192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mbiz.qpic.cn/sz_mmbiz_jpg/Bnd0l64wvVodxM6vkIXIaCiagCswwXsA90gt7BupjZRZUBFkKwARiaM6XRkay5NnxnAZCzCqgPIkHunac1soQkoA/640?wx_fmt=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6" y="4325436"/>
            <a:ext cx="3839955" cy="191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31"/>
          <p:cNvSpPr/>
          <p:nvPr/>
        </p:nvSpPr>
        <p:spPr>
          <a:xfrm>
            <a:off x="-92710" y="-18415"/>
            <a:ext cx="8131810" cy="6894830"/>
          </a:xfrm>
          <a:custGeom>
            <a:avLst/>
            <a:gdLst/>
            <a:ahLst/>
            <a:cxnLst/>
            <a:rect l="l" t="t" r="r" b="b"/>
            <a:pathLst>
              <a:path w="8131810" h="6894830">
                <a:moveTo>
                  <a:pt x="7301230" y="0"/>
                </a:moveTo>
                <a:lnTo>
                  <a:pt x="5772150" y="3780155"/>
                </a:lnTo>
                <a:lnTo>
                  <a:pt x="8131810" y="6894830"/>
                </a:lnTo>
                <a:lnTo>
                  <a:pt x="0" y="6869430"/>
                </a:lnTo>
                <a:lnTo>
                  <a:pt x="0" y="0"/>
                </a:lnTo>
                <a:lnTo>
                  <a:pt x="730123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sp>
        <p:nvSpPr>
          <p:cNvPr id="28" name="Freeform 284"/>
          <p:cNvSpPr>
            <a:spLocks noEditPoints="1"/>
          </p:cNvSpPr>
          <p:nvPr/>
        </p:nvSpPr>
        <p:spPr>
          <a:xfrm>
            <a:off x="6960096" y="1181304"/>
            <a:ext cx="959841" cy="711525"/>
          </a:xfrm>
          <a:custGeom>
            <a:avLst/>
            <a:gdLst/>
            <a:ahLst/>
            <a:cxnLst/>
            <a:rect l="0" t="0" r="r" b="b"/>
            <a:pathLst>
              <a:path w="959841" h="711525">
                <a:moveTo>
                  <a:pt x="180676" y="0"/>
                </a:moveTo>
                <a:cubicBezTo>
                  <a:pt x="11292" y="0"/>
                  <a:pt x="11292" y="0"/>
                  <a:pt x="11292" y="0"/>
                </a:cubicBezTo>
                <a:cubicBezTo>
                  <a:pt x="11292" y="0"/>
                  <a:pt x="0" y="11294"/>
                  <a:pt x="0" y="11294"/>
                </a:cubicBezTo>
                <a:cubicBezTo>
                  <a:pt x="0" y="700231"/>
                  <a:pt x="0" y="700231"/>
                  <a:pt x="0" y="700231"/>
                </a:cubicBezTo>
                <a:cubicBezTo>
                  <a:pt x="0" y="700231"/>
                  <a:pt x="11292" y="711525"/>
                  <a:pt x="11292" y="711525"/>
                </a:cubicBezTo>
                <a:cubicBezTo>
                  <a:pt x="180676" y="711525"/>
                  <a:pt x="180676" y="711525"/>
                  <a:pt x="180676" y="711525"/>
                </a:cubicBezTo>
                <a:cubicBezTo>
                  <a:pt x="191968" y="711525"/>
                  <a:pt x="203260" y="700231"/>
                  <a:pt x="203260" y="700231"/>
                </a:cubicBezTo>
                <a:cubicBezTo>
                  <a:pt x="203260" y="11294"/>
                  <a:pt x="203260" y="11294"/>
                  <a:pt x="203260" y="11294"/>
                </a:cubicBezTo>
                <a:cubicBezTo>
                  <a:pt x="203260" y="11294"/>
                  <a:pt x="191968" y="0"/>
                  <a:pt x="180676" y="0"/>
                </a:cubicBezTo>
                <a:close/>
                <a:moveTo>
                  <a:pt x="22584" y="56470"/>
                </a:moveTo>
                <a:cubicBezTo>
                  <a:pt x="22584" y="45176"/>
                  <a:pt x="33877" y="45176"/>
                  <a:pt x="33877" y="45176"/>
                </a:cubicBezTo>
                <a:cubicBezTo>
                  <a:pt x="158091" y="45176"/>
                  <a:pt x="158091" y="45176"/>
                  <a:pt x="158091" y="45176"/>
                </a:cubicBezTo>
                <a:cubicBezTo>
                  <a:pt x="169384" y="45176"/>
                  <a:pt x="180676" y="45176"/>
                  <a:pt x="180676" y="56470"/>
                </a:cubicBezTo>
                <a:cubicBezTo>
                  <a:pt x="180676" y="316233"/>
                  <a:pt x="180676" y="316233"/>
                  <a:pt x="180676" y="316233"/>
                </a:cubicBezTo>
                <a:cubicBezTo>
                  <a:pt x="180676" y="316233"/>
                  <a:pt x="169384" y="327527"/>
                  <a:pt x="158091" y="327527"/>
                </a:cubicBezTo>
                <a:cubicBezTo>
                  <a:pt x="33877" y="327527"/>
                  <a:pt x="33877" y="327527"/>
                  <a:pt x="33877" y="327527"/>
                </a:cubicBezTo>
                <a:cubicBezTo>
                  <a:pt x="33877" y="327527"/>
                  <a:pt x="22584" y="316233"/>
                  <a:pt x="22584" y="316233"/>
                </a:cubicBezTo>
                <a:lnTo>
                  <a:pt x="22584" y="56470"/>
                </a:lnTo>
                <a:close/>
                <a:moveTo>
                  <a:pt x="180676" y="632467"/>
                </a:moveTo>
                <a:cubicBezTo>
                  <a:pt x="22584" y="632467"/>
                  <a:pt x="22584" y="632467"/>
                  <a:pt x="22584" y="632467"/>
                </a:cubicBezTo>
                <a:cubicBezTo>
                  <a:pt x="22584" y="632467"/>
                  <a:pt x="22584" y="632467"/>
                  <a:pt x="22584" y="632467"/>
                </a:cubicBezTo>
                <a:cubicBezTo>
                  <a:pt x="22584" y="621173"/>
                  <a:pt x="22584" y="621173"/>
                  <a:pt x="22584" y="621173"/>
                </a:cubicBezTo>
                <a:cubicBezTo>
                  <a:pt x="180676" y="621173"/>
                  <a:pt x="180676" y="621173"/>
                  <a:pt x="180676" y="621173"/>
                </a:cubicBezTo>
                <a:cubicBezTo>
                  <a:pt x="180676" y="621173"/>
                  <a:pt x="180676" y="621173"/>
                  <a:pt x="180676" y="632467"/>
                </a:cubicBezTo>
                <a:cubicBezTo>
                  <a:pt x="180676" y="632467"/>
                  <a:pt x="180676" y="632467"/>
                  <a:pt x="180676" y="632467"/>
                </a:cubicBezTo>
                <a:close/>
                <a:moveTo>
                  <a:pt x="180676" y="587290"/>
                </a:move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75996"/>
                  <a:pt x="22584" y="575996"/>
                </a:cubicBezTo>
                <a:cubicBezTo>
                  <a:pt x="180676" y="575996"/>
                  <a:pt x="180676" y="575996"/>
                  <a:pt x="180676" y="575996"/>
                </a:cubicBezTo>
                <a:cubicBezTo>
                  <a:pt x="180676" y="575996"/>
                  <a:pt x="180676" y="587290"/>
                  <a:pt x="180676" y="587290"/>
                </a:cubicBezTo>
                <a:cubicBezTo>
                  <a:pt x="180676" y="587290"/>
                  <a:pt x="180676" y="587290"/>
                  <a:pt x="180676" y="587290"/>
                </a:cubicBezTo>
                <a:close/>
                <a:moveTo>
                  <a:pt x="406521" y="0"/>
                </a:moveTo>
                <a:cubicBezTo>
                  <a:pt x="237137" y="0"/>
                  <a:pt x="237137" y="0"/>
                  <a:pt x="237137" y="0"/>
                </a:cubicBezTo>
                <a:cubicBezTo>
                  <a:pt x="225845" y="0"/>
                  <a:pt x="214553" y="11294"/>
                  <a:pt x="214553" y="11294"/>
                </a:cubicBezTo>
                <a:cubicBezTo>
                  <a:pt x="214553" y="700231"/>
                  <a:pt x="214553" y="700231"/>
                  <a:pt x="214553" y="700231"/>
                </a:cubicBezTo>
                <a:cubicBezTo>
                  <a:pt x="214553" y="700231"/>
                  <a:pt x="225845" y="711525"/>
                  <a:pt x="237137" y="711525"/>
                </a:cubicBezTo>
                <a:cubicBezTo>
                  <a:pt x="406521" y="711525"/>
                  <a:pt x="406521" y="711525"/>
                  <a:pt x="406521" y="711525"/>
                </a:cubicBezTo>
                <a:cubicBezTo>
                  <a:pt x="417813" y="711525"/>
                  <a:pt x="429105" y="700231"/>
                  <a:pt x="429105" y="700231"/>
                </a:cubicBezTo>
                <a:cubicBezTo>
                  <a:pt x="429105" y="11294"/>
                  <a:pt x="429105" y="11294"/>
                  <a:pt x="429105" y="11294"/>
                </a:cubicBezTo>
                <a:cubicBezTo>
                  <a:pt x="429105" y="11294"/>
                  <a:pt x="417813" y="0"/>
                  <a:pt x="406521" y="0"/>
                </a:cubicBezTo>
                <a:close/>
                <a:moveTo>
                  <a:pt x="248429" y="56470"/>
                </a:moveTo>
                <a:cubicBezTo>
                  <a:pt x="248429" y="45176"/>
                  <a:pt x="248429" y="45176"/>
                  <a:pt x="259722" y="45176"/>
                </a:cubicBezTo>
                <a:cubicBezTo>
                  <a:pt x="383936" y="45176"/>
                  <a:pt x="383936" y="45176"/>
                  <a:pt x="383936" y="45176"/>
                </a:cubicBezTo>
                <a:cubicBezTo>
                  <a:pt x="395229" y="45176"/>
                  <a:pt x="395229" y="45176"/>
                  <a:pt x="395229" y="56470"/>
                </a:cubicBezTo>
                <a:cubicBezTo>
                  <a:pt x="395229" y="316233"/>
                  <a:pt x="395229" y="316233"/>
                  <a:pt x="395229" y="316233"/>
                </a:cubicBezTo>
                <a:cubicBezTo>
                  <a:pt x="395229" y="316233"/>
                  <a:pt x="395229" y="327527"/>
                  <a:pt x="383936" y="327527"/>
                </a:cubicBezTo>
                <a:cubicBezTo>
                  <a:pt x="259722" y="327527"/>
                  <a:pt x="259722" y="327527"/>
                  <a:pt x="259722" y="327527"/>
                </a:cubicBezTo>
                <a:cubicBezTo>
                  <a:pt x="248429" y="327527"/>
                  <a:pt x="248429" y="316233"/>
                  <a:pt x="248429" y="316233"/>
                </a:cubicBezTo>
                <a:lnTo>
                  <a:pt x="248429" y="56470"/>
                </a:lnTo>
                <a:close/>
                <a:moveTo>
                  <a:pt x="395229" y="632467"/>
                </a:moveTo>
                <a:cubicBezTo>
                  <a:pt x="248429" y="632467"/>
                  <a:pt x="248429" y="632467"/>
                  <a:pt x="248429" y="632467"/>
                </a:cubicBezTo>
                <a:cubicBezTo>
                  <a:pt x="248429" y="632467"/>
                  <a:pt x="237137" y="632467"/>
                  <a:pt x="237137" y="632467"/>
                </a:cubicBezTo>
                <a:cubicBezTo>
                  <a:pt x="237137" y="621173"/>
                  <a:pt x="248429" y="621173"/>
                  <a:pt x="248429" y="621173"/>
                </a:cubicBezTo>
                <a:cubicBezTo>
                  <a:pt x="395229" y="621173"/>
                  <a:pt x="395229" y="621173"/>
                  <a:pt x="395229" y="621173"/>
                </a:cubicBezTo>
                <a:cubicBezTo>
                  <a:pt x="395229" y="621173"/>
                  <a:pt x="406521" y="621173"/>
                  <a:pt x="406521" y="632467"/>
                </a:cubicBezTo>
                <a:cubicBezTo>
                  <a:pt x="406521" y="632467"/>
                  <a:pt x="395229" y="632467"/>
                  <a:pt x="395229" y="632467"/>
                </a:cubicBezTo>
                <a:close/>
                <a:moveTo>
                  <a:pt x="395229" y="587290"/>
                </a:moveTo>
                <a:cubicBezTo>
                  <a:pt x="248429" y="587290"/>
                  <a:pt x="248429" y="587290"/>
                  <a:pt x="248429" y="587290"/>
                </a:cubicBezTo>
                <a:cubicBezTo>
                  <a:pt x="248429" y="587290"/>
                  <a:pt x="237137" y="587290"/>
                  <a:pt x="237137" y="587290"/>
                </a:cubicBezTo>
                <a:cubicBezTo>
                  <a:pt x="237137" y="587290"/>
                  <a:pt x="248429" y="575996"/>
                  <a:pt x="248429" y="575996"/>
                </a:cubicBezTo>
                <a:cubicBezTo>
                  <a:pt x="395229" y="575996"/>
                  <a:pt x="395229" y="575996"/>
                  <a:pt x="395229" y="575996"/>
                </a:cubicBezTo>
                <a:cubicBezTo>
                  <a:pt x="395229" y="575996"/>
                  <a:pt x="406521" y="587290"/>
                  <a:pt x="406521" y="587290"/>
                </a:cubicBezTo>
                <a:cubicBezTo>
                  <a:pt x="406521" y="587290"/>
                  <a:pt x="395229" y="587290"/>
                  <a:pt x="395229" y="587290"/>
                </a:cubicBezTo>
                <a:close/>
                <a:moveTo>
                  <a:pt x="959841" y="598585"/>
                </a:moveTo>
                <a:cubicBezTo>
                  <a:pt x="598489" y="11294"/>
                  <a:pt x="598489" y="11294"/>
                  <a:pt x="598489" y="11294"/>
                </a:cubicBezTo>
                <a:cubicBezTo>
                  <a:pt x="598489" y="11294"/>
                  <a:pt x="587197" y="11294"/>
                  <a:pt x="575905" y="11294"/>
                </a:cubicBezTo>
                <a:cubicBezTo>
                  <a:pt x="429105" y="101646"/>
                  <a:pt x="429105" y="101646"/>
                  <a:pt x="429105" y="101646"/>
                </a:cubicBezTo>
                <a:cubicBezTo>
                  <a:pt x="429105" y="112940"/>
                  <a:pt x="417813" y="112940"/>
                  <a:pt x="429105" y="124235"/>
                </a:cubicBezTo>
                <a:cubicBezTo>
                  <a:pt x="779165" y="700231"/>
                  <a:pt x="779165" y="700231"/>
                  <a:pt x="779165" y="700231"/>
                </a:cubicBezTo>
                <a:cubicBezTo>
                  <a:pt x="790457" y="711525"/>
                  <a:pt x="790457" y="711525"/>
                  <a:pt x="801750" y="700231"/>
                </a:cubicBezTo>
                <a:cubicBezTo>
                  <a:pt x="948549" y="621173"/>
                  <a:pt x="948549" y="621173"/>
                  <a:pt x="948549" y="621173"/>
                </a:cubicBezTo>
                <a:cubicBezTo>
                  <a:pt x="959841" y="609879"/>
                  <a:pt x="959841" y="598585"/>
                  <a:pt x="959841" y="598585"/>
                </a:cubicBezTo>
                <a:close/>
                <a:moveTo>
                  <a:pt x="722704" y="304939"/>
                </a:moveTo>
                <a:cubicBezTo>
                  <a:pt x="621074" y="361410"/>
                  <a:pt x="621074" y="361410"/>
                  <a:pt x="621074" y="361410"/>
                </a:cubicBezTo>
                <a:cubicBezTo>
                  <a:pt x="609781" y="372704"/>
                  <a:pt x="609781" y="372704"/>
                  <a:pt x="598489" y="361410"/>
                </a:cubicBezTo>
                <a:cubicBezTo>
                  <a:pt x="474274" y="146823"/>
                  <a:pt x="474274" y="146823"/>
                  <a:pt x="474274" y="146823"/>
                </a:cubicBezTo>
                <a:cubicBezTo>
                  <a:pt x="462982" y="135529"/>
                  <a:pt x="462982" y="124235"/>
                  <a:pt x="474274" y="124235"/>
                </a:cubicBezTo>
                <a:cubicBezTo>
                  <a:pt x="575905" y="56470"/>
                  <a:pt x="575905" y="56470"/>
                  <a:pt x="575905" y="56470"/>
                </a:cubicBezTo>
                <a:cubicBezTo>
                  <a:pt x="587197" y="56470"/>
                  <a:pt x="598489" y="56470"/>
                  <a:pt x="598489" y="67764"/>
                </a:cubicBezTo>
                <a:cubicBezTo>
                  <a:pt x="733996" y="282351"/>
                  <a:pt x="733996" y="282351"/>
                  <a:pt x="733996" y="282351"/>
                </a:cubicBezTo>
                <a:cubicBezTo>
                  <a:pt x="733996" y="293645"/>
                  <a:pt x="733996" y="293645"/>
                  <a:pt x="722704" y="304939"/>
                </a:cubicBezTo>
                <a:close/>
                <a:moveTo>
                  <a:pt x="745288" y="598585"/>
                </a:moveTo>
                <a:cubicBezTo>
                  <a:pt x="745288" y="598585"/>
                  <a:pt x="745288" y="598585"/>
                  <a:pt x="745288" y="587290"/>
                </a:cubicBezTo>
                <a:cubicBezTo>
                  <a:pt x="869503" y="508232"/>
                  <a:pt x="869503" y="508232"/>
                  <a:pt x="869503" y="508232"/>
                </a:cubicBezTo>
                <a:cubicBezTo>
                  <a:pt x="880795" y="508232"/>
                  <a:pt x="880795" y="508232"/>
                  <a:pt x="880795" y="519526"/>
                </a:cubicBezTo>
                <a:cubicBezTo>
                  <a:pt x="880795" y="519526"/>
                  <a:pt x="880795" y="519526"/>
                  <a:pt x="880795" y="519526"/>
                </a:cubicBezTo>
                <a:cubicBezTo>
                  <a:pt x="745288" y="598585"/>
                  <a:pt x="745288" y="598585"/>
                  <a:pt x="745288" y="598585"/>
                </a:cubicBezTo>
                <a:cubicBezTo>
                  <a:pt x="745288" y="598585"/>
                  <a:pt x="745288" y="598585"/>
                  <a:pt x="745288" y="598585"/>
                </a:cubicBezTo>
                <a:close/>
                <a:moveTo>
                  <a:pt x="903380" y="553408"/>
                </a:move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892088" y="553408"/>
                  <a:pt x="892088" y="553408"/>
                  <a:pt x="892088" y="553408"/>
                </a:cubicBezTo>
                <a:cubicBezTo>
                  <a:pt x="903380" y="542114"/>
                  <a:pt x="903380" y="553408"/>
                  <a:pt x="903380" y="553408"/>
                </a:cubicBezTo>
                <a:cubicBezTo>
                  <a:pt x="903380" y="553408"/>
                  <a:pt x="903380" y="553408"/>
                  <a:pt x="903380" y="553408"/>
                </a:cubicBez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vert="horz" wrap="square" lIns="91440" tIns="45720" rIns="91440" bIns="45720" numCol="1" anchor="t" anchorCtr="0"/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zh-CN" sz="2400" b="0" i="0" u="none" strike="noStrike" kern="0" spc="0" baseline="0">
              <a:ln>
                <a:noFill/>
              </a:ln>
              <a:solidFill>
                <a:srgbClr val="000000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038835" y="1538585"/>
            <a:ext cx="1721223" cy="523220"/>
            <a:chOff x="2914422" y="3577294"/>
            <a:chExt cx="1290917" cy="392415"/>
          </a:xfrm>
        </p:grpSpPr>
        <p:sp>
          <p:nvSpPr>
            <p:cNvPr id="34" name="矩形 33"/>
            <p:cNvSpPr/>
            <p:nvPr/>
          </p:nvSpPr>
          <p:spPr>
            <a:xfrm>
              <a:off x="3167555" y="3577294"/>
              <a:ext cx="1037784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汉仪中黑 简" panose="00020600040101010101" charset="-122"/>
                  <a:cs typeface="Times New Roman Bold" panose="02020503050405090304" charset="0"/>
                </a:rPr>
                <a:t>Part 02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914422" y="3588391"/>
              <a:ext cx="254804" cy="254804"/>
              <a:chOff x="2914422" y="3575608"/>
              <a:chExt cx="254804" cy="254804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914422" y="3575608"/>
                <a:ext cx="254804" cy="2548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 sz="16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7" name="student-with-graduation-cap_57073"/>
              <p:cNvSpPr>
                <a:spLocks noChangeAspect="1"/>
              </p:cNvSpPr>
              <p:nvPr/>
            </p:nvSpPr>
            <p:spPr>
              <a:xfrm>
                <a:off x="2966182" y="3612952"/>
                <a:ext cx="151284" cy="180116"/>
              </a:xfrm>
              <a:custGeom>
                <a:avLst/>
                <a:gdLst/>
                <a:ahLst/>
                <a:cxnLst/>
                <a:rect l="l" t="t" r="r" b="b"/>
                <a:pathLst>
                  <a:path w="151284" h="180116">
                    <a:moveTo>
                      <a:pt x="51157" y="114387"/>
                    </a:moveTo>
                    <a:cubicBezTo>
                      <a:pt x="52470" y="114387"/>
                      <a:pt x="53578" y="115174"/>
                      <a:pt x="54103" y="116280"/>
                    </a:cubicBezTo>
                    <a:cubicBezTo>
                      <a:pt x="59265" y="124901"/>
                      <a:pt x="68832" y="150004"/>
                      <a:pt x="75511" y="150470"/>
                    </a:cubicBezTo>
                    <a:cubicBezTo>
                      <a:pt x="75569" y="150470"/>
                      <a:pt x="75598" y="150441"/>
                      <a:pt x="75657" y="150441"/>
                    </a:cubicBezTo>
                    <a:cubicBezTo>
                      <a:pt x="75686" y="150441"/>
                      <a:pt x="75744" y="150470"/>
                      <a:pt x="75773" y="150470"/>
                    </a:cubicBezTo>
                    <a:cubicBezTo>
                      <a:pt x="82452" y="150004"/>
                      <a:pt x="92019" y="124901"/>
                      <a:pt x="97181" y="116280"/>
                    </a:cubicBezTo>
                    <a:cubicBezTo>
                      <a:pt x="97706" y="115174"/>
                      <a:pt x="98844" y="114387"/>
                      <a:pt x="100156" y="114387"/>
                    </a:cubicBezTo>
                    <a:cubicBezTo>
                      <a:pt x="100739" y="114387"/>
                      <a:pt x="101293" y="114562"/>
                      <a:pt x="101789" y="114824"/>
                    </a:cubicBezTo>
                    <a:cubicBezTo>
                      <a:pt x="103656" y="115844"/>
                      <a:pt x="114564" y="122338"/>
                      <a:pt x="120806" y="124580"/>
                    </a:cubicBezTo>
                    <a:cubicBezTo>
                      <a:pt x="141834" y="132152"/>
                      <a:pt x="151284" y="139869"/>
                      <a:pt x="151284" y="145140"/>
                    </a:cubicBezTo>
                    <a:lnTo>
                      <a:pt x="151284" y="145665"/>
                    </a:lnTo>
                    <a:lnTo>
                      <a:pt x="151284" y="179621"/>
                    </a:lnTo>
                    <a:lnTo>
                      <a:pt x="151284" y="180116"/>
                    </a:lnTo>
                    <a:lnTo>
                      <a:pt x="75773" y="180116"/>
                    </a:lnTo>
                    <a:lnTo>
                      <a:pt x="75657" y="180116"/>
                    </a:lnTo>
                    <a:lnTo>
                      <a:pt x="75511" y="180116"/>
                    </a:lnTo>
                    <a:lnTo>
                      <a:pt x="0" y="180116"/>
                    </a:lnTo>
                    <a:lnTo>
                      <a:pt x="0" y="179621"/>
                    </a:lnTo>
                    <a:lnTo>
                      <a:pt x="0" y="145665"/>
                    </a:lnTo>
                    <a:lnTo>
                      <a:pt x="0" y="145140"/>
                    </a:lnTo>
                    <a:cubicBezTo>
                      <a:pt x="0" y="139869"/>
                      <a:pt x="9450" y="132152"/>
                      <a:pt x="30478" y="124580"/>
                    </a:cubicBezTo>
                    <a:cubicBezTo>
                      <a:pt x="36749" y="122338"/>
                      <a:pt x="47628" y="115844"/>
                      <a:pt x="49495" y="114824"/>
                    </a:cubicBezTo>
                    <a:cubicBezTo>
                      <a:pt x="49991" y="114562"/>
                      <a:pt x="50545" y="114387"/>
                      <a:pt x="51157" y="114387"/>
                    </a:cubicBezTo>
                    <a:close/>
                    <a:moveTo>
                      <a:pt x="75652" y="0"/>
                    </a:moveTo>
                    <a:cubicBezTo>
                      <a:pt x="76674" y="87"/>
                      <a:pt x="77869" y="379"/>
                      <a:pt x="79328" y="1077"/>
                    </a:cubicBezTo>
                    <a:cubicBezTo>
                      <a:pt x="82682" y="2679"/>
                      <a:pt x="116634" y="19250"/>
                      <a:pt x="129935" y="25773"/>
                    </a:cubicBezTo>
                    <a:cubicBezTo>
                      <a:pt x="131802" y="26676"/>
                      <a:pt x="132502" y="27695"/>
                      <a:pt x="132327" y="28656"/>
                    </a:cubicBezTo>
                    <a:cubicBezTo>
                      <a:pt x="132472" y="29588"/>
                      <a:pt x="131802" y="30461"/>
                      <a:pt x="130576" y="31161"/>
                    </a:cubicBezTo>
                    <a:cubicBezTo>
                      <a:pt x="130110" y="31423"/>
                      <a:pt x="128972" y="32005"/>
                      <a:pt x="127456" y="32762"/>
                    </a:cubicBezTo>
                    <a:lnTo>
                      <a:pt x="127456" y="49070"/>
                    </a:lnTo>
                    <a:cubicBezTo>
                      <a:pt x="128593" y="49740"/>
                      <a:pt x="129381" y="50934"/>
                      <a:pt x="129381" y="52361"/>
                    </a:cubicBezTo>
                    <a:cubicBezTo>
                      <a:pt x="129381" y="53613"/>
                      <a:pt x="128739" y="54662"/>
                      <a:pt x="127805" y="55361"/>
                    </a:cubicBezTo>
                    <a:cubicBezTo>
                      <a:pt x="127805" y="55361"/>
                      <a:pt x="129556" y="65175"/>
                      <a:pt x="129993" y="67359"/>
                    </a:cubicBezTo>
                    <a:cubicBezTo>
                      <a:pt x="130460" y="69543"/>
                      <a:pt x="120513" y="70068"/>
                      <a:pt x="121038" y="67359"/>
                    </a:cubicBezTo>
                    <a:cubicBezTo>
                      <a:pt x="121563" y="64622"/>
                      <a:pt x="123226" y="55361"/>
                      <a:pt x="123226" y="55361"/>
                    </a:cubicBezTo>
                    <a:cubicBezTo>
                      <a:pt x="122293" y="54662"/>
                      <a:pt x="121651" y="53613"/>
                      <a:pt x="121651" y="52361"/>
                    </a:cubicBezTo>
                    <a:cubicBezTo>
                      <a:pt x="121651" y="50934"/>
                      <a:pt x="122468" y="49740"/>
                      <a:pt x="123605" y="49070"/>
                    </a:cubicBezTo>
                    <a:lnTo>
                      <a:pt x="123605" y="34626"/>
                    </a:lnTo>
                    <a:cubicBezTo>
                      <a:pt x="119493" y="36636"/>
                      <a:pt x="114563" y="39023"/>
                      <a:pt x="111442" y="40509"/>
                    </a:cubicBezTo>
                    <a:cubicBezTo>
                      <a:pt x="111413" y="42722"/>
                      <a:pt x="111384" y="46508"/>
                      <a:pt x="111296" y="46566"/>
                    </a:cubicBezTo>
                    <a:cubicBezTo>
                      <a:pt x="110684" y="52012"/>
                      <a:pt x="109605" y="58040"/>
                      <a:pt x="109284" y="59758"/>
                    </a:cubicBezTo>
                    <a:cubicBezTo>
                      <a:pt x="109809" y="60020"/>
                      <a:pt x="112463" y="61768"/>
                      <a:pt x="112463" y="67126"/>
                    </a:cubicBezTo>
                    <a:cubicBezTo>
                      <a:pt x="112463" y="67155"/>
                      <a:pt x="112434" y="67184"/>
                      <a:pt x="112434" y="67213"/>
                    </a:cubicBezTo>
                    <a:cubicBezTo>
                      <a:pt x="112463" y="67359"/>
                      <a:pt x="112463" y="67505"/>
                      <a:pt x="112463" y="67650"/>
                    </a:cubicBezTo>
                    <a:cubicBezTo>
                      <a:pt x="111325" y="82590"/>
                      <a:pt x="105375" y="76154"/>
                      <a:pt x="104150" y="82706"/>
                    </a:cubicBezTo>
                    <a:cubicBezTo>
                      <a:pt x="102108" y="93569"/>
                      <a:pt x="92453" y="101432"/>
                      <a:pt x="86445" y="104169"/>
                    </a:cubicBezTo>
                    <a:cubicBezTo>
                      <a:pt x="82974" y="105742"/>
                      <a:pt x="79386" y="106528"/>
                      <a:pt x="75652" y="106615"/>
                    </a:cubicBezTo>
                    <a:cubicBezTo>
                      <a:pt x="71890" y="106528"/>
                      <a:pt x="68331" y="105742"/>
                      <a:pt x="64860" y="104169"/>
                    </a:cubicBezTo>
                    <a:cubicBezTo>
                      <a:pt x="58852" y="101432"/>
                      <a:pt x="49197" y="93569"/>
                      <a:pt x="47155" y="82706"/>
                    </a:cubicBezTo>
                    <a:cubicBezTo>
                      <a:pt x="45930" y="76154"/>
                      <a:pt x="39980" y="82590"/>
                      <a:pt x="38842" y="67650"/>
                    </a:cubicBezTo>
                    <a:cubicBezTo>
                      <a:pt x="38842" y="67505"/>
                      <a:pt x="38842" y="67359"/>
                      <a:pt x="38842" y="67213"/>
                    </a:cubicBezTo>
                    <a:cubicBezTo>
                      <a:pt x="38842" y="67184"/>
                      <a:pt x="38842" y="67155"/>
                      <a:pt x="38842" y="67126"/>
                    </a:cubicBezTo>
                    <a:cubicBezTo>
                      <a:pt x="38842" y="61768"/>
                      <a:pt x="41467" y="60020"/>
                      <a:pt x="41992" y="59758"/>
                    </a:cubicBezTo>
                    <a:cubicBezTo>
                      <a:pt x="41700" y="58040"/>
                      <a:pt x="40621" y="52012"/>
                      <a:pt x="39980" y="46566"/>
                    </a:cubicBezTo>
                    <a:cubicBezTo>
                      <a:pt x="39921" y="46508"/>
                      <a:pt x="39863" y="42722"/>
                      <a:pt x="39834" y="40509"/>
                    </a:cubicBezTo>
                    <a:cubicBezTo>
                      <a:pt x="34175" y="37800"/>
                      <a:pt x="22450" y="32151"/>
                      <a:pt x="20729" y="31161"/>
                    </a:cubicBezTo>
                    <a:cubicBezTo>
                      <a:pt x="19474" y="30461"/>
                      <a:pt x="18833" y="29588"/>
                      <a:pt x="18949" y="28656"/>
                    </a:cubicBezTo>
                    <a:cubicBezTo>
                      <a:pt x="18803" y="27695"/>
                      <a:pt x="19474" y="26676"/>
                      <a:pt x="21341" y="25773"/>
                    </a:cubicBezTo>
                    <a:cubicBezTo>
                      <a:pt x="34671" y="19250"/>
                      <a:pt x="68594" y="2679"/>
                      <a:pt x="71948" y="1077"/>
                    </a:cubicBezTo>
                    <a:cubicBezTo>
                      <a:pt x="73407" y="379"/>
                      <a:pt x="74631" y="87"/>
                      <a:pt x="75652" y="0"/>
                    </a:cubicBezTo>
                    <a:close/>
                  </a:path>
                </a:pathLst>
              </a:custGeom>
              <a:solidFill>
                <a:srgbClr val="E8BC2C"/>
              </a:solidFill>
              <a:ln>
                <a:noFill/>
              </a:ln>
            </p:spPr>
          </p:sp>
        </p:grpSp>
      </p:grpSp>
      <p:sp>
        <p:nvSpPr>
          <p:cNvPr id="5" name="任意多边形 4"/>
          <p:cNvSpPr/>
          <p:nvPr/>
        </p:nvSpPr>
        <p:spPr>
          <a:xfrm rot="19440000">
            <a:off x="4502626" y="3958577"/>
            <a:ext cx="3893" cy="2501"/>
          </a:xfrm>
          <a:custGeom>
            <a:avLst/>
            <a:gdLst/>
            <a:ahLst/>
            <a:cxnLst/>
            <a:rect l="l" t="t" r="r" b="b"/>
            <a:pathLst>
              <a:path w="3893" h="2501">
                <a:moveTo>
                  <a:pt x="3893" y="0"/>
                </a:moveTo>
                <a:lnTo>
                  <a:pt x="0" y="2501"/>
                </a:lnTo>
                <a:lnTo>
                  <a:pt x="0" y="0"/>
                </a:lnTo>
                <a:lnTo>
                  <a:pt x="3893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0" name="任意多边形 9"/>
          <p:cNvSpPr/>
          <p:nvPr/>
        </p:nvSpPr>
        <p:spPr>
          <a:xfrm rot="19440000">
            <a:off x="5590691" y="3370650"/>
            <a:ext cx="698215" cy="3947843"/>
          </a:xfrm>
          <a:custGeom>
            <a:avLst/>
            <a:gdLst/>
            <a:ahLst/>
            <a:cxnLst/>
            <a:rect l="l" t="t" r="r" b="b"/>
            <a:pathLst>
              <a:path w="698215" h="3947843">
                <a:moveTo>
                  <a:pt x="698215" y="0"/>
                </a:moveTo>
                <a:lnTo>
                  <a:pt x="465900" y="150497"/>
                </a:lnTo>
                <a:lnTo>
                  <a:pt x="469708" y="156847"/>
                </a:lnTo>
                <a:lnTo>
                  <a:pt x="446223" y="156847"/>
                </a:lnTo>
                <a:lnTo>
                  <a:pt x="446223" y="989342"/>
                </a:lnTo>
                <a:lnTo>
                  <a:pt x="446223" y="3947843"/>
                </a:lnTo>
                <a:lnTo>
                  <a:pt x="43162" y="3661455"/>
                </a:lnTo>
                <a:lnTo>
                  <a:pt x="4443" y="399420"/>
                </a:lnTo>
                <a:lnTo>
                  <a:pt x="0" y="11430"/>
                </a:lnTo>
                <a:lnTo>
                  <a:pt x="3808" y="8890"/>
                </a:lnTo>
                <a:lnTo>
                  <a:pt x="69821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1" name="任意多边形 10"/>
          <p:cNvSpPr/>
          <p:nvPr/>
        </p:nvSpPr>
        <p:spPr>
          <a:xfrm rot="19440000">
            <a:off x="5511094" y="276206"/>
            <a:ext cx="3757988" cy="6323777"/>
          </a:xfrm>
          <a:custGeom>
            <a:avLst/>
            <a:gdLst/>
            <a:ahLst/>
            <a:cxnLst/>
            <a:rect l="l" t="t" r="r" b="b"/>
            <a:pathLst>
              <a:path w="3757988" h="6323777">
                <a:moveTo>
                  <a:pt x="3408733" y="0"/>
                </a:moveTo>
                <a:lnTo>
                  <a:pt x="3757988" y="252722"/>
                </a:lnTo>
                <a:cubicBezTo>
                  <a:pt x="2360331" y="1148681"/>
                  <a:pt x="1501798" y="1699844"/>
                  <a:pt x="343540" y="2442772"/>
                </a:cubicBezTo>
                <a:lnTo>
                  <a:pt x="325125" y="2454837"/>
                </a:lnTo>
                <a:lnTo>
                  <a:pt x="384181" y="6323777"/>
                </a:lnTo>
                <a:lnTo>
                  <a:pt x="0" y="6050735"/>
                </a:lnTo>
                <a:lnTo>
                  <a:pt x="0" y="2663111"/>
                </a:lnTo>
                <a:lnTo>
                  <a:pt x="0" y="2213544"/>
                </a:lnTo>
                <a:lnTo>
                  <a:pt x="318140" y="2007175"/>
                </a:lnTo>
                <a:lnTo>
                  <a:pt x="3408733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2" name="任意多边形 11"/>
          <p:cNvSpPr/>
          <p:nvPr/>
        </p:nvSpPr>
        <p:spPr>
          <a:xfrm rot="19440000">
            <a:off x="3453312" y="719638"/>
            <a:ext cx="3893163" cy="2314917"/>
          </a:xfrm>
          <a:custGeom>
            <a:avLst/>
            <a:gdLst/>
            <a:ahLst/>
            <a:cxnLst/>
            <a:rect l="l" t="t" r="r" b="b"/>
            <a:pathLst>
              <a:path w="3893163" h="2314917">
                <a:moveTo>
                  <a:pt x="3576935" y="0"/>
                </a:moveTo>
                <a:lnTo>
                  <a:pt x="3893163" y="228571"/>
                </a:lnTo>
                <a:lnTo>
                  <a:pt x="694051" y="2306028"/>
                </a:lnTo>
                <a:lnTo>
                  <a:pt x="0" y="2314917"/>
                </a:lnTo>
                <a:lnTo>
                  <a:pt x="357693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4" name="任意多边形 13"/>
          <p:cNvSpPr/>
          <p:nvPr/>
        </p:nvSpPr>
        <p:spPr>
          <a:xfrm rot="19440000">
            <a:off x="4614374" y="3924538"/>
            <a:ext cx="7996" cy="388401"/>
          </a:xfrm>
          <a:custGeom>
            <a:avLst/>
            <a:gdLst/>
            <a:ahLst/>
            <a:cxnLst/>
            <a:rect l="l" t="t" r="r" b="b"/>
            <a:pathLst>
              <a:path w="7996" h="388401">
                <a:moveTo>
                  <a:pt x="3075" y="0"/>
                </a:moveTo>
                <a:lnTo>
                  <a:pt x="7996" y="388401"/>
                </a:lnTo>
                <a:lnTo>
                  <a:pt x="0" y="1904"/>
                </a:lnTo>
                <a:lnTo>
                  <a:pt x="3075" y="0"/>
                </a:ln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cxnSp>
        <p:nvCxnSpPr>
          <p:cNvPr id="38" name="直接连接符 37"/>
          <p:cNvCxnSpPr/>
          <p:nvPr/>
        </p:nvCxnSpPr>
        <p:spPr>
          <a:xfrm>
            <a:off x="6779895" y="2117725"/>
            <a:ext cx="5518150" cy="12700"/>
          </a:xfrm>
          <a:prstGeom prst="line">
            <a:avLst/>
          </a:prstGeom>
          <a:ln w="6350">
            <a:solidFill>
              <a:srgbClr val="E8BC2C"/>
            </a:solidFill>
            <a:prstDash val="solid"/>
            <a:miter/>
          </a:ln>
        </p:spPr>
      </p:cxnSp>
      <p:sp>
        <p:nvSpPr>
          <p:cNvPr id="39" name="矩形 38"/>
          <p:cNvSpPr/>
          <p:nvPr/>
        </p:nvSpPr>
        <p:spPr>
          <a:xfrm>
            <a:off x="6527800" y="2216150"/>
            <a:ext cx="5735955" cy="2073275"/>
          </a:xfrm>
          <a:prstGeom prst="rect">
            <a:avLst/>
          </a:prstGeom>
          <a:noFill/>
          <a:ln w="12700">
            <a:noFill/>
            <a:prstDash val="solid"/>
            <a:miter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21" name="文本框 20" descr="7b0a2020202022776f7264617274223a20227b5c2269645c223a32353030343038382c5c227469645c223a5c225c227d220a7d0a"/>
          <p:cNvSpPr txBox="1"/>
          <p:nvPr/>
        </p:nvSpPr>
        <p:spPr>
          <a:xfrm>
            <a:off x="6383655" y="2276475"/>
            <a:ext cx="5863590" cy="1918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4200" b="1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规范流程，优化结构 </a:t>
            </a:r>
          </a:p>
          <a:p>
            <a:pPr algn="ctr">
              <a:lnSpc>
                <a:spcPct val="150000"/>
              </a:lnSpc>
            </a:pPr>
            <a:r>
              <a:rPr lang="zh-CN" altLang="zh-CN" sz="4200" b="1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加强选育体系建设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规范流程，优化结构，加强选育体系建设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</a:p>
        </p:txBody>
      </p:sp>
      <p:sp>
        <p:nvSpPr>
          <p:cNvPr id="19" name="object 6"/>
          <p:cNvSpPr/>
          <p:nvPr>
            <p:custDataLst>
              <p:tags r:id="rId3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1" name="object 7"/>
          <p:cNvSpPr txBox="1"/>
          <p:nvPr>
            <p:custDataLst>
              <p:tags r:id="rId4"/>
            </p:custDataLst>
          </p:nvPr>
        </p:nvSpPr>
        <p:spPr>
          <a:xfrm>
            <a:off x="11424920" y="99060"/>
            <a:ext cx="520065" cy="47561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no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2</a:t>
            </a:r>
          </a:p>
        </p:txBody>
      </p:sp>
      <p:pic>
        <p:nvPicPr>
          <p:cNvPr id="22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6"/>
          <a:srcRect t="34203" b="42916"/>
          <a:stretch>
            <a:fillRect/>
          </a:stretch>
        </p:blipFill>
        <p:spPr>
          <a:xfrm>
            <a:off x="-28575" y="4148895"/>
            <a:ext cx="12220373" cy="2796210"/>
          </a:xfrm>
          <a:prstGeom prst="rect">
            <a:avLst/>
          </a:prstGeom>
        </p:spPr>
      </p:pic>
      <p:sp>
        <p:nvSpPr>
          <p:cNvPr id="54" name="文本框 53"/>
          <p:cNvSpPr txBox="1"/>
          <p:nvPr>
            <p:custDataLst>
              <p:tags r:id="rId6"/>
            </p:custDataLst>
          </p:nvPr>
        </p:nvSpPr>
        <p:spPr>
          <a:xfrm>
            <a:off x="2811145" y="296481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规范招生过程管理</a:t>
            </a:r>
          </a:p>
        </p:txBody>
      </p:sp>
      <p:sp>
        <p:nvSpPr>
          <p:cNvPr id="35" name="任意形状 34" descr="A0"/>
          <p:cNvSpPr/>
          <p:nvPr>
            <p:custDataLst>
              <p:tags r:id="rId7"/>
            </p:custDataLst>
          </p:nvPr>
        </p:nvSpPr>
        <p:spPr>
          <a:xfrm>
            <a:off x="7779778" y="2240785"/>
            <a:ext cx="631918" cy="728253"/>
          </a:xfrm>
          <a:custGeom>
            <a:avLst/>
            <a:gdLst>
              <a:gd name="connsiteX0" fmla="*/ 316687 w 631918"/>
              <a:gd name="connsiteY0" fmla="*/ 0 h 728253"/>
              <a:gd name="connsiteX1" fmla="*/ 631918 w 631918"/>
              <a:gd name="connsiteY1" fmla="*/ 309389 h 728253"/>
              <a:gd name="connsiteX2" fmla="*/ 631918 w 631918"/>
              <a:gd name="connsiteY2" fmla="*/ 728253 h 728253"/>
              <a:gd name="connsiteX3" fmla="*/ 442195 w 631918"/>
              <a:gd name="connsiteY3" fmla="*/ 728253 h 728253"/>
              <a:gd name="connsiteX4" fmla="*/ 442195 w 631918"/>
              <a:gd name="connsiteY4" fmla="*/ 312322 h 728253"/>
              <a:gd name="connsiteX5" fmla="*/ 316687 w 631918"/>
              <a:gd name="connsiteY5" fmla="*/ 170751 h 728253"/>
              <a:gd name="connsiteX6" fmla="*/ 189724 w 631918"/>
              <a:gd name="connsiteY6" fmla="*/ 312311 h 728253"/>
              <a:gd name="connsiteX7" fmla="*/ 189724 w 631918"/>
              <a:gd name="connsiteY7" fmla="*/ 728253 h 728253"/>
              <a:gd name="connsiteX8" fmla="*/ 0 w 631918"/>
              <a:gd name="connsiteY8" fmla="*/ 728253 h 728253"/>
              <a:gd name="connsiteX9" fmla="*/ 0 w 631918"/>
              <a:gd name="connsiteY9" fmla="*/ 309389 h 728253"/>
              <a:gd name="connsiteX10" fmla="*/ 316687 w 631918"/>
              <a:gd name="connsiteY10" fmla="*/ 0 h 72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28253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28253"/>
                </a:lnTo>
                <a:lnTo>
                  <a:pt x="442195" y="728253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4" y="170751"/>
                  <a:pt x="189724" y="224747"/>
                  <a:pt x="189724" y="312311"/>
                </a:cubicBezTo>
                <a:lnTo>
                  <a:pt x="189724" y="728253"/>
                </a:lnTo>
                <a:lnTo>
                  <a:pt x="0" y="728253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3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形状 39" descr="A3"/>
          <p:cNvSpPr/>
          <p:nvPr>
            <p:custDataLst>
              <p:tags r:id="rId8"/>
            </p:custDataLst>
          </p:nvPr>
        </p:nvSpPr>
        <p:spPr>
          <a:xfrm>
            <a:off x="8568507" y="2241418"/>
            <a:ext cx="646724" cy="728236"/>
          </a:xfrm>
          <a:custGeom>
            <a:avLst/>
            <a:gdLst>
              <a:gd name="connsiteX0" fmla="*/ 317950 w 646724"/>
              <a:gd name="connsiteY0" fmla="*/ 0 h 728236"/>
              <a:gd name="connsiteX1" fmla="*/ 634446 w 646724"/>
              <a:gd name="connsiteY1" fmla="*/ 297536 h 728236"/>
              <a:gd name="connsiteX2" fmla="*/ 514853 w 646724"/>
              <a:gd name="connsiteY2" fmla="*/ 510481 h 728236"/>
              <a:gd name="connsiteX3" fmla="*/ 638527 w 646724"/>
              <a:gd name="connsiteY3" fmla="*/ 662462 h 728236"/>
              <a:gd name="connsiteX4" fmla="*/ 646724 w 646724"/>
              <a:gd name="connsiteY4" fmla="*/ 728236 h 728236"/>
              <a:gd name="connsiteX5" fmla="*/ 457343 w 646724"/>
              <a:gd name="connsiteY5" fmla="*/ 728236 h 728236"/>
              <a:gd name="connsiteX6" fmla="*/ 449772 w 646724"/>
              <a:gd name="connsiteY6" fmla="*/ 682292 h 728236"/>
              <a:gd name="connsiteX7" fmla="*/ 313565 w 646724"/>
              <a:gd name="connsiteY7" fmla="*/ 597992 h 728236"/>
              <a:gd name="connsiteX8" fmla="*/ 285868 w 646724"/>
              <a:gd name="connsiteY8" fmla="*/ 597992 h 728236"/>
              <a:gd name="connsiteX9" fmla="*/ 285868 w 646724"/>
              <a:gd name="connsiteY9" fmla="*/ 433183 h 728236"/>
              <a:gd name="connsiteX10" fmla="*/ 313576 w 646724"/>
              <a:gd name="connsiteY10" fmla="*/ 433183 h 728236"/>
              <a:gd name="connsiteX11" fmla="*/ 444837 w 646724"/>
              <a:gd name="connsiteY11" fmla="*/ 303364 h 728236"/>
              <a:gd name="connsiteX12" fmla="*/ 317950 w 646724"/>
              <a:gd name="connsiteY12" fmla="*/ 170649 h 728236"/>
              <a:gd name="connsiteX13" fmla="*/ 189609 w 646724"/>
              <a:gd name="connsiteY13" fmla="*/ 296082 h 728236"/>
              <a:gd name="connsiteX14" fmla="*/ 0 w 646724"/>
              <a:gd name="connsiteY14" fmla="*/ 296082 h 728236"/>
              <a:gd name="connsiteX15" fmla="*/ 317950 w 646724"/>
              <a:gd name="connsiteY15" fmla="*/ 0 h 72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6724" h="728236">
                <a:moveTo>
                  <a:pt x="317950" y="0"/>
                </a:moveTo>
                <a:cubicBezTo>
                  <a:pt x="501731" y="0"/>
                  <a:pt x="634446" y="122513"/>
                  <a:pt x="634446" y="297536"/>
                </a:cubicBezTo>
                <a:cubicBezTo>
                  <a:pt x="634446" y="409848"/>
                  <a:pt x="583403" y="474013"/>
                  <a:pt x="514853" y="510481"/>
                </a:cubicBezTo>
                <a:cubicBezTo>
                  <a:pt x="570637" y="540013"/>
                  <a:pt x="618221" y="587598"/>
                  <a:pt x="638527" y="662462"/>
                </a:cubicBezTo>
                <a:lnTo>
                  <a:pt x="646724" y="728236"/>
                </a:lnTo>
                <a:lnTo>
                  <a:pt x="457343" y="728236"/>
                </a:lnTo>
                <a:lnTo>
                  <a:pt x="449772" y="682292"/>
                </a:lnTo>
                <a:cubicBezTo>
                  <a:pt x="430628" y="629989"/>
                  <a:pt x="383587" y="597992"/>
                  <a:pt x="313565" y="597992"/>
                </a:cubicBezTo>
                <a:lnTo>
                  <a:pt x="285868" y="597992"/>
                </a:lnTo>
                <a:lnTo>
                  <a:pt x="285868" y="433183"/>
                </a:lnTo>
                <a:lnTo>
                  <a:pt x="313576" y="433183"/>
                </a:lnTo>
                <a:cubicBezTo>
                  <a:pt x="405461" y="433183"/>
                  <a:pt x="444837" y="376300"/>
                  <a:pt x="444837" y="303364"/>
                </a:cubicBezTo>
                <a:cubicBezTo>
                  <a:pt x="444837" y="215864"/>
                  <a:pt x="386500" y="170649"/>
                  <a:pt x="317950" y="170649"/>
                </a:cubicBezTo>
                <a:cubicBezTo>
                  <a:pt x="246480" y="170649"/>
                  <a:pt x="193983" y="217319"/>
                  <a:pt x="189609" y="296082"/>
                </a:cubicBezTo>
                <a:lnTo>
                  <a:pt x="0" y="296082"/>
                </a:lnTo>
                <a:cubicBezTo>
                  <a:pt x="4373" y="110846"/>
                  <a:pt x="142928" y="0"/>
                  <a:pt x="317950" y="0"/>
                </a:cubicBezTo>
                <a:close/>
              </a:path>
            </a:pathLst>
          </a:custGeom>
          <a:solidFill>
            <a:schemeClr val="accent3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形状 55" descr="A0"/>
          <p:cNvSpPr/>
          <p:nvPr>
            <p:custDataLst>
              <p:tags r:id="rId9"/>
            </p:custDataLst>
          </p:nvPr>
        </p:nvSpPr>
        <p:spPr>
          <a:xfrm>
            <a:off x="5388368" y="2240785"/>
            <a:ext cx="631918" cy="736299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4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2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形状 62" descr="A2"/>
          <p:cNvSpPr/>
          <p:nvPr>
            <p:custDataLst>
              <p:tags r:id="rId10"/>
            </p:custDataLst>
          </p:nvPr>
        </p:nvSpPr>
        <p:spPr>
          <a:xfrm>
            <a:off x="6179532" y="2241440"/>
            <a:ext cx="638478" cy="715701"/>
          </a:xfrm>
          <a:custGeom>
            <a:avLst/>
            <a:gdLst>
              <a:gd name="connsiteX0" fmla="*/ 319975 w 638478"/>
              <a:gd name="connsiteY0" fmla="*/ 0 h 715701"/>
              <a:gd name="connsiteX1" fmla="*/ 638478 w 638478"/>
              <a:gd name="connsiteY1" fmla="*/ 305251 h 715701"/>
              <a:gd name="connsiteX2" fmla="*/ 526415 w 638478"/>
              <a:gd name="connsiteY2" fmla="*/ 545598 h 715701"/>
              <a:gd name="connsiteX3" fmla="*/ 379875 w 638478"/>
              <a:gd name="connsiteY3" fmla="*/ 715701 h 715701"/>
              <a:gd name="connsiteX4" fmla="*/ 146785 w 638478"/>
              <a:gd name="connsiteY4" fmla="*/ 715701 h 715701"/>
              <a:gd name="connsiteX5" fmla="*/ 392230 w 638478"/>
              <a:gd name="connsiteY5" fmla="*/ 430582 h 715701"/>
              <a:gd name="connsiteX6" fmla="*/ 446798 w 638478"/>
              <a:gd name="connsiteY6" fmla="*/ 303769 h 715701"/>
              <a:gd name="connsiteX7" fmla="*/ 319975 w 638478"/>
              <a:gd name="connsiteY7" fmla="*/ 172535 h 715701"/>
              <a:gd name="connsiteX8" fmla="*/ 191693 w 638478"/>
              <a:gd name="connsiteY8" fmla="*/ 306721 h 715701"/>
              <a:gd name="connsiteX9" fmla="*/ 0 w 638478"/>
              <a:gd name="connsiteY9" fmla="*/ 306721 h 715701"/>
              <a:gd name="connsiteX10" fmla="*/ 319975 w 638478"/>
              <a:gd name="connsiteY10" fmla="*/ 0 h 71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78" h="715701">
                <a:moveTo>
                  <a:pt x="319975" y="0"/>
                </a:moveTo>
                <a:cubicBezTo>
                  <a:pt x="505776" y="0"/>
                  <a:pt x="638478" y="116486"/>
                  <a:pt x="638478" y="305251"/>
                </a:cubicBezTo>
                <a:cubicBezTo>
                  <a:pt x="638478" y="406990"/>
                  <a:pt x="598670" y="461547"/>
                  <a:pt x="526415" y="545598"/>
                </a:cubicBezTo>
                <a:lnTo>
                  <a:pt x="379875" y="715701"/>
                </a:lnTo>
                <a:lnTo>
                  <a:pt x="146785" y="715701"/>
                </a:lnTo>
                <a:lnTo>
                  <a:pt x="392230" y="430582"/>
                </a:lnTo>
                <a:cubicBezTo>
                  <a:pt x="430568" y="384870"/>
                  <a:pt x="446798" y="352422"/>
                  <a:pt x="446798" y="303769"/>
                </a:cubicBezTo>
                <a:cubicBezTo>
                  <a:pt x="446798" y="225622"/>
                  <a:pt x="401073" y="172535"/>
                  <a:pt x="319975" y="172535"/>
                </a:cubicBezTo>
                <a:cubicBezTo>
                  <a:pt x="256563" y="172535"/>
                  <a:pt x="191693" y="204982"/>
                  <a:pt x="191693" y="306721"/>
                </a:cubicBezTo>
                <a:lnTo>
                  <a:pt x="0" y="306721"/>
                </a:lnTo>
                <a:cubicBezTo>
                  <a:pt x="0" y="115028"/>
                  <a:pt x="140089" y="12"/>
                  <a:pt x="319975" y="0"/>
                </a:cubicBezTo>
                <a:close/>
              </a:path>
            </a:pathLst>
          </a:custGeom>
          <a:solidFill>
            <a:schemeClr val="accent2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形状 52" descr="A1"/>
          <p:cNvSpPr/>
          <p:nvPr>
            <p:custDataLst>
              <p:tags r:id="rId11"/>
            </p:custDataLst>
          </p:nvPr>
        </p:nvSpPr>
        <p:spPr>
          <a:xfrm>
            <a:off x="4062013" y="2237994"/>
            <a:ext cx="410235" cy="719146"/>
          </a:xfrm>
          <a:custGeom>
            <a:avLst/>
            <a:gdLst>
              <a:gd name="connsiteX0" fmla="*/ 216296 w 410235"/>
              <a:gd name="connsiteY0" fmla="*/ 0 h 719146"/>
              <a:gd name="connsiteX1" fmla="*/ 410235 w 410235"/>
              <a:gd name="connsiteY1" fmla="*/ 0 h 719146"/>
              <a:gd name="connsiteX2" fmla="*/ 410235 w 410235"/>
              <a:gd name="connsiteY2" fmla="*/ 719146 h 719146"/>
              <a:gd name="connsiteX3" fmla="*/ 216319 w 410235"/>
              <a:gd name="connsiteY3" fmla="*/ 719146 h 719146"/>
              <a:gd name="connsiteX4" fmla="*/ 216319 w 410235"/>
              <a:gd name="connsiteY4" fmla="*/ 208872 h 719146"/>
              <a:gd name="connsiteX5" fmla="*/ 0 w 410235"/>
              <a:gd name="connsiteY5" fmla="*/ 396828 h 719146"/>
              <a:gd name="connsiteX6" fmla="*/ 0 w 410235"/>
              <a:gd name="connsiteY6" fmla="*/ 187979 h 71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35" h="719146">
                <a:moveTo>
                  <a:pt x="216296" y="0"/>
                </a:moveTo>
                <a:lnTo>
                  <a:pt x="410235" y="0"/>
                </a:lnTo>
                <a:lnTo>
                  <a:pt x="410235" y="719146"/>
                </a:lnTo>
                <a:lnTo>
                  <a:pt x="216319" y="719146"/>
                </a:lnTo>
                <a:lnTo>
                  <a:pt x="216319" y="208872"/>
                </a:lnTo>
                <a:lnTo>
                  <a:pt x="0" y="396828"/>
                </a:lnTo>
                <a:lnTo>
                  <a:pt x="0" y="187979"/>
                </a:lnTo>
                <a:close/>
              </a:path>
            </a:pathLst>
          </a:custGeom>
          <a:solidFill>
            <a:schemeClr val="accent1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形状 50" descr="A0"/>
          <p:cNvSpPr/>
          <p:nvPr>
            <p:custDataLst>
              <p:tags r:id="rId12"/>
            </p:custDataLst>
          </p:nvPr>
        </p:nvSpPr>
        <p:spPr>
          <a:xfrm>
            <a:off x="3156978" y="2240785"/>
            <a:ext cx="631918" cy="736299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3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1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5015865" y="296481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全面优化招生结构</a:t>
            </a:r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7463790" y="296989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保证生源稳步提升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744220"/>
          </a:xfrm>
          <a:custGeom>
            <a:avLst/>
            <a:gdLst/>
            <a:ahLst/>
            <a:cxnLst/>
            <a:rect l="l" t="t" r="r" b="b"/>
            <a:pathLst>
              <a:path w="12190730" h="744220">
                <a:moveTo>
                  <a:pt x="0" y="743712"/>
                </a:moveTo>
                <a:lnTo>
                  <a:pt x="12190476" y="743712"/>
                </a:lnTo>
                <a:lnTo>
                  <a:pt x="12190476" y="0"/>
                </a:lnTo>
                <a:lnTo>
                  <a:pt x="0" y="0"/>
                </a:lnTo>
                <a:lnTo>
                  <a:pt x="0" y="743712"/>
                </a:lnTo>
                <a:close/>
              </a:path>
            </a:pathLst>
          </a:custGeom>
          <a:solidFill>
            <a:srgbClr val="E8BC2C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78935" y="1412875"/>
            <a:ext cx="4544695" cy="3816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00"/>
              </a:spcBef>
            </a:pPr>
            <a:r>
              <a:rPr lang="en-US" altLang="en-US" sz="24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zh-CN" sz="2400" b="1" spc="-1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年研究生招生考试工作情况</a:t>
            </a:r>
            <a:endParaRPr sz="2400" b="1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18170" y="2131060"/>
            <a:ext cx="17780" cy="4212590"/>
          </a:xfrm>
          <a:custGeom>
            <a:avLst/>
            <a:gdLst/>
            <a:ahLst/>
            <a:cxnLst/>
            <a:rect l="l" t="t" r="r" b="b"/>
            <a:pathLst>
              <a:path w="17780" h="4212590">
                <a:moveTo>
                  <a:pt x="0" y="0"/>
                </a:moveTo>
                <a:lnTo>
                  <a:pt x="17653" y="4212005"/>
                </a:lnTo>
              </a:path>
            </a:pathLst>
          </a:custGeom>
          <a:ln w="38099">
            <a:solidFill>
              <a:srgbClr val="404040"/>
            </a:solidFill>
            <a:prstDash val="sysDash"/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61960" y="3481070"/>
            <a:ext cx="332740" cy="330835"/>
          </a:xfrm>
          <a:custGeom>
            <a:avLst/>
            <a:gdLst/>
            <a:ahLst/>
            <a:cxnLst/>
            <a:rect l="l" t="t" r="r" b="b"/>
            <a:pathLst>
              <a:path w="332740" h="330835">
                <a:moveTo>
                  <a:pt x="166116" y="0"/>
                </a:moveTo>
                <a:lnTo>
                  <a:pt x="121972" y="5907"/>
                </a:lnTo>
                <a:lnTo>
                  <a:pt x="82296" y="22577"/>
                </a:lnTo>
                <a:lnTo>
                  <a:pt x="48672" y="48434"/>
                </a:lnTo>
                <a:lnTo>
                  <a:pt x="22690" y="81900"/>
                </a:lnTo>
                <a:lnTo>
                  <a:pt x="5937" y="121399"/>
                </a:lnTo>
                <a:lnTo>
                  <a:pt x="0" y="165354"/>
                </a:lnTo>
                <a:lnTo>
                  <a:pt x="5937" y="209308"/>
                </a:lnTo>
                <a:lnTo>
                  <a:pt x="22690" y="248807"/>
                </a:lnTo>
                <a:lnTo>
                  <a:pt x="48672" y="282273"/>
                </a:lnTo>
                <a:lnTo>
                  <a:pt x="82296" y="308130"/>
                </a:lnTo>
                <a:lnTo>
                  <a:pt x="121972" y="324800"/>
                </a:lnTo>
                <a:lnTo>
                  <a:pt x="166116" y="330708"/>
                </a:lnTo>
                <a:lnTo>
                  <a:pt x="210259" y="324800"/>
                </a:lnTo>
                <a:lnTo>
                  <a:pt x="249936" y="308130"/>
                </a:lnTo>
                <a:lnTo>
                  <a:pt x="283559" y="282273"/>
                </a:lnTo>
                <a:lnTo>
                  <a:pt x="309541" y="248807"/>
                </a:lnTo>
                <a:lnTo>
                  <a:pt x="326294" y="209308"/>
                </a:lnTo>
                <a:lnTo>
                  <a:pt x="332232" y="165354"/>
                </a:lnTo>
                <a:lnTo>
                  <a:pt x="326294" y="121399"/>
                </a:lnTo>
                <a:lnTo>
                  <a:pt x="309541" y="81900"/>
                </a:lnTo>
                <a:lnTo>
                  <a:pt x="283559" y="48434"/>
                </a:lnTo>
                <a:lnTo>
                  <a:pt x="249936" y="22577"/>
                </a:lnTo>
                <a:lnTo>
                  <a:pt x="210259" y="5907"/>
                </a:lnTo>
                <a:lnTo>
                  <a:pt x="166116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59928" y="3536645"/>
            <a:ext cx="356870" cy="31940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</a:t>
            </a:r>
            <a:r>
              <a:rPr sz="1000" b="1" spc="-5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10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0</a:t>
            </a:r>
            <a:r>
              <a:rPr sz="1000" b="1" spc="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10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0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9150" y="6401561"/>
            <a:ext cx="3707765" cy="0"/>
          </a:xfrm>
          <a:custGeom>
            <a:avLst/>
            <a:gdLst/>
            <a:ahLst/>
            <a:cxnLst/>
            <a:rect l="l" t="t" r="r" b="b"/>
            <a:pathLst>
              <a:path w="3707765">
                <a:moveTo>
                  <a:pt x="0" y="0"/>
                </a:moveTo>
                <a:lnTo>
                  <a:pt x="3707638" y="0"/>
                </a:lnTo>
              </a:path>
            </a:pathLst>
          </a:custGeom>
          <a:ln w="38100">
            <a:solidFill>
              <a:srgbClr val="404040"/>
            </a:solidFill>
            <a:prstDash val="sysDash"/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0570" y="2111375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0"/>
                </a:moveTo>
                <a:lnTo>
                  <a:pt x="0" y="4319993"/>
                </a:lnTo>
              </a:path>
            </a:pathLst>
          </a:custGeom>
          <a:ln w="38100">
            <a:solidFill>
              <a:srgbClr val="404040"/>
            </a:solidFill>
            <a:prstDash val="sysDash"/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5945" y="2072640"/>
            <a:ext cx="332740" cy="330835"/>
          </a:xfrm>
          <a:custGeom>
            <a:avLst/>
            <a:gdLst/>
            <a:ahLst/>
            <a:cxnLst/>
            <a:rect l="l" t="t" r="r" b="b"/>
            <a:pathLst>
              <a:path w="332740" h="330835">
                <a:moveTo>
                  <a:pt x="166115" y="0"/>
                </a:moveTo>
                <a:lnTo>
                  <a:pt x="121955" y="5907"/>
                </a:lnTo>
                <a:lnTo>
                  <a:pt x="82273" y="22577"/>
                </a:lnTo>
                <a:lnTo>
                  <a:pt x="48653" y="48434"/>
                </a:lnTo>
                <a:lnTo>
                  <a:pt x="22679" y="81900"/>
                </a:lnTo>
                <a:lnTo>
                  <a:pt x="5933" y="121399"/>
                </a:lnTo>
                <a:lnTo>
                  <a:pt x="0" y="165354"/>
                </a:lnTo>
                <a:lnTo>
                  <a:pt x="5933" y="209308"/>
                </a:lnTo>
                <a:lnTo>
                  <a:pt x="22679" y="248807"/>
                </a:lnTo>
                <a:lnTo>
                  <a:pt x="48653" y="282273"/>
                </a:lnTo>
                <a:lnTo>
                  <a:pt x="82273" y="308130"/>
                </a:lnTo>
                <a:lnTo>
                  <a:pt x="121955" y="324800"/>
                </a:lnTo>
                <a:lnTo>
                  <a:pt x="166115" y="330708"/>
                </a:lnTo>
                <a:lnTo>
                  <a:pt x="210276" y="324800"/>
                </a:lnTo>
                <a:lnTo>
                  <a:pt x="249958" y="308130"/>
                </a:lnTo>
                <a:lnTo>
                  <a:pt x="283578" y="282273"/>
                </a:lnTo>
                <a:lnTo>
                  <a:pt x="309552" y="248807"/>
                </a:lnTo>
                <a:lnTo>
                  <a:pt x="326298" y="209308"/>
                </a:lnTo>
                <a:lnTo>
                  <a:pt x="332231" y="165354"/>
                </a:lnTo>
                <a:lnTo>
                  <a:pt x="326298" y="121399"/>
                </a:lnTo>
                <a:lnTo>
                  <a:pt x="309552" y="81900"/>
                </a:lnTo>
                <a:lnTo>
                  <a:pt x="283578" y="48434"/>
                </a:lnTo>
                <a:lnTo>
                  <a:pt x="249958" y="22577"/>
                </a:lnTo>
                <a:lnTo>
                  <a:pt x="210276" y="5907"/>
                </a:lnTo>
                <a:lnTo>
                  <a:pt x="166115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42510" y="2113280"/>
            <a:ext cx="3390265" cy="10795"/>
          </a:xfrm>
          <a:custGeom>
            <a:avLst/>
            <a:gdLst/>
            <a:ahLst/>
            <a:cxnLst/>
            <a:rect l="l" t="t" r="r" b="b"/>
            <a:pathLst>
              <a:path w="3390265" h="10795">
                <a:moveTo>
                  <a:pt x="0" y="0"/>
                </a:moveTo>
                <a:lnTo>
                  <a:pt x="3390138" y="10414"/>
                </a:lnTo>
              </a:path>
            </a:pathLst>
          </a:custGeom>
          <a:ln w="38100">
            <a:solidFill>
              <a:srgbClr val="404040"/>
            </a:solidFill>
            <a:prstDash val="sysDash"/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055610" y="2533015"/>
            <a:ext cx="342900" cy="329565"/>
          </a:xfrm>
          <a:custGeom>
            <a:avLst/>
            <a:gdLst/>
            <a:ahLst/>
            <a:cxnLst/>
            <a:rect l="l" t="t" r="r" b="b"/>
            <a:pathLst>
              <a:path w="342900" h="329565">
                <a:moveTo>
                  <a:pt x="171450" y="0"/>
                </a:moveTo>
                <a:lnTo>
                  <a:pt x="125853" y="5877"/>
                </a:lnTo>
                <a:lnTo>
                  <a:pt x="84892" y="22464"/>
                </a:lnTo>
                <a:lnTo>
                  <a:pt x="50196" y="48196"/>
                </a:lnTo>
                <a:lnTo>
                  <a:pt x="23396" y="81505"/>
                </a:lnTo>
                <a:lnTo>
                  <a:pt x="6120" y="120826"/>
                </a:lnTo>
                <a:lnTo>
                  <a:pt x="0" y="164591"/>
                </a:lnTo>
                <a:lnTo>
                  <a:pt x="6120" y="208358"/>
                </a:lnTo>
                <a:lnTo>
                  <a:pt x="23396" y="247679"/>
                </a:lnTo>
                <a:lnTo>
                  <a:pt x="50196" y="280988"/>
                </a:lnTo>
                <a:lnTo>
                  <a:pt x="84892" y="306720"/>
                </a:lnTo>
                <a:lnTo>
                  <a:pt x="125853" y="323307"/>
                </a:lnTo>
                <a:lnTo>
                  <a:pt x="171450" y="329185"/>
                </a:lnTo>
                <a:lnTo>
                  <a:pt x="217046" y="323307"/>
                </a:lnTo>
                <a:lnTo>
                  <a:pt x="258007" y="306720"/>
                </a:lnTo>
                <a:lnTo>
                  <a:pt x="292703" y="280988"/>
                </a:lnTo>
                <a:lnTo>
                  <a:pt x="319503" y="247679"/>
                </a:lnTo>
                <a:lnTo>
                  <a:pt x="336779" y="208358"/>
                </a:lnTo>
                <a:lnTo>
                  <a:pt x="342900" y="164591"/>
                </a:lnTo>
                <a:lnTo>
                  <a:pt x="336779" y="120826"/>
                </a:lnTo>
                <a:lnTo>
                  <a:pt x="319503" y="81505"/>
                </a:lnTo>
                <a:lnTo>
                  <a:pt x="292703" y="48196"/>
                </a:lnTo>
                <a:lnTo>
                  <a:pt x="258007" y="22464"/>
                </a:lnTo>
                <a:lnTo>
                  <a:pt x="217046" y="5877"/>
                </a:lnTo>
                <a:lnTo>
                  <a:pt x="171450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94555" y="2111375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0"/>
                </a:moveTo>
                <a:lnTo>
                  <a:pt x="0" y="4319993"/>
                </a:lnTo>
              </a:path>
            </a:pathLst>
          </a:custGeom>
          <a:ln w="38100">
            <a:solidFill>
              <a:srgbClr val="404040"/>
            </a:solidFill>
            <a:prstDash val="sysDash"/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9" name="object 19"/>
          <p:cNvSpPr/>
          <p:nvPr/>
        </p:nvSpPr>
        <p:spPr>
          <a:xfrm rot="180000">
            <a:off x="4488180" y="4553585"/>
            <a:ext cx="414655" cy="1649095"/>
          </a:xfrm>
          <a:custGeom>
            <a:avLst/>
            <a:gdLst/>
            <a:ahLst/>
            <a:cxnLst/>
            <a:rect l="l" t="t" r="r" b="b"/>
            <a:pathLst>
              <a:path w="414655" h="1649095">
                <a:moveTo>
                  <a:pt x="333757" y="165354"/>
                </a:moveTo>
                <a:lnTo>
                  <a:pt x="327788" y="121412"/>
                </a:lnTo>
                <a:lnTo>
                  <a:pt x="310973" y="81902"/>
                </a:lnTo>
                <a:lnTo>
                  <a:pt x="284887" y="48437"/>
                </a:lnTo>
                <a:lnTo>
                  <a:pt x="251118" y="22580"/>
                </a:lnTo>
                <a:lnTo>
                  <a:pt x="211252" y="5918"/>
                </a:lnTo>
                <a:lnTo>
                  <a:pt x="166878" y="0"/>
                </a:lnTo>
                <a:lnTo>
                  <a:pt x="122491" y="5918"/>
                </a:lnTo>
                <a:lnTo>
                  <a:pt x="82626" y="22580"/>
                </a:lnTo>
                <a:lnTo>
                  <a:pt x="48856" y="48437"/>
                </a:lnTo>
                <a:lnTo>
                  <a:pt x="22771" y="81902"/>
                </a:lnTo>
                <a:lnTo>
                  <a:pt x="5956" y="121412"/>
                </a:lnTo>
                <a:lnTo>
                  <a:pt x="0" y="165354"/>
                </a:lnTo>
                <a:lnTo>
                  <a:pt x="5956" y="209308"/>
                </a:lnTo>
                <a:lnTo>
                  <a:pt x="22771" y="248818"/>
                </a:lnTo>
                <a:lnTo>
                  <a:pt x="48856" y="282282"/>
                </a:lnTo>
                <a:lnTo>
                  <a:pt x="82626" y="308140"/>
                </a:lnTo>
                <a:lnTo>
                  <a:pt x="122491" y="324802"/>
                </a:lnTo>
                <a:lnTo>
                  <a:pt x="166878" y="330708"/>
                </a:lnTo>
                <a:lnTo>
                  <a:pt x="211252" y="324802"/>
                </a:lnTo>
                <a:lnTo>
                  <a:pt x="251118" y="308140"/>
                </a:lnTo>
                <a:lnTo>
                  <a:pt x="284887" y="282282"/>
                </a:lnTo>
                <a:lnTo>
                  <a:pt x="310973" y="248818"/>
                </a:lnTo>
                <a:lnTo>
                  <a:pt x="327788" y="209308"/>
                </a:lnTo>
                <a:lnTo>
                  <a:pt x="333757" y="165354"/>
                </a:lnTo>
                <a:close/>
              </a:path>
              <a:path w="414655" h="1649095">
                <a:moveTo>
                  <a:pt x="414529" y="1483614"/>
                </a:moveTo>
                <a:lnTo>
                  <a:pt x="408560" y="1439659"/>
                </a:lnTo>
                <a:lnTo>
                  <a:pt x="391745" y="1400162"/>
                </a:lnTo>
                <a:lnTo>
                  <a:pt x="365659" y="1366697"/>
                </a:lnTo>
                <a:lnTo>
                  <a:pt x="331890" y="1340840"/>
                </a:lnTo>
                <a:lnTo>
                  <a:pt x="292024" y="1324178"/>
                </a:lnTo>
                <a:lnTo>
                  <a:pt x="247651" y="1318260"/>
                </a:lnTo>
                <a:lnTo>
                  <a:pt x="203263" y="1324178"/>
                </a:lnTo>
                <a:lnTo>
                  <a:pt x="163398" y="1340840"/>
                </a:lnTo>
                <a:lnTo>
                  <a:pt x="129628" y="1366697"/>
                </a:lnTo>
                <a:lnTo>
                  <a:pt x="103543" y="1400162"/>
                </a:lnTo>
                <a:lnTo>
                  <a:pt x="86728" y="1439659"/>
                </a:lnTo>
                <a:lnTo>
                  <a:pt x="80772" y="1483614"/>
                </a:lnTo>
                <a:lnTo>
                  <a:pt x="86728" y="1527581"/>
                </a:lnTo>
                <a:lnTo>
                  <a:pt x="103543" y="1567078"/>
                </a:lnTo>
                <a:lnTo>
                  <a:pt x="129628" y="1600542"/>
                </a:lnTo>
                <a:lnTo>
                  <a:pt x="163398" y="1626400"/>
                </a:lnTo>
                <a:lnTo>
                  <a:pt x="203263" y="1643062"/>
                </a:lnTo>
                <a:lnTo>
                  <a:pt x="247651" y="1648968"/>
                </a:lnTo>
                <a:lnTo>
                  <a:pt x="292024" y="1643062"/>
                </a:lnTo>
                <a:lnTo>
                  <a:pt x="331890" y="1626400"/>
                </a:lnTo>
                <a:lnTo>
                  <a:pt x="365659" y="1600542"/>
                </a:lnTo>
                <a:lnTo>
                  <a:pt x="391745" y="1567078"/>
                </a:lnTo>
                <a:lnTo>
                  <a:pt x="408560" y="1527581"/>
                </a:lnTo>
                <a:lnTo>
                  <a:pt x="414529" y="1483614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6610" y="2132710"/>
            <a:ext cx="29210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 </a:t>
            </a:r>
            <a:r>
              <a:rPr sz="12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2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3023" y="3165348"/>
            <a:ext cx="332740" cy="329565"/>
          </a:xfrm>
          <a:custGeom>
            <a:avLst/>
            <a:gdLst/>
            <a:ahLst/>
            <a:cxnLst/>
            <a:rect l="l" t="t" r="r" b="b"/>
            <a:pathLst>
              <a:path w="332740" h="329565">
                <a:moveTo>
                  <a:pt x="166116" y="0"/>
                </a:moveTo>
                <a:lnTo>
                  <a:pt x="121955" y="5877"/>
                </a:lnTo>
                <a:lnTo>
                  <a:pt x="82273" y="22464"/>
                </a:lnTo>
                <a:lnTo>
                  <a:pt x="48653" y="48196"/>
                </a:lnTo>
                <a:lnTo>
                  <a:pt x="22679" y="81505"/>
                </a:lnTo>
                <a:lnTo>
                  <a:pt x="5933" y="120826"/>
                </a:lnTo>
                <a:lnTo>
                  <a:pt x="0" y="164591"/>
                </a:lnTo>
                <a:lnTo>
                  <a:pt x="5933" y="208358"/>
                </a:lnTo>
                <a:lnTo>
                  <a:pt x="22679" y="247679"/>
                </a:lnTo>
                <a:lnTo>
                  <a:pt x="48653" y="280988"/>
                </a:lnTo>
                <a:lnTo>
                  <a:pt x="82273" y="306720"/>
                </a:lnTo>
                <a:lnTo>
                  <a:pt x="121955" y="323307"/>
                </a:lnTo>
                <a:lnTo>
                  <a:pt x="166116" y="329185"/>
                </a:lnTo>
                <a:lnTo>
                  <a:pt x="210276" y="323307"/>
                </a:lnTo>
                <a:lnTo>
                  <a:pt x="249958" y="306720"/>
                </a:lnTo>
                <a:lnTo>
                  <a:pt x="283578" y="280988"/>
                </a:lnTo>
                <a:lnTo>
                  <a:pt x="309552" y="247679"/>
                </a:lnTo>
                <a:lnTo>
                  <a:pt x="326298" y="208358"/>
                </a:lnTo>
                <a:lnTo>
                  <a:pt x="332232" y="164591"/>
                </a:lnTo>
                <a:lnTo>
                  <a:pt x="326298" y="120826"/>
                </a:lnTo>
                <a:lnTo>
                  <a:pt x="309552" y="81505"/>
                </a:lnTo>
                <a:lnTo>
                  <a:pt x="283578" y="48196"/>
                </a:lnTo>
                <a:lnTo>
                  <a:pt x="249958" y="22464"/>
                </a:lnTo>
                <a:lnTo>
                  <a:pt x="210276" y="5877"/>
                </a:lnTo>
                <a:lnTo>
                  <a:pt x="166116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3851" y="3216021"/>
            <a:ext cx="29210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 </a:t>
            </a:r>
            <a:r>
              <a:rPr sz="12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2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9308" y="5740908"/>
            <a:ext cx="334010" cy="330835"/>
          </a:xfrm>
          <a:custGeom>
            <a:avLst/>
            <a:gdLst/>
            <a:ahLst/>
            <a:cxnLst/>
            <a:rect l="l" t="t" r="r" b="b"/>
            <a:pathLst>
              <a:path w="334010" h="330835">
                <a:moveTo>
                  <a:pt x="166878" y="0"/>
                </a:moveTo>
                <a:lnTo>
                  <a:pt x="122515" y="5906"/>
                </a:lnTo>
                <a:lnTo>
                  <a:pt x="82651" y="22574"/>
                </a:lnTo>
                <a:lnTo>
                  <a:pt x="48877" y="48429"/>
                </a:lnTo>
                <a:lnTo>
                  <a:pt x="22783" y="81895"/>
                </a:lnTo>
                <a:lnTo>
                  <a:pt x="5961" y="121395"/>
                </a:lnTo>
                <a:lnTo>
                  <a:pt x="0" y="165353"/>
                </a:lnTo>
                <a:lnTo>
                  <a:pt x="5961" y="209312"/>
                </a:lnTo>
                <a:lnTo>
                  <a:pt x="22783" y="248812"/>
                </a:lnTo>
                <a:lnTo>
                  <a:pt x="48877" y="282278"/>
                </a:lnTo>
                <a:lnTo>
                  <a:pt x="82651" y="308133"/>
                </a:lnTo>
                <a:lnTo>
                  <a:pt x="122515" y="324801"/>
                </a:lnTo>
                <a:lnTo>
                  <a:pt x="166878" y="330707"/>
                </a:lnTo>
                <a:lnTo>
                  <a:pt x="211241" y="324801"/>
                </a:lnTo>
                <a:lnTo>
                  <a:pt x="251105" y="308133"/>
                </a:lnTo>
                <a:lnTo>
                  <a:pt x="284879" y="282278"/>
                </a:lnTo>
                <a:lnTo>
                  <a:pt x="310973" y="248812"/>
                </a:lnTo>
                <a:lnTo>
                  <a:pt x="327795" y="209312"/>
                </a:lnTo>
                <a:lnTo>
                  <a:pt x="333756" y="165353"/>
                </a:lnTo>
                <a:lnTo>
                  <a:pt x="327795" y="121395"/>
                </a:lnTo>
                <a:lnTo>
                  <a:pt x="310973" y="81895"/>
                </a:lnTo>
                <a:lnTo>
                  <a:pt x="284879" y="48429"/>
                </a:lnTo>
                <a:lnTo>
                  <a:pt x="251105" y="22574"/>
                </a:lnTo>
                <a:lnTo>
                  <a:pt x="211241" y="5906"/>
                </a:lnTo>
                <a:lnTo>
                  <a:pt x="166878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0136" y="5783071"/>
            <a:ext cx="29210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 </a:t>
            </a:r>
            <a:r>
              <a:rPr sz="12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2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90345" y="5767527"/>
            <a:ext cx="2882900" cy="25781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95"/>
              </a:spcBef>
            </a:pPr>
            <a:r>
              <a:rPr lang="en-US" altLang="en-US" sz="1600" spc="-1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</a:t>
            </a:r>
            <a:r>
              <a:rPr lang="en-US" altLang="en-US" sz="1600" b="0" i="0" strike="noStrike" spc="-10" smtClean="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 b="0" i="0" strike="noStrike" spc="-1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9-11日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，博士生复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试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549458" y="4603495"/>
            <a:ext cx="292100" cy="19685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 </a:t>
            </a:r>
            <a:r>
              <a:rPr sz="12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2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65015" y="5835802"/>
            <a:ext cx="3295650" cy="25781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b="1" baseline="-1200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5</a:t>
            </a:r>
            <a:r>
              <a:rPr sz="1800" b="1" spc="67" baseline="-1200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1800" b="1" spc="195" baseline="-1200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 </a:t>
            </a:r>
            <a:r>
              <a:rPr sz="1600" spc="-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整理录取材料，核对录取信息；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925314" y="6140297"/>
            <a:ext cx="1242060" cy="25781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接受招生咨</a:t>
            </a:r>
            <a:r>
              <a:rPr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询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071104" y="5308091"/>
            <a:ext cx="332740" cy="330835"/>
          </a:xfrm>
          <a:custGeom>
            <a:avLst/>
            <a:gdLst/>
            <a:ahLst/>
            <a:cxnLst/>
            <a:rect l="l" t="t" r="r" b="b"/>
            <a:pathLst>
              <a:path w="332740" h="330835">
                <a:moveTo>
                  <a:pt x="166116" y="0"/>
                </a:moveTo>
                <a:lnTo>
                  <a:pt x="121972" y="5907"/>
                </a:lnTo>
                <a:lnTo>
                  <a:pt x="82296" y="22577"/>
                </a:lnTo>
                <a:lnTo>
                  <a:pt x="48672" y="48434"/>
                </a:lnTo>
                <a:lnTo>
                  <a:pt x="22690" y="81900"/>
                </a:lnTo>
                <a:lnTo>
                  <a:pt x="5937" y="121399"/>
                </a:lnTo>
                <a:lnTo>
                  <a:pt x="0" y="165354"/>
                </a:lnTo>
                <a:lnTo>
                  <a:pt x="5937" y="209308"/>
                </a:lnTo>
                <a:lnTo>
                  <a:pt x="22690" y="248807"/>
                </a:lnTo>
                <a:lnTo>
                  <a:pt x="48672" y="282273"/>
                </a:lnTo>
                <a:lnTo>
                  <a:pt x="82296" y="308130"/>
                </a:lnTo>
                <a:lnTo>
                  <a:pt x="121972" y="324800"/>
                </a:lnTo>
                <a:lnTo>
                  <a:pt x="166116" y="330708"/>
                </a:lnTo>
                <a:lnTo>
                  <a:pt x="210259" y="324800"/>
                </a:lnTo>
                <a:lnTo>
                  <a:pt x="249935" y="308130"/>
                </a:lnTo>
                <a:lnTo>
                  <a:pt x="283559" y="282273"/>
                </a:lnTo>
                <a:lnTo>
                  <a:pt x="309541" y="248807"/>
                </a:lnTo>
                <a:lnTo>
                  <a:pt x="326294" y="209308"/>
                </a:lnTo>
                <a:lnTo>
                  <a:pt x="332231" y="165354"/>
                </a:lnTo>
                <a:lnTo>
                  <a:pt x="326294" y="121399"/>
                </a:lnTo>
                <a:lnTo>
                  <a:pt x="309541" y="81900"/>
                </a:lnTo>
                <a:lnTo>
                  <a:pt x="283559" y="48434"/>
                </a:lnTo>
                <a:lnTo>
                  <a:pt x="249935" y="22577"/>
                </a:lnTo>
                <a:lnTo>
                  <a:pt x="210259" y="5907"/>
                </a:lnTo>
                <a:lnTo>
                  <a:pt x="166116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60563" y="5391150"/>
            <a:ext cx="356235" cy="31940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</a:t>
            </a:r>
            <a:r>
              <a:rPr sz="1000" b="1" spc="-5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10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</a:t>
            </a:r>
            <a:r>
              <a:rPr sz="1000" b="1" spc="55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10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0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6927" y="4107179"/>
            <a:ext cx="349250" cy="330835"/>
          </a:xfrm>
          <a:custGeom>
            <a:avLst/>
            <a:gdLst/>
            <a:ahLst/>
            <a:cxnLst/>
            <a:rect l="l" t="t" r="r" b="b"/>
            <a:pathLst>
              <a:path w="349250" h="330835">
                <a:moveTo>
                  <a:pt x="174498" y="0"/>
                </a:moveTo>
                <a:lnTo>
                  <a:pt x="128111" y="5907"/>
                </a:lnTo>
                <a:lnTo>
                  <a:pt x="86427" y="22577"/>
                </a:lnTo>
                <a:lnTo>
                  <a:pt x="51111" y="48434"/>
                </a:lnTo>
                <a:lnTo>
                  <a:pt x="23825" y="81900"/>
                </a:lnTo>
                <a:lnTo>
                  <a:pt x="6233" y="121399"/>
                </a:lnTo>
                <a:lnTo>
                  <a:pt x="0" y="165354"/>
                </a:lnTo>
                <a:lnTo>
                  <a:pt x="6233" y="209308"/>
                </a:lnTo>
                <a:lnTo>
                  <a:pt x="23825" y="248807"/>
                </a:lnTo>
                <a:lnTo>
                  <a:pt x="51111" y="282273"/>
                </a:lnTo>
                <a:lnTo>
                  <a:pt x="86427" y="308130"/>
                </a:lnTo>
                <a:lnTo>
                  <a:pt x="128111" y="324800"/>
                </a:lnTo>
                <a:lnTo>
                  <a:pt x="174498" y="330708"/>
                </a:lnTo>
                <a:lnTo>
                  <a:pt x="220884" y="324800"/>
                </a:lnTo>
                <a:lnTo>
                  <a:pt x="262568" y="308130"/>
                </a:lnTo>
                <a:lnTo>
                  <a:pt x="297884" y="282273"/>
                </a:lnTo>
                <a:lnTo>
                  <a:pt x="325170" y="248807"/>
                </a:lnTo>
                <a:lnTo>
                  <a:pt x="342762" y="209308"/>
                </a:lnTo>
                <a:lnTo>
                  <a:pt x="348996" y="165354"/>
                </a:lnTo>
                <a:lnTo>
                  <a:pt x="342762" y="121399"/>
                </a:lnTo>
                <a:lnTo>
                  <a:pt x="325170" y="81900"/>
                </a:lnTo>
                <a:lnTo>
                  <a:pt x="297884" y="48434"/>
                </a:lnTo>
                <a:lnTo>
                  <a:pt x="262568" y="22577"/>
                </a:lnTo>
                <a:lnTo>
                  <a:pt x="220884" y="5907"/>
                </a:lnTo>
                <a:lnTo>
                  <a:pt x="174498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2995" y="4146930"/>
            <a:ext cx="29210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 </a:t>
            </a:r>
            <a:r>
              <a:rPr sz="12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2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08041" y="4117365"/>
            <a:ext cx="2832100" cy="156400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lvl="0" algn="just">
              <a:lnSpc>
                <a:spcPct val="125000"/>
              </a:lnSpc>
              <a:spcBef>
                <a:spcPts val="100"/>
              </a:spcBef>
            </a:pPr>
            <a:r>
              <a:rPr lang="zh-CN" altLang="zh-CN" sz="1600" spc="7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制定下一年</a:t>
            </a:r>
            <a:r>
              <a:rPr lang="zh-CN" altLang="zh-CN" sz="1600" spc="8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度招</a:t>
            </a:r>
            <a:r>
              <a:rPr lang="zh-CN" altLang="zh-CN" sz="1600" spc="8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生计划、</a:t>
            </a:r>
            <a:r>
              <a:rPr lang="zh-CN" altLang="zh-CN" sz="1600" spc="7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修</a:t>
            </a:r>
            <a:r>
              <a:rPr lang="zh-CN" altLang="zh-CN" sz="1600" spc="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订</a:t>
            </a:r>
            <a:r>
              <a:rPr lang="zh-CN" altLang="zh-CN" sz="1600" spc="7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专业目录、</a:t>
            </a:r>
            <a:r>
              <a:rPr lang="zh-CN" altLang="zh-CN" sz="1600" spc="8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编制</a:t>
            </a:r>
            <a:r>
              <a:rPr lang="zh-CN" altLang="zh-CN" sz="1600" spc="7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报考指南；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接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受招生咨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询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ts val="2400"/>
              </a:lnSpc>
              <a:spcBef>
                <a:spcPts val="100"/>
              </a:spcBef>
            </a:pP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，向研究生院口头汇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报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招生情况及下一年度招生计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划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528503" y="3480815"/>
            <a:ext cx="334010" cy="329565"/>
          </a:xfrm>
          <a:custGeom>
            <a:avLst/>
            <a:gdLst/>
            <a:ahLst/>
            <a:cxnLst/>
            <a:rect l="l" t="t" r="r" b="b"/>
            <a:pathLst>
              <a:path w="334010" h="329565">
                <a:moveTo>
                  <a:pt x="166877" y="0"/>
                </a:moveTo>
                <a:lnTo>
                  <a:pt x="122502" y="5877"/>
                </a:lnTo>
                <a:lnTo>
                  <a:pt x="82634" y="22464"/>
                </a:lnTo>
                <a:lnTo>
                  <a:pt x="48863" y="48196"/>
                </a:lnTo>
                <a:lnTo>
                  <a:pt x="22775" y="81505"/>
                </a:lnTo>
                <a:lnTo>
                  <a:pt x="5958" y="120826"/>
                </a:lnTo>
                <a:lnTo>
                  <a:pt x="0" y="164592"/>
                </a:lnTo>
                <a:lnTo>
                  <a:pt x="5958" y="208358"/>
                </a:lnTo>
                <a:lnTo>
                  <a:pt x="22775" y="247679"/>
                </a:lnTo>
                <a:lnTo>
                  <a:pt x="48863" y="280988"/>
                </a:lnTo>
                <a:lnTo>
                  <a:pt x="82634" y="306720"/>
                </a:lnTo>
                <a:lnTo>
                  <a:pt x="122502" y="323307"/>
                </a:lnTo>
                <a:lnTo>
                  <a:pt x="166877" y="329185"/>
                </a:lnTo>
                <a:lnTo>
                  <a:pt x="211253" y="323307"/>
                </a:lnTo>
                <a:lnTo>
                  <a:pt x="251121" y="306720"/>
                </a:lnTo>
                <a:lnTo>
                  <a:pt x="284892" y="280988"/>
                </a:lnTo>
                <a:lnTo>
                  <a:pt x="310980" y="247679"/>
                </a:lnTo>
                <a:lnTo>
                  <a:pt x="327797" y="208358"/>
                </a:lnTo>
                <a:lnTo>
                  <a:pt x="333756" y="164592"/>
                </a:lnTo>
                <a:lnTo>
                  <a:pt x="327797" y="120826"/>
                </a:lnTo>
                <a:lnTo>
                  <a:pt x="310980" y="81505"/>
                </a:lnTo>
                <a:lnTo>
                  <a:pt x="284892" y="48196"/>
                </a:lnTo>
                <a:lnTo>
                  <a:pt x="251121" y="22464"/>
                </a:lnTo>
                <a:lnTo>
                  <a:pt x="211253" y="5877"/>
                </a:lnTo>
                <a:lnTo>
                  <a:pt x="166877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01013" y="2063438"/>
            <a:ext cx="2978150" cy="628650"/>
          </a:xfrm>
          <a:prstGeom prst="rect">
            <a:avLst/>
          </a:prstGeom>
        </p:spPr>
        <p:txBody>
          <a:bodyPr vert="horz" wrap="square" lIns="0" tIns="74295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585"/>
              </a:spcBef>
            </a:pPr>
            <a:r>
              <a:rPr lang="en-US" altLang="en-US" sz="1600" spc="5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11-12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，硕士生统考阅卷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00000"/>
              </a:lnSpc>
              <a:spcBef>
                <a:spcPts val="485"/>
              </a:spcBef>
            </a:pP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共阅</a:t>
            </a:r>
            <a:r>
              <a:rPr lang="en-US" altLang="en-US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2284</a:t>
            </a:r>
            <a:r>
              <a:rPr lang="en-US" altLang="en-US" sz="1600" spc="1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份试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卷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91869" y="3819931"/>
            <a:ext cx="3079750" cy="1551305"/>
          </a:xfrm>
          <a:prstGeom prst="rect">
            <a:avLst/>
          </a:prstGeom>
        </p:spPr>
        <p:txBody>
          <a:bodyPr vert="horz" wrap="square" lIns="0" tIns="73660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580"/>
              </a:spcBef>
            </a:pPr>
            <a:r>
              <a:rPr lang="en-US" altLang="en-US" sz="1600" spc="5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</a:t>
            </a:r>
            <a:r>
              <a:rPr lang="zh-CN" altLang="zh-CN" sz="1600" spc="5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 spc="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，复</a:t>
            </a:r>
            <a:r>
              <a:rPr lang="zh-CN" altLang="zh-CN" sz="1600" spc="1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查硕士</a:t>
            </a:r>
            <a:r>
              <a:rPr lang="zh-CN" altLang="zh-CN" sz="1600" spc="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统考</a:t>
            </a:r>
            <a:r>
              <a:rPr lang="zh-CN" altLang="zh-CN" sz="1600" spc="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试卷</a:t>
            </a:r>
            <a:r>
              <a:rPr lang="en-US" altLang="en-US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382</a:t>
            </a:r>
          </a:p>
          <a:p>
            <a:pPr marL="12700" lvl="0">
              <a:lnSpc>
                <a:spcPct val="100000"/>
              </a:lnSpc>
              <a:spcBef>
                <a:spcPts val="485"/>
              </a:spcBef>
            </a:pP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份，未发现问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题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25000"/>
              </a:lnSpc>
            </a:pPr>
            <a:r>
              <a:rPr lang="en-US" altLang="en-US" sz="1600" spc="-1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</a:t>
            </a:r>
            <a:r>
              <a:rPr lang="zh-CN" altLang="zh-CN" sz="1600" spc="-2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 spc="-1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17</a:t>
            </a:r>
            <a:r>
              <a:rPr lang="zh-CN" altLang="zh-CN" sz="1600" spc="-2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 spc="-1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，召</a:t>
            </a:r>
            <a:r>
              <a:rPr lang="zh-CN" altLang="zh-CN" sz="1600" spc="-1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开“</a:t>
            </a:r>
            <a:r>
              <a:rPr lang="en-US" altLang="en-US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en-US" altLang="en-US" sz="1600" spc="459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年外国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语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学院研究生</a:t>
            </a:r>
            <a:r>
              <a:rPr lang="zh-CN" altLang="zh-CN" sz="1600" spc="-1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复试</a:t>
            </a:r>
            <a:r>
              <a:rPr lang="zh-CN" altLang="zh-CN" sz="1600" spc="-3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与录取工作会议”</a:t>
            </a:r>
            <a:r>
              <a:rPr lang="en-US" altLang="en-US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</a:p>
          <a:p>
            <a:pPr marL="12700" lvl="0">
              <a:lnSpc>
                <a:spcPct val="125000"/>
              </a:lnSpc>
            </a:pPr>
            <a:r>
              <a:rPr lang="en-US" altLang="en-US" sz="1600" b="0" i="0" strike="noStrike" spc="-1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3月30-4月1日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，硕士生统考复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试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4923535" y="3379723"/>
            <a:ext cx="2660650" cy="25781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上报研究生招生计划、专业</a:t>
            </a:r>
            <a:r>
              <a:rPr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目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26026" y="3623564"/>
            <a:ext cx="3083560" cy="25781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b="1" baseline="5300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</a:t>
            </a:r>
            <a:r>
              <a:rPr sz="1800" b="1" spc="30" baseline="5300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1800" b="1" spc="89" baseline="5300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  </a:t>
            </a:r>
            <a:r>
              <a:rPr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录和招生说明；接受招生咨</a:t>
            </a:r>
            <a:r>
              <a:rPr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询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96746" y="2968904"/>
            <a:ext cx="2978150" cy="62801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lvl="0">
              <a:lnSpc>
                <a:spcPct val="125000"/>
              </a:lnSpc>
              <a:spcBef>
                <a:spcPts val="100"/>
              </a:spcBef>
            </a:pPr>
            <a:r>
              <a:rPr lang="en-US" altLang="en-US" sz="1600" spc="-1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</a:t>
            </a:r>
            <a:r>
              <a:rPr lang="zh-CN" altLang="zh-CN" sz="1600" spc="-2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 spc="-1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24</a:t>
            </a:r>
            <a:r>
              <a:rPr lang="zh-CN" altLang="zh-CN" sz="1600" spc="-2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，审阅港澳台</a:t>
            </a:r>
            <a:r>
              <a:rPr lang="zh-CN" altLang="zh-CN" sz="1600" spc="-2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和留学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生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申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请材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料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70850" y="2533015"/>
            <a:ext cx="4073525" cy="258404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95"/>
              </a:spcBef>
              <a:tabLst>
                <a:tab pos="658495" algn="l"/>
              </a:tabLst>
            </a:pPr>
            <a:r>
              <a:rPr lang="en-US" altLang="en-US" sz="12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9</a:t>
            </a:r>
            <a:r>
              <a:rPr lang="en-US" altLang="en-US" sz="1200" b="1" spc="-15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zh-CN" altLang="zh-CN" sz="1200" b="1" spc="-6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2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	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9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1-29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 spc="6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，硕</a:t>
            </a:r>
            <a:r>
              <a:rPr lang="zh-CN" altLang="zh-CN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士生推免工作</a:t>
            </a:r>
          </a:p>
        </p:txBody>
      </p:sp>
      <p:sp>
        <p:nvSpPr>
          <p:cNvPr id="42" name="object 42"/>
          <p:cNvSpPr/>
          <p:nvPr/>
        </p:nvSpPr>
        <p:spPr>
          <a:xfrm>
            <a:off x="4523105" y="2621279"/>
            <a:ext cx="344805" cy="330835"/>
          </a:xfrm>
          <a:custGeom>
            <a:avLst/>
            <a:gdLst/>
            <a:ahLst/>
            <a:cxnLst/>
            <a:rect l="l" t="t" r="r" b="b"/>
            <a:pathLst>
              <a:path w="344805" h="330835">
                <a:moveTo>
                  <a:pt x="172212" y="0"/>
                </a:moveTo>
                <a:lnTo>
                  <a:pt x="126426" y="5907"/>
                </a:lnTo>
                <a:lnTo>
                  <a:pt x="85287" y="22577"/>
                </a:lnTo>
                <a:lnTo>
                  <a:pt x="50434" y="48434"/>
                </a:lnTo>
                <a:lnTo>
                  <a:pt x="23509" y="81900"/>
                </a:lnTo>
                <a:lnTo>
                  <a:pt x="6150" y="121399"/>
                </a:lnTo>
                <a:lnTo>
                  <a:pt x="0" y="165354"/>
                </a:lnTo>
                <a:lnTo>
                  <a:pt x="6150" y="209308"/>
                </a:lnTo>
                <a:lnTo>
                  <a:pt x="23509" y="248807"/>
                </a:lnTo>
                <a:lnTo>
                  <a:pt x="50434" y="282273"/>
                </a:lnTo>
                <a:lnTo>
                  <a:pt x="85287" y="308130"/>
                </a:lnTo>
                <a:lnTo>
                  <a:pt x="126426" y="324800"/>
                </a:lnTo>
                <a:lnTo>
                  <a:pt x="172212" y="330708"/>
                </a:lnTo>
                <a:lnTo>
                  <a:pt x="217998" y="324800"/>
                </a:lnTo>
                <a:lnTo>
                  <a:pt x="259137" y="308130"/>
                </a:lnTo>
                <a:lnTo>
                  <a:pt x="293990" y="282273"/>
                </a:lnTo>
                <a:lnTo>
                  <a:pt x="320915" y="248807"/>
                </a:lnTo>
                <a:lnTo>
                  <a:pt x="338274" y="209308"/>
                </a:lnTo>
                <a:lnTo>
                  <a:pt x="344425" y="165354"/>
                </a:lnTo>
                <a:lnTo>
                  <a:pt x="338274" y="121399"/>
                </a:lnTo>
                <a:lnTo>
                  <a:pt x="320915" y="81900"/>
                </a:lnTo>
                <a:lnTo>
                  <a:pt x="293990" y="48434"/>
                </a:lnTo>
                <a:lnTo>
                  <a:pt x="259137" y="22577"/>
                </a:lnTo>
                <a:lnTo>
                  <a:pt x="217998" y="5907"/>
                </a:lnTo>
                <a:lnTo>
                  <a:pt x="172212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49458" y="2694939"/>
            <a:ext cx="292100" cy="19685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8 </a:t>
            </a:r>
            <a:r>
              <a:rPr sz="12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2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72303" y="2562809"/>
            <a:ext cx="2743200" cy="50482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迎新准备及入学教育；接受招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生咨</a:t>
            </a:r>
            <a:r>
              <a:rPr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询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109204" y="6112764"/>
            <a:ext cx="332740" cy="329565"/>
          </a:xfrm>
          <a:custGeom>
            <a:avLst/>
            <a:gdLst/>
            <a:ahLst/>
            <a:cxnLst/>
            <a:rect l="l" t="t" r="r" b="b"/>
            <a:pathLst>
              <a:path w="332740" h="329565">
                <a:moveTo>
                  <a:pt x="166116" y="0"/>
                </a:moveTo>
                <a:lnTo>
                  <a:pt x="121972" y="5879"/>
                </a:lnTo>
                <a:lnTo>
                  <a:pt x="82296" y="22470"/>
                </a:lnTo>
                <a:lnTo>
                  <a:pt x="48672" y="48206"/>
                </a:lnTo>
                <a:lnTo>
                  <a:pt x="22690" y="81517"/>
                </a:lnTo>
                <a:lnTo>
                  <a:pt x="5937" y="120835"/>
                </a:lnTo>
                <a:lnTo>
                  <a:pt x="0" y="164592"/>
                </a:lnTo>
                <a:lnTo>
                  <a:pt x="5937" y="208349"/>
                </a:lnTo>
                <a:lnTo>
                  <a:pt x="22690" y="247667"/>
                </a:lnTo>
                <a:lnTo>
                  <a:pt x="48672" y="280978"/>
                </a:lnTo>
                <a:lnTo>
                  <a:pt x="82296" y="306714"/>
                </a:lnTo>
                <a:lnTo>
                  <a:pt x="121972" y="323305"/>
                </a:lnTo>
                <a:lnTo>
                  <a:pt x="166116" y="329185"/>
                </a:lnTo>
                <a:lnTo>
                  <a:pt x="210259" y="323305"/>
                </a:lnTo>
                <a:lnTo>
                  <a:pt x="249935" y="306714"/>
                </a:lnTo>
                <a:lnTo>
                  <a:pt x="283559" y="280978"/>
                </a:lnTo>
                <a:lnTo>
                  <a:pt x="309541" y="247667"/>
                </a:lnTo>
                <a:lnTo>
                  <a:pt x="326294" y="208349"/>
                </a:lnTo>
                <a:lnTo>
                  <a:pt x="332231" y="164592"/>
                </a:lnTo>
                <a:lnTo>
                  <a:pt x="326294" y="120835"/>
                </a:lnTo>
                <a:lnTo>
                  <a:pt x="309541" y="81517"/>
                </a:lnTo>
                <a:lnTo>
                  <a:pt x="283559" y="48206"/>
                </a:lnTo>
                <a:lnTo>
                  <a:pt x="249935" y="22470"/>
                </a:lnTo>
                <a:lnTo>
                  <a:pt x="210259" y="5879"/>
                </a:lnTo>
                <a:lnTo>
                  <a:pt x="166116" y="0"/>
                </a:lnTo>
                <a:close/>
              </a:path>
            </a:pathLst>
          </a:custGeom>
          <a:solidFill>
            <a:srgbClr val="A27D60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098663" y="6194856"/>
            <a:ext cx="356235" cy="17780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</a:t>
            </a:r>
            <a:r>
              <a:rPr sz="1000" b="1" spc="-5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1000" b="1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</a:t>
            </a:r>
            <a:r>
              <a:rPr sz="1000" b="1" spc="55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1000" b="1" spc="-50">
                <a:solidFill>
                  <a:srgbClr val="F1F1F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endParaRPr sz="10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687816" y="2924962"/>
            <a:ext cx="2857500" cy="335476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48895" lvl="0" algn="just">
              <a:lnSpc>
                <a:spcPct val="125000"/>
              </a:lnSpc>
              <a:spcBef>
                <a:spcPts val="100"/>
              </a:spcBef>
            </a:pP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9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28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 spc="6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，公布</a:t>
            </a:r>
            <a:r>
              <a:rPr lang="zh-CN" altLang="zh-CN" sz="1600" spc="7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博士生招生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说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明</a:t>
            </a:r>
          </a:p>
          <a:p>
            <a:pPr marL="48895" lvl="0" algn="just">
              <a:lnSpc>
                <a:spcPct val="125000"/>
              </a:lnSpc>
            </a:pP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10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 spc="-2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11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en-US" altLang="en-US" sz="1600" spc="-2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-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12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，内地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“申</a:t>
            </a:r>
            <a:r>
              <a:rPr lang="zh-CN" altLang="zh-CN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请</a:t>
            </a:r>
            <a:r>
              <a:rPr lang="en-US" altLang="en-US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-</a:t>
            </a:r>
            <a:r>
              <a:rPr lang="zh-CN" altLang="zh-CN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考核制”博士研究生招生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网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上报名；接收报名材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料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48895" lvl="0">
              <a:lnSpc>
                <a:spcPct val="100000"/>
              </a:lnSpc>
              <a:spcBef>
                <a:spcPts val="480"/>
              </a:spcBef>
            </a:pP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10</a:t>
            </a:r>
            <a:r>
              <a:rPr lang="zh-CN" altLang="zh-CN" sz="1600" spc="7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23</a:t>
            </a:r>
            <a:r>
              <a:rPr lang="zh-CN" altLang="zh-CN" sz="1600" spc="7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en-US" altLang="zh-CN" sz="1600" spc="7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-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11</a:t>
            </a:r>
            <a:r>
              <a:rPr lang="zh-CN" altLang="zh-CN" sz="1600" spc="6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 spc="6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</a:t>
            </a:r>
            <a:r>
              <a:rPr lang="zh-CN" altLang="zh-CN" sz="1600" spc="7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 spc="7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，组织硕</a:t>
            </a:r>
            <a:r>
              <a:rPr lang="zh-CN" altLang="zh-CN" sz="1600" spc="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士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48895" lvl="0">
              <a:lnSpc>
                <a:spcPct val="100000"/>
              </a:lnSpc>
              <a:spcBef>
                <a:spcPts val="480"/>
              </a:spcBef>
            </a:pPr>
            <a:r>
              <a:rPr lang="zh-CN" altLang="zh-CN" sz="1600" spc="-3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生统考命题工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作</a:t>
            </a:r>
          </a:p>
          <a:p>
            <a:pPr marL="48895" lvl="0">
              <a:lnSpc>
                <a:spcPct val="100000"/>
              </a:lnSpc>
              <a:spcBef>
                <a:spcPts val="480"/>
              </a:spcBef>
            </a:pP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ts val="1820"/>
              </a:lnSpc>
            </a:pPr>
            <a:r>
              <a:rPr lang="en-US" altLang="en-US" sz="1600" spc="-2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11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1-8</a:t>
            </a:r>
            <a:r>
              <a:rPr lang="zh-CN" altLang="zh-CN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，主管领导审核硕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士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统考试题并向研究生院移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交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46990" lvl="0">
              <a:lnSpc>
                <a:spcPts val="1870"/>
              </a:lnSpc>
              <a:spcBef>
                <a:spcPts val="1790"/>
              </a:spcBef>
            </a:pP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12</a:t>
            </a:r>
            <a:r>
              <a:rPr lang="zh-CN" altLang="zh-CN" sz="1600" spc="8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 sz="1600" spc="8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18</a:t>
            </a:r>
            <a:r>
              <a:rPr lang="zh-CN" altLang="zh-CN" sz="1600" spc="8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en-US" altLang="zh-CN" sz="1600" spc="85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-</a:t>
            </a:r>
            <a:r>
              <a:rPr lang="en-US" altLang="en-US" sz="160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</a:t>
            </a:r>
            <a:r>
              <a:rPr lang="zh-CN" altLang="zh-CN" sz="1600" spc="90">
                <a:solidFill>
                  <a:srgbClr val="CC524A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</a:t>
            </a:r>
            <a:r>
              <a:rPr lang="zh-CN" altLang="zh-CN" sz="1600" spc="1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，博</a:t>
            </a:r>
            <a:r>
              <a:rPr lang="zh-CN" altLang="zh-CN" sz="1600" spc="-25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士生申请材料初</a:t>
            </a:r>
            <a:r>
              <a:rPr lang="zh-CN" altLang="zh-CN" sz="1600" spc="-50">
                <a:solidFill>
                  <a:srgbClr val="40404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审</a:t>
            </a:r>
          </a:p>
        </p:txBody>
      </p:sp>
      <p:sp>
        <p:nvSpPr>
          <p:cNvPr id="49" name="object 49"/>
          <p:cNvSpPr/>
          <p:nvPr/>
        </p:nvSpPr>
        <p:spPr>
          <a:xfrm>
            <a:off x="7981188" y="414527"/>
            <a:ext cx="3348354" cy="0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1390376" y="135636"/>
            <a:ext cx="539750" cy="53975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sz="3600" b="1">
                <a:solidFill>
                  <a:srgbClr val="FFFFFF"/>
                </a:solidFill>
                <a:latin typeface="Times New Roman" panose="02020603050405020304"/>
              </a:rPr>
              <a:t>2</a:t>
            </a:r>
            <a:endParaRPr sz="3600">
              <a:latin typeface="Times New Roman" panose="02020603050405020304"/>
            </a:endParaRPr>
          </a:p>
        </p:txBody>
      </p:sp>
      <p:sp>
        <p:nvSpPr>
          <p:cNvPr id="52" name="object 6"/>
          <p:cNvSpPr txBox="1"/>
          <p:nvPr/>
        </p:nvSpPr>
        <p:spPr>
          <a:xfrm>
            <a:off x="371957" y="168402"/>
            <a:ext cx="7493000" cy="44259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95"/>
              </a:spcBef>
            </a:pPr>
            <a:r>
              <a:rPr lang="zh-CN" altLang="zh-CN" sz="2800" b="1" spc="-35">
                <a:solidFill>
                  <a:srgbClr val="FFFFFF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规范流程，优化结构，加强选育体系建设</a:t>
            </a:r>
            <a:endParaRPr sz="2800">
              <a:latin typeface="Arial" panose="020B0604020202020204" pitchFamily="34" charset="0"/>
              <a:ea typeface="汉仪雅酷黑 85W" panose="020B0904020202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81940" y="887095"/>
            <a:ext cx="4899660" cy="60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>
                <a:ln>
                  <a:noFill/>
                </a:ln>
                <a:solidFill>
                  <a:srgbClr val="7E5D4A"/>
                </a:soli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</a:rPr>
              <a:t>1.</a:t>
            </a:r>
            <a:r>
              <a:rPr lang="zh-CN" altLang="en-US" sz="2800">
                <a:ln>
                  <a:noFill/>
                </a:ln>
                <a:solidFill>
                  <a:srgbClr val="7E5D4A"/>
                </a:soli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</a:rPr>
              <a:t>规范招生过程管理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744220"/>
          </a:xfrm>
          <a:custGeom>
            <a:avLst/>
            <a:gdLst/>
            <a:ahLst/>
            <a:cxnLst/>
            <a:rect l="l" t="t" r="r" b="b"/>
            <a:pathLst>
              <a:path w="12190730" h="744220">
                <a:moveTo>
                  <a:pt x="0" y="743712"/>
                </a:moveTo>
                <a:lnTo>
                  <a:pt x="12190476" y="743712"/>
                </a:lnTo>
                <a:lnTo>
                  <a:pt x="12190476" y="0"/>
                </a:lnTo>
                <a:lnTo>
                  <a:pt x="0" y="0"/>
                </a:lnTo>
                <a:lnTo>
                  <a:pt x="0" y="743712"/>
                </a:lnTo>
                <a:close/>
              </a:path>
            </a:pathLst>
          </a:custGeom>
          <a:solidFill>
            <a:srgbClr val="E8BC2C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981188" y="414527"/>
            <a:ext cx="3348354" cy="0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390376" y="135636"/>
            <a:ext cx="539750" cy="53975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sz="3600" b="1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</a:t>
            </a:r>
          </a:p>
        </p:txBody>
      </p:sp>
      <p:sp>
        <p:nvSpPr>
          <p:cNvPr id="52" name="object 6"/>
          <p:cNvSpPr txBox="1"/>
          <p:nvPr/>
        </p:nvSpPr>
        <p:spPr>
          <a:xfrm>
            <a:off x="371957" y="168402"/>
            <a:ext cx="7493000" cy="44259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95"/>
              </a:spcBef>
            </a:pPr>
            <a:r>
              <a:rPr lang="zh-CN" altLang="zh-CN" sz="2800" b="1" spc="-35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规范流程，优化结构，加强选育体系建设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81940" y="887095"/>
            <a:ext cx="4899660" cy="60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n>
                  <a:noFill/>
                </a:ln>
                <a:solidFill>
                  <a:srgbClr val="7E5D4A"/>
                </a:soli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  <a:sym typeface="方正清刻本悦宋简体" panose="02000000000000000000" charset="-122"/>
              </a:rPr>
              <a:t>1.规范招生过程管理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761944" y="6533171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5" name="椭圆 4"/>
            <p:cNvSpPr/>
            <p:nvPr>
              <p:custDataLst>
                <p:tags r:id="rId9"/>
              </p:custDataLst>
            </p:nvPr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10"/>
              </p:custDataLst>
            </p:nvPr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11"/>
              </p:custDataLst>
            </p:nvPr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</p:grpSp>
      <p:sp>
        <p:nvSpPr>
          <p:cNvPr id="15" name="object 5"/>
          <p:cNvSpPr txBox="1"/>
          <p:nvPr>
            <p:custDataLst>
              <p:tags r:id="rId2"/>
            </p:custDataLst>
          </p:nvPr>
        </p:nvSpPr>
        <p:spPr>
          <a:xfrm>
            <a:off x="263066" y="2205253"/>
            <a:ext cx="3736037" cy="3706143"/>
          </a:xfrm>
          <a:prstGeom prst="rect">
            <a:avLst/>
          </a:prstGeom>
          <a:ln w="6350" cap="flat" cmpd="sng" algn="ctr">
            <a:solidFill>
              <a:schemeClr val="accent4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wrap="square" lIns="0" tIns="12700" rIns="0" bIns="0">
            <a:spAutoFit/>
          </a:bodyPr>
          <a:lstStyle/>
          <a:p>
            <a:pPr marL="299085" lvl="0" indent="0" eaLnBrk="1" fontAlgn="auto" latinLnBrk="0" hangingPunct="1">
              <a:lnSpc>
                <a:spcPct val="150000"/>
              </a:lnSpc>
              <a:tabLst>
                <a:tab pos="299720" algn="l"/>
              </a:tabLst>
            </a:pP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学院组织各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专业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认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真学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习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招生工作的各项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政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策和有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关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规定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领会精神、明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确职责、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夯实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责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任，对研究</a:t>
            </a:r>
            <a:r>
              <a:rPr lang="zh-CN" altLang="zh-CN" sz="2000" b="1" spc="-1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生招生工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作的各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个环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节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进行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规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范管理，严格执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行命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题、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阅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卷、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资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格审查、初审、复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试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的工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作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程序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确保招生工作顺利完成。</a:t>
            </a: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9" name="object 8"/>
          <p:cNvSpPr/>
          <p:nvPr>
            <p:custDataLst>
              <p:tags r:id="rId3"/>
            </p:custDataLst>
          </p:nvPr>
        </p:nvSpPr>
        <p:spPr>
          <a:xfrm>
            <a:off x="4241165" y="1405255"/>
            <a:ext cx="4535805" cy="4563110"/>
          </a:xfrm>
          <a:custGeom>
            <a:avLst/>
            <a:gdLst/>
            <a:ahLst/>
            <a:cxnLst/>
            <a:rect l="l" t="t" r="r" b="b"/>
            <a:pathLst>
              <a:path w="4535805" h="4563110">
                <a:moveTo>
                  <a:pt x="0" y="4562856"/>
                </a:moveTo>
                <a:lnTo>
                  <a:pt x="4535423" y="4562856"/>
                </a:lnTo>
                <a:lnTo>
                  <a:pt x="4535423" y="0"/>
                </a:lnTo>
                <a:lnTo>
                  <a:pt x="0" y="0"/>
                </a:lnTo>
                <a:lnTo>
                  <a:pt x="0" y="4562856"/>
                </a:lnTo>
                <a:close/>
              </a:path>
            </a:pathLst>
          </a:custGeom>
          <a:ln w="9525">
            <a:solidFill>
              <a:srgbClr val="C09200"/>
            </a:solidFill>
            <a:prstDash val="sysDash"/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8" name="object 10"/>
          <p:cNvSpPr txBox="1"/>
          <p:nvPr>
            <p:custDataLst>
              <p:tags r:id="rId4"/>
            </p:custDataLst>
          </p:nvPr>
        </p:nvSpPr>
        <p:spPr>
          <a:xfrm>
            <a:off x="6204203" y="1425397"/>
            <a:ext cx="622300" cy="3816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3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硕士</a:t>
            </a:r>
          </a:p>
        </p:txBody>
      </p:sp>
      <p:sp>
        <p:nvSpPr>
          <p:cNvPr id="51" name="object 14"/>
          <p:cNvSpPr txBox="1"/>
          <p:nvPr>
            <p:custDataLst>
              <p:tags r:id="rId5"/>
            </p:custDataLst>
          </p:nvPr>
        </p:nvSpPr>
        <p:spPr>
          <a:xfrm>
            <a:off x="4334002" y="1744155"/>
            <a:ext cx="2273300" cy="1062990"/>
          </a:xfrm>
          <a:prstGeom prst="rect">
            <a:avLst/>
          </a:prstGeom>
        </p:spPr>
        <p:txBody>
          <a:bodyPr vert="horz" wrap="square" lIns="0" tIns="6096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480"/>
              </a:spcBef>
            </a:pPr>
            <a:r>
              <a:rPr lang="zh-CN" altLang="zh-CN" sz="2200" b="1" u="sng" spc="-3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推</a:t>
            </a:r>
            <a:r>
              <a:rPr lang="zh-CN" altLang="zh-CN" sz="2200" b="1" u="sng" spc="-5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免（</a:t>
            </a:r>
            <a:r>
              <a:rPr lang="en-US" altLang="en-US" sz="2200" b="1" u="sng" spc="-5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zh-CN" sz="2200" b="1" u="sng" spc="-5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</a:p>
          <a:p>
            <a:pPr lvl="0">
              <a:lnSpc>
                <a:spcPct val="100000"/>
              </a:lnSpc>
              <a:spcBef>
                <a:spcPts val="315"/>
              </a:spcBef>
            </a:pP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报考人数</a:t>
            </a:r>
            <a:r>
              <a:rPr lang="zh-CN" altLang="zh-CN" sz="1800" spc="-2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</a:t>
            </a:r>
            <a:r>
              <a:rPr lang="en-US" altLang="en-US" sz="1800" spc="-2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246</a:t>
            </a:r>
          </a:p>
          <a:p>
            <a:pPr lvl="0">
              <a:lnSpc>
                <a:spcPct val="100000"/>
              </a:lnSpc>
              <a:spcBef>
                <a:spcPts val="540"/>
              </a:spcBef>
            </a:pP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复试人数</a:t>
            </a:r>
            <a:r>
              <a:rPr lang="zh-CN" altLang="zh-CN" sz="1800" spc="-25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</a:t>
            </a:r>
            <a:r>
              <a:rPr lang="en-US" altLang="en-US" sz="1800" spc="-25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72</a:t>
            </a:r>
          </a:p>
        </p:txBody>
      </p:sp>
      <p:sp>
        <p:nvSpPr>
          <p:cNvPr id="53" name="object 15"/>
          <p:cNvSpPr txBox="1"/>
          <p:nvPr>
            <p:custDataLst>
              <p:tags r:id="rId6"/>
            </p:custDataLst>
          </p:nvPr>
        </p:nvSpPr>
        <p:spPr>
          <a:xfrm>
            <a:off x="4334002" y="2784774"/>
            <a:ext cx="4362450" cy="704850"/>
          </a:xfrm>
          <a:prstGeom prst="rect">
            <a:avLst/>
          </a:prstGeom>
        </p:spPr>
        <p:txBody>
          <a:bodyPr vert="horz" wrap="square" lIns="0" tIns="81915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645"/>
              </a:spcBef>
            </a:pPr>
            <a:r>
              <a:rPr lang="zh-CN" altLang="zh-CN" sz="1800" spc="-1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名额情况：</a:t>
            </a:r>
            <a:r>
              <a:rPr lang="en-US" altLang="en-US" sz="1800" spc="-1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48</a:t>
            </a:r>
            <a:r>
              <a:rPr lang="zh-CN" altLang="zh-CN" sz="1800" spc="-1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（</a:t>
            </a:r>
            <a:r>
              <a:rPr lang="zh-CN" altLang="zh-CN" sz="1800" spc="9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学硕</a:t>
            </a:r>
            <a:r>
              <a:rPr lang="en-US" altLang="en-US" sz="1800" spc="9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40+</a:t>
            </a:r>
            <a:r>
              <a:rPr lang="zh-CN" altLang="zh-CN" sz="1800" spc="9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专硕</a:t>
            </a:r>
            <a:r>
              <a:rPr lang="en-US" altLang="en-US" sz="1800" spc="9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8</a:t>
            </a:r>
            <a:r>
              <a:rPr lang="zh-CN" altLang="zh-CN" sz="1800" spc="2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</a:p>
          <a:p>
            <a:pPr lvl="0">
              <a:lnSpc>
                <a:spcPct val="100000"/>
              </a:lnSpc>
              <a:spcBef>
                <a:spcPts val="540"/>
              </a:spcBef>
            </a:pP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实际招生人数：</a:t>
            </a:r>
            <a:r>
              <a:rPr lang="en-US" altLang="en-US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48</a:t>
            </a:r>
          </a:p>
        </p:txBody>
      </p:sp>
      <p:sp>
        <p:nvSpPr>
          <p:cNvPr id="54" name="object 19"/>
          <p:cNvSpPr txBox="1"/>
          <p:nvPr>
            <p:custDataLst>
              <p:tags r:id="rId7"/>
            </p:custDataLst>
          </p:nvPr>
        </p:nvSpPr>
        <p:spPr>
          <a:xfrm>
            <a:off x="4374565" y="3715288"/>
            <a:ext cx="4337050" cy="2102485"/>
          </a:xfrm>
          <a:prstGeom prst="rect">
            <a:avLst/>
          </a:prstGeom>
        </p:spPr>
        <p:txBody>
          <a:bodyPr vert="horz" wrap="square" lIns="0" tIns="61594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485"/>
              </a:spcBef>
            </a:pPr>
            <a:r>
              <a:rPr lang="zh-CN" altLang="zh-CN" sz="2200" b="1" u="sng" spc="-35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统</a:t>
            </a:r>
            <a:r>
              <a:rPr lang="zh-CN" altLang="zh-CN" sz="2200" b="1" u="sng" spc="-5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考（</a:t>
            </a:r>
            <a:r>
              <a:rPr lang="en-US" altLang="en-US" sz="2200" b="1" u="sng" spc="-5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zh-CN" sz="2200" b="1" u="sng" spc="-5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</a:p>
          <a:p>
            <a:pPr lvl="0">
              <a:lnSpc>
                <a:spcPct val="100000"/>
              </a:lnSpc>
              <a:spcBef>
                <a:spcPts val="320"/>
              </a:spcBef>
            </a:pPr>
            <a:r>
              <a:rPr lang="zh-CN" altLang="zh-CN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报考人数：</a:t>
            </a:r>
            <a:r>
              <a:rPr lang="en-US" altLang="en-US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1800" spc="-2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1289</a:t>
            </a:r>
          </a:p>
          <a:p>
            <a:pPr lvl="0">
              <a:lnSpc>
                <a:spcPct val="125000"/>
              </a:lnSpc>
            </a:pPr>
            <a:r>
              <a:rPr lang="zh-CN" altLang="zh-CN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成绩有效人数</a:t>
            </a:r>
            <a:r>
              <a:rPr lang="zh-CN" altLang="zh-CN" sz="1800" spc="-1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</a:t>
            </a:r>
            <a:r>
              <a:rPr lang="en-US" altLang="en-US" sz="1800" spc="-1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880</a:t>
            </a:r>
          </a:p>
          <a:p>
            <a:pPr lvl="0">
              <a:lnSpc>
                <a:spcPct val="125000"/>
              </a:lnSpc>
            </a:pPr>
            <a:r>
              <a:rPr lang="zh-CN" altLang="zh-CN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复试人数</a:t>
            </a:r>
            <a:r>
              <a:rPr lang="zh-CN" altLang="zh-CN" sz="1800" spc="-25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</a:t>
            </a:r>
            <a:r>
              <a:rPr lang="en-US" altLang="en-US" sz="1800" spc="-25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70</a:t>
            </a:r>
          </a:p>
          <a:p>
            <a:pPr lvl="0">
              <a:lnSpc>
                <a:spcPct val="100000"/>
              </a:lnSpc>
              <a:spcBef>
                <a:spcPts val="540"/>
              </a:spcBef>
            </a:pPr>
            <a:r>
              <a:rPr lang="zh-CN" altLang="zh-CN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名额情况：</a:t>
            </a:r>
            <a:r>
              <a:rPr lang="en-US" altLang="en-US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73</a:t>
            </a:r>
            <a:r>
              <a:rPr lang="zh-CN" altLang="zh-CN" sz="1800" spc="-1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（</a:t>
            </a:r>
            <a:r>
              <a:rPr lang="zh-CN" altLang="zh-CN" sz="1800" spc="9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学硕</a:t>
            </a:r>
            <a:r>
              <a:rPr lang="en-US" altLang="en-US" sz="1800" spc="9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33+</a:t>
            </a:r>
            <a:r>
              <a:rPr lang="zh-CN" altLang="zh-CN" sz="1800" spc="9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专硕</a:t>
            </a:r>
            <a:r>
              <a:rPr lang="en-US" altLang="en-US" sz="1800" spc="9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40</a:t>
            </a:r>
            <a:r>
              <a:rPr lang="zh-CN" altLang="zh-CN" sz="1800" spc="35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</a:p>
          <a:p>
            <a:pPr lvl="0">
              <a:lnSpc>
                <a:spcPct val="100000"/>
              </a:lnSpc>
              <a:spcBef>
                <a:spcPts val="540"/>
              </a:spcBef>
            </a:pPr>
            <a:r>
              <a:rPr lang="zh-CN" altLang="zh-CN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实际招生人数：</a:t>
            </a:r>
            <a:r>
              <a:rPr lang="en-US" altLang="en-US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64</a:t>
            </a:r>
            <a:r>
              <a:rPr lang="zh-CN" altLang="zh-CN" sz="180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（</a:t>
            </a:r>
            <a:r>
              <a:rPr lang="zh-CN" altLang="zh-CN" sz="1800" spc="95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学硕</a:t>
            </a:r>
            <a:r>
              <a:rPr lang="en-US" altLang="en-US" sz="1800" spc="9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33+</a:t>
            </a:r>
            <a:r>
              <a:rPr lang="zh-CN" altLang="zh-CN" sz="1800" spc="9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专硕</a:t>
            </a:r>
            <a:r>
              <a:rPr lang="en-US" altLang="en-US" sz="1800" spc="90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31</a:t>
            </a:r>
            <a:r>
              <a:rPr lang="zh-CN" altLang="zh-CN" sz="1800" spc="35" dirty="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</a:p>
        </p:txBody>
      </p:sp>
      <p:sp>
        <p:nvSpPr>
          <p:cNvPr id="55" name="object 27"/>
          <p:cNvSpPr txBox="1"/>
          <p:nvPr>
            <p:custDataLst>
              <p:tags r:id="rId8"/>
            </p:custDataLst>
          </p:nvPr>
        </p:nvSpPr>
        <p:spPr>
          <a:xfrm>
            <a:off x="9012922" y="2172017"/>
            <a:ext cx="2914650" cy="3029585"/>
          </a:xfrm>
          <a:prstGeom prst="rect">
            <a:avLst/>
          </a:prstGeom>
          <a:ln w="9525">
            <a:solidFill>
              <a:srgbClr val="C09200"/>
            </a:solidFill>
          </a:ln>
        </p:spPr>
        <p:txBody>
          <a:bodyPr vert="horz" wrap="square" lIns="0" tIns="33020" rIns="0" bIns="0">
            <a:spAutoFit/>
          </a:bodyPr>
          <a:lstStyle/>
          <a:p>
            <a:pPr marL="2540" lvl="0" algn="ctr">
              <a:lnSpc>
                <a:spcPct val="100000"/>
              </a:lnSpc>
              <a:spcBef>
                <a:spcPts val="260"/>
              </a:spcBef>
            </a:pPr>
            <a:r>
              <a:rPr lang="zh-CN" altLang="zh-CN" sz="2400" b="1" spc="-3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博士</a:t>
            </a:r>
            <a:endParaRPr sz="24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92710" lvl="0">
              <a:lnSpc>
                <a:spcPct val="100000"/>
              </a:lnSpc>
              <a:spcBef>
                <a:spcPts val="2410"/>
              </a:spcBef>
            </a:pPr>
            <a:r>
              <a:rPr lang="zh-CN" altLang="zh-CN" sz="2200" b="1" u="sng" spc="-3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申请</a:t>
            </a:r>
            <a:r>
              <a:rPr lang="en-US" altLang="en-US" sz="2200" b="1" u="sng" spc="-1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-</a:t>
            </a:r>
            <a:r>
              <a:rPr lang="zh-CN" altLang="zh-CN" sz="2200" b="1" u="sng" spc="-3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考核</a:t>
            </a:r>
            <a:r>
              <a:rPr lang="zh-CN" altLang="zh-CN" sz="2200" b="1" u="sng" spc="-5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制（</a:t>
            </a:r>
            <a:r>
              <a:rPr lang="en-US" altLang="en-US" sz="2200" b="1" u="sng" spc="-5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zh-CN" sz="2200" b="1" u="sng" spc="-5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</a:p>
          <a:p>
            <a:pPr marL="92710" lvl="0">
              <a:lnSpc>
                <a:spcPct val="100000"/>
              </a:lnSpc>
              <a:spcBef>
                <a:spcPts val="315"/>
              </a:spcBef>
            </a:pP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申请人数</a:t>
            </a:r>
            <a:r>
              <a:rPr lang="zh-CN" altLang="zh-CN" sz="1800" spc="-2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</a:t>
            </a:r>
            <a:r>
              <a:rPr lang="en-US" altLang="en-US" sz="1800" spc="-2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161</a:t>
            </a:r>
          </a:p>
          <a:p>
            <a:pPr marL="92710" lvl="0">
              <a:lnSpc>
                <a:spcPct val="100000"/>
              </a:lnSpc>
              <a:spcBef>
                <a:spcPts val="540"/>
              </a:spcBef>
            </a:pPr>
            <a:r>
              <a:rPr lang="zh-CN" altLang="zh-CN" sz="1800" spc="-1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初审通过人数</a:t>
            </a:r>
            <a:r>
              <a:rPr lang="zh-CN" altLang="zh-CN" sz="1800" spc="-25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</a:t>
            </a:r>
            <a:r>
              <a:rPr lang="en-US" altLang="en-US" sz="1800" spc="-25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69</a:t>
            </a:r>
          </a:p>
          <a:p>
            <a:pPr marL="92710" lvl="0">
              <a:lnSpc>
                <a:spcPct val="100000"/>
              </a:lnSpc>
              <a:spcBef>
                <a:spcPts val="545"/>
              </a:spcBef>
            </a:pP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复试人数：</a:t>
            </a:r>
            <a:r>
              <a:rPr lang="en-US" altLang="en-US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64</a:t>
            </a:r>
          </a:p>
          <a:p>
            <a:pPr marL="92710" lvl="0">
              <a:lnSpc>
                <a:spcPct val="100000"/>
              </a:lnSpc>
              <a:spcBef>
                <a:spcPts val="540"/>
              </a:spcBef>
            </a:pP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名额情况：</a:t>
            </a:r>
            <a:r>
              <a:rPr lang="en-US" altLang="en-US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34</a:t>
            </a:r>
          </a:p>
          <a:p>
            <a:pPr marL="92710" lvl="0">
              <a:lnSpc>
                <a:spcPct val="100000"/>
              </a:lnSpc>
              <a:spcBef>
                <a:spcPts val="540"/>
              </a:spcBef>
            </a:pP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实际招生人数：</a:t>
            </a:r>
            <a:r>
              <a:rPr lang="en-US" altLang="en-US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35</a:t>
            </a: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（</a:t>
            </a:r>
            <a:r>
              <a:rPr lang="en-US" altLang="en-US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</a:t>
            </a: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社科专项</a:t>
            </a:r>
            <a:r>
              <a:rPr lang="en-US" altLang="en-US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+1</a:t>
            </a:r>
            <a:r>
              <a:rPr lang="zh-CN" altLang="zh-CN" sz="180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校内事业编</a:t>
            </a:r>
            <a:r>
              <a:rPr lang="zh-CN" altLang="zh-CN" sz="1800" spc="-50">
                <a:solidFill>
                  <a:srgbClr val="585858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" y="510748"/>
            <a:ext cx="12191999" cy="6857997"/>
          </a:xfrm>
          <a:prstGeom prst="rect">
            <a:avLst/>
          </a:prstGeom>
          <a:blipFill rotWithShape="0">
            <a:blip r:embed="rId8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760290" y="2991597"/>
            <a:ext cx="1587500" cy="1587500"/>
          </a:xfrm>
          <a:prstGeom prst="ellipse">
            <a:avLst/>
          </a:prstGeom>
          <a:solidFill>
            <a:srgbClr val="E8BC2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436864" y="0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453868" y="3701091"/>
            <a:ext cx="1457059" cy="1424005"/>
          </a:xfrm>
          <a:prstGeom prst="ellipse">
            <a:avLst/>
          </a:prstGeom>
          <a:solidFill>
            <a:srgbClr val="E8BC2C">
              <a:alpha val="34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156865" y="2548852"/>
            <a:ext cx="794880" cy="794880"/>
          </a:xfrm>
          <a:prstGeom prst="ellipse">
            <a:avLst/>
          </a:prstGeom>
          <a:solidFill>
            <a:srgbClr val="E8BC2C">
              <a:alpha val="34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999794" y="4683290"/>
            <a:ext cx="483763" cy="483763"/>
          </a:xfrm>
          <a:prstGeom prst="ellipse">
            <a:avLst/>
          </a:prstGeom>
          <a:solidFill>
            <a:srgbClr val="E8BC2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734566" y="2147531"/>
            <a:ext cx="217179" cy="217179"/>
          </a:xfrm>
          <a:prstGeom prst="ellipse">
            <a:avLst/>
          </a:prstGeom>
          <a:solidFill>
            <a:srgbClr val="E8BC2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12190730" cy="744220"/>
          </a:xfrm>
          <a:custGeom>
            <a:avLst/>
            <a:gdLst/>
            <a:ahLst/>
            <a:cxnLst/>
            <a:rect l="l" t="t" r="r" b="b"/>
            <a:pathLst>
              <a:path w="12190730" h="744220">
                <a:moveTo>
                  <a:pt x="0" y="743712"/>
                </a:moveTo>
                <a:lnTo>
                  <a:pt x="12190476" y="743712"/>
                </a:lnTo>
                <a:lnTo>
                  <a:pt x="12190476" y="0"/>
                </a:lnTo>
                <a:lnTo>
                  <a:pt x="0" y="0"/>
                </a:lnTo>
                <a:lnTo>
                  <a:pt x="0" y="743712"/>
                </a:lnTo>
                <a:close/>
              </a:path>
            </a:pathLst>
          </a:custGeom>
          <a:solidFill>
            <a:srgbClr val="E8BC2C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9" name="object 49"/>
          <p:cNvSpPr/>
          <p:nvPr>
            <p:custDataLst>
              <p:tags r:id="rId2"/>
            </p:custDataLst>
          </p:nvPr>
        </p:nvSpPr>
        <p:spPr>
          <a:xfrm>
            <a:off x="7981188" y="414527"/>
            <a:ext cx="3348354" cy="0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50" name="object 50"/>
          <p:cNvSpPr txBox="1"/>
          <p:nvPr>
            <p:custDataLst>
              <p:tags r:id="rId3"/>
            </p:custDataLst>
          </p:nvPr>
        </p:nvSpPr>
        <p:spPr>
          <a:xfrm>
            <a:off x="11390376" y="135636"/>
            <a:ext cx="539750" cy="53975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sz="3600" b="1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</a:t>
            </a:r>
          </a:p>
        </p:txBody>
      </p:sp>
      <p:sp>
        <p:nvSpPr>
          <p:cNvPr id="52" name="object 6"/>
          <p:cNvSpPr txBox="1"/>
          <p:nvPr>
            <p:custDataLst>
              <p:tags r:id="rId4"/>
            </p:custDataLst>
          </p:nvPr>
        </p:nvSpPr>
        <p:spPr>
          <a:xfrm>
            <a:off x="371957" y="168402"/>
            <a:ext cx="7493000" cy="44259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95"/>
              </a:spcBef>
            </a:pPr>
            <a:r>
              <a:rPr lang="zh-CN" altLang="zh-CN" sz="2800" b="1" spc="-35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规范流程，优化结构，加强选育体系建设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81940" y="887095"/>
            <a:ext cx="4899660" cy="112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>
                <a:ln>
                  <a:noFill/>
                </a:ln>
                <a:solidFill>
                  <a:srgbClr val="7E5D4A"/>
                </a:soli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</a:rPr>
              <a:t>2.</a:t>
            </a:r>
            <a:r>
              <a:rPr lang="zh-CN" altLang="en-US" sz="2800">
                <a:ln>
                  <a:noFill/>
                </a:ln>
                <a:solidFill>
                  <a:srgbClr val="7E5D4A"/>
                </a:soli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</a:rPr>
              <a:t>积极争取名额</a:t>
            </a:r>
          </a:p>
          <a:p>
            <a:pPr marL="914400" lvl="2" indent="457200" algn="l">
              <a:lnSpc>
                <a:spcPct val="120000"/>
              </a:lnSpc>
            </a:pPr>
            <a:r>
              <a:rPr lang="zh-CN" altLang="en-US" sz="2800">
                <a:ln>
                  <a:noFill/>
                </a:ln>
                <a:solidFill>
                  <a:srgbClr val="7E5D4A"/>
                </a:soli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</a:rPr>
              <a:t>优化招生结构</a:t>
            </a:r>
          </a:p>
        </p:txBody>
      </p:sp>
      <p:sp>
        <p:nvSpPr>
          <p:cNvPr id="7" name="object 5" descr="7b0a202020202262756c6c6574223a20227b5c2263617465676f727949645c223a5c225c222c5c2274656d706c61746549645c223a32303233313537377d220a7d0a"/>
          <p:cNvSpPr txBox="1"/>
          <p:nvPr>
            <p:custDataLst>
              <p:tags r:id="rId6"/>
            </p:custDataLst>
          </p:nvPr>
        </p:nvSpPr>
        <p:spPr>
          <a:xfrm>
            <a:off x="695325" y="2277109"/>
            <a:ext cx="5689667" cy="4271971"/>
          </a:xfrm>
          <a:prstGeom prst="rect">
            <a:avLst/>
          </a:prstGeom>
        </p:spPr>
        <p:txBody>
          <a:bodyPr vert="horz" wrap="square" lIns="0" tIns="13335" rIns="0" bIns="0">
            <a:noAutofit/>
          </a:bodyPr>
          <a:lstStyle/>
          <a:p>
            <a:pPr marL="299085" lvl="0" indent="0" algn="just" eaLnBrk="1" fontAlgn="auto" latinLnBrk="0" hangingPunct="1">
              <a:lnSpc>
                <a:spcPct val="150000"/>
              </a:lnSpc>
              <a:spcBef>
                <a:spcPts val="100"/>
              </a:spcBef>
              <a:buBlip>
                <a:blip r:embed="rId9"/>
              </a:buBlip>
              <a:tabLst>
                <a:tab pos="299720" algn="l"/>
              </a:tabLst>
            </a:pPr>
            <a:r>
              <a:rPr lang="en-US" altLang="zh-CN" sz="2000" b="1" i="0" strike="noStrike" spc="-1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zh-CN" altLang="zh-CN" sz="2000" b="1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争取名额</a:t>
            </a:r>
            <a:endParaRPr lang="zh-CN" altLang="zh-CN" sz="2000" b="1" i="0" strike="noStrike" spc="-1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641985" lvl="0" indent="-342900" algn="just" eaLnBrk="1" fontAlgn="auto" latinLnBrk="0" hangingPunct="1">
              <a:lnSpc>
                <a:spcPct val="150000"/>
              </a:lnSpc>
              <a:spcBef>
                <a:spcPts val="100"/>
              </a:spcBef>
              <a:buFont typeface="Wingdings" panose="05000000000000000000" charset="0"/>
              <a:buChar char="Ø"/>
              <a:tabLst>
                <a:tab pos="299720" algn="l"/>
              </a:tabLst>
            </a:pPr>
            <a:r>
              <a:rPr lang="zh-CN" altLang="zh-CN" b="1" i="0" strike="noStrike" spc="-1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2023年推荐免试研究生招生规模有较大幅度增加，在多年来48个招生名额的基础上，增加了12个名额，使推免生招生人数达到60个，为吸引优质生源起到了积极作用。</a:t>
            </a:r>
          </a:p>
          <a:p>
            <a:pPr marL="299085" lvl="0" indent="0" algn="just" eaLnBrk="1" fontAlgn="auto" latinLnBrk="0" hangingPunct="1">
              <a:lnSpc>
                <a:spcPct val="150000"/>
              </a:lnSpc>
              <a:spcBef>
                <a:spcPts val="100"/>
              </a:spcBef>
              <a:buBlip>
                <a:blip r:embed="rId9"/>
              </a:buBlip>
              <a:tabLst>
                <a:tab pos="299720" algn="l"/>
              </a:tabLst>
            </a:pPr>
            <a:r>
              <a:rPr lang="en-US" altLang="zh-CN" sz="2000" b="1" i="0" strike="noStrike" spc="-1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zh-CN" altLang="zh-CN" sz="2000" b="1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优化结构</a:t>
            </a:r>
            <a:endParaRPr lang="zh-CN" altLang="zh-CN" sz="2000" b="1" i="0" strike="noStrike" spc="-1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641985" lvl="0" indent="-342900" algn="just" eaLnBrk="1" fontAlgn="auto" latinLnBrk="0" hangingPunct="1">
              <a:lnSpc>
                <a:spcPct val="150000"/>
              </a:lnSpc>
              <a:spcBef>
                <a:spcPts val="100"/>
              </a:spcBef>
              <a:buFont typeface="Wingdings" panose="05000000000000000000" charset="0"/>
              <a:buChar char="Ø"/>
              <a:tabLst>
                <a:tab pos="299720" algn="l"/>
              </a:tabLst>
            </a:pPr>
            <a:r>
              <a:rPr lang="zh-CN" altLang="en-US" b="1" i="0" strike="noStrike" spc="-1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梳理招生方向，日趋体系化、规范化</a:t>
            </a:r>
            <a:endParaRPr lang="en-US" altLang="zh-CN" b="1" i="0" strike="noStrike" spc="-10" smtClean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641985" lvl="0" indent="-342900" algn="just" eaLnBrk="1" fontAlgn="auto" latinLnBrk="0" hangingPunct="1">
              <a:lnSpc>
                <a:spcPct val="150000"/>
              </a:lnSpc>
              <a:spcBef>
                <a:spcPts val="100"/>
              </a:spcBef>
              <a:buFont typeface="Wingdings" panose="05000000000000000000" charset="0"/>
              <a:buChar char="Ø"/>
              <a:tabLst>
                <a:tab pos="299720" algn="l"/>
              </a:tabLst>
            </a:pPr>
            <a:r>
              <a:rPr lang="zh-CN" altLang="zh-CN" b="1" i="0" strike="noStrike" spc="-1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四</a:t>
            </a:r>
            <a:r>
              <a:rPr lang="zh-CN" altLang="zh-CN" b="1" i="0" strike="noStrike" spc="-1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个专业（德语语言文学、阿拉伯语语言文学、日语语言文学、国别和区域研究）取消了研究生</a:t>
            </a:r>
            <a:r>
              <a:rPr lang="zh-CN" altLang="zh-CN" b="1" i="0" strike="noStrike" spc="-1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统考。</a:t>
            </a:r>
            <a:endParaRPr lang="zh-CN" altLang="zh-CN" b="1" i="0" strike="noStrike" spc="-1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176" y="2"/>
            <a:ext cx="12191999" cy="6857997"/>
          </a:xfrm>
          <a:prstGeom prst="rect">
            <a:avLst/>
          </a:prstGeom>
          <a:blipFill rotWithShape="0">
            <a:blip r:embed="rId8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436864" y="0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12190730" cy="744220"/>
          </a:xfrm>
          <a:custGeom>
            <a:avLst/>
            <a:gdLst/>
            <a:ahLst/>
            <a:cxnLst/>
            <a:rect l="l" t="t" r="r" b="b"/>
            <a:pathLst>
              <a:path w="12190730" h="744220">
                <a:moveTo>
                  <a:pt x="0" y="743712"/>
                </a:moveTo>
                <a:lnTo>
                  <a:pt x="12190476" y="743712"/>
                </a:lnTo>
                <a:lnTo>
                  <a:pt x="12190476" y="0"/>
                </a:lnTo>
                <a:lnTo>
                  <a:pt x="0" y="0"/>
                </a:lnTo>
                <a:lnTo>
                  <a:pt x="0" y="743712"/>
                </a:lnTo>
                <a:close/>
              </a:path>
            </a:pathLst>
          </a:custGeom>
          <a:solidFill>
            <a:srgbClr val="E8BC2C"/>
          </a:solidFill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49" name="object 49"/>
          <p:cNvSpPr/>
          <p:nvPr>
            <p:custDataLst>
              <p:tags r:id="rId2"/>
            </p:custDataLst>
          </p:nvPr>
        </p:nvSpPr>
        <p:spPr>
          <a:xfrm>
            <a:off x="7981188" y="414527"/>
            <a:ext cx="3348354" cy="0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50" name="object 50"/>
          <p:cNvSpPr txBox="1"/>
          <p:nvPr>
            <p:custDataLst>
              <p:tags r:id="rId3"/>
            </p:custDataLst>
          </p:nvPr>
        </p:nvSpPr>
        <p:spPr>
          <a:xfrm>
            <a:off x="11390376" y="135636"/>
            <a:ext cx="539750" cy="53975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sz="3600" b="1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</a:t>
            </a:r>
          </a:p>
        </p:txBody>
      </p:sp>
      <p:sp>
        <p:nvSpPr>
          <p:cNvPr id="52" name="object 6"/>
          <p:cNvSpPr txBox="1"/>
          <p:nvPr>
            <p:custDataLst>
              <p:tags r:id="rId4"/>
            </p:custDataLst>
          </p:nvPr>
        </p:nvSpPr>
        <p:spPr>
          <a:xfrm>
            <a:off x="371957" y="168402"/>
            <a:ext cx="7493000" cy="44259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95"/>
              </a:spcBef>
            </a:pPr>
            <a:r>
              <a:rPr lang="zh-CN" altLang="zh-CN" sz="2800" b="1" spc="-35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规范流程，优化结构，加强选育体系建设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72110" y="1052830"/>
            <a:ext cx="4899660" cy="60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>
                <a:ln>
                  <a:noFill/>
                </a:ln>
                <a:solidFill>
                  <a:srgbClr val="7E5D4A"/>
                </a:soli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</a:rPr>
              <a:t>3.</a:t>
            </a:r>
            <a:r>
              <a:rPr lang="zh-CN" altLang="en-US" sz="2800">
                <a:ln>
                  <a:noFill/>
                </a:ln>
                <a:solidFill>
                  <a:srgbClr val="7E5D4A"/>
                </a:soli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</a:rPr>
              <a:t>保证生源质量稳步提升</a:t>
            </a:r>
          </a:p>
        </p:txBody>
      </p:sp>
      <p:sp>
        <p:nvSpPr>
          <p:cNvPr id="5" name="object 5"/>
          <p:cNvSpPr txBox="1"/>
          <p:nvPr>
            <p:custDataLst>
              <p:tags r:id="rId6"/>
            </p:custDataLst>
          </p:nvPr>
        </p:nvSpPr>
        <p:spPr>
          <a:xfrm>
            <a:off x="407506" y="1772790"/>
            <a:ext cx="9239250" cy="4799391"/>
          </a:xfrm>
          <a:prstGeom prst="rect">
            <a:avLst/>
          </a:prstGeom>
        </p:spPr>
        <p:txBody>
          <a:bodyPr vert="horz" wrap="square" lIns="0" tIns="135255" rIns="0" bIns="0">
            <a:spAutoFit/>
          </a:bodyPr>
          <a:lstStyle/>
          <a:p>
            <a:pPr marL="354965" lvl="0" indent="-342900" algn="l" defTabSz="0">
              <a:lnSpc>
                <a:spcPct val="200000"/>
              </a:lnSpc>
              <a:spcBef>
                <a:spcPts val="1065"/>
              </a:spcBef>
              <a:buFont typeface="Wingdings" panose="05000000000000000000" charset="0"/>
              <a:buChar char="Ø"/>
              <a:tabLst>
                <a:tab pos="1198880" algn="l"/>
              </a:tabLst>
            </a:pPr>
            <a:r>
              <a:rPr lang="zh-CN" altLang="en-US" sz="2000" b="1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报</a:t>
            </a:r>
            <a:r>
              <a:rPr lang="zh-CN" altLang="en-US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录</a:t>
            </a:r>
            <a:r>
              <a:rPr lang="zh-CN" altLang="en-US" sz="2000" b="1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比情况：</a:t>
            </a:r>
            <a:endParaRPr lang="en-US" altLang="zh-CN" sz="2000" b="1" spc="-10" smtClean="0">
              <a:solidFill>
                <a:srgbClr val="A27D60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354965" lvl="0" indent="-342900" algn="l" defTabSz="0">
              <a:lnSpc>
                <a:spcPct val="200000"/>
              </a:lnSpc>
              <a:spcBef>
                <a:spcPts val="1065"/>
              </a:spcBef>
              <a:buFontTx/>
              <a:buChar char="-"/>
              <a:tabLst>
                <a:tab pos="1198880" algn="l"/>
              </a:tabLst>
            </a:pPr>
            <a:r>
              <a:rPr lang="en-US" altLang="zh-CN" sz="1600" b="1" i="0" strike="noStrike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</a:t>
            </a:r>
            <a:r>
              <a:rPr lang="zh-CN" altLang="zh-CN" sz="1600" b="1" i="0" strike="noStrike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3年硕士推免报名人数246人，录取48人，报录比为19.5%</a:t>
            </a:r>
            <a:r>
              <a:rPr lang="zh-CN" altLang="zh-CN" sz="1600" b="1" i="0" strike="noStrike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lang="en-US" altLang="zh-CN" sz="1600" b="1" i="0" strike="noStrike" spc="-10" smtClean="0">
              <a:solidFill>
                <a:srgbClr val="A27D60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354965" lvl="0" indent="-342900" algn="l" defTabSz="0">
              <a:lnSpc>
                <a:spcPct val="200000"/>
              </a:lnSpc>
              <a:spcBef>
                <a:spcPts val="1065"/>
              </a:spcBef>
              <a:buFontTx/>
              <a:buChar char="-"/>
              <a:tabLst>
                <a:tab pos="1198880" algn="l"/>
              </a:tabLst>
            </a:pPr>
            <a:r>
              <a:rPr lang="zh-CN" altLang="zh-CN" sz="1600" b="1" i="0" strike="noStrike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港澳台</a:t>
            </a:r>
            <a:r>
              <a:rPr lang="zh-CN" altLang="zh-CN" sz="1600" b="1" i="0" strike="noStrike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和留学生报名人数19人，录取4，报录比为21%</a:t>
            </a:r>
            <a:r>
              <a:rPr lang="zh-CN" altLang="zh-CN" sz="1600" b="1" i="0" strike="noStrike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lang="en-US" altLang="zh-CN"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354965" lvl="0" indent="-342900" algn="l" defTabSz="0">
              <a:lnSpc>
                <a:spcPct val="200000"/>
              </a:lnSpc>
              <a:spcBef>
                <a:spcPts val="1065"/>
              </a:spcBef>
              <a:buFontTx/>
              <a:buChar char="-"/>
              <a:tabLst>
                <a:tab pos="1198880" algn="l"/>
              </a:tabLst>
            </a:pPr>
            <a:r>
              <a:rPr lang="zh-CN" altLang="zh-CN" sz="1600" b="1" i="0" strike="noStrike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统考</a:t>
            </a:r>
            <a:r>
              <a:rPr lang="zh-CN" altLang="zh-CN" sz="1600" b="1" i="0" strike="noStrike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研究生报名人数1289人，最终录取硕士统招研究生64人，报录比为5.0%</a:t>
            </a:r>
            <a:r>
              <a:rPr lang="zh-CN" altLang="zh-CN" sz="1600" b="1" i="0" strike="noStrike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lang="en-US" altLang="zh-CN" sz="1600" b="1" i="0" strike="noStrike" spc="-10" smtClean="0">
              <a:solidFill>
                <a:srgbClr val="A27D60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354965" lvl="0" indent="-342900" algn="l" defTabSz="0">
              <a:lnSpc>
                <a:spcPct val="200000"/>
              </a:lnSpc>
              <a:spcBef>
                <a:spcPts val="1065"/>
              </a:spcBef>
              <a:buFontTx/>
              <a:buChar char="-"/>
              <a:tabLst>
                <a:tab pos="1198880" algn="l"/>
              </a:tabLst>
            </a:pPr>
            <a:r>
              <a:rPr lang="zh-CN" altLang="zh-CN" sz="1600" b="1" i="0" strike="noStrike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博士生</a:t>
            </a:r>
            <a:r>
              <a:rPr lang="zh-CN" altLang="zh-CN" sz="1600" b="1" i="0" strike="noStrike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申请人数161人，招收35，报录比为21.7%</a:t>
            </a:r>
            <a:r>
              <a:rPr lang="zh-CN" altLang="zh-CN" sz="1600" b="1" i="0" strike="noStrike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lang="en-US" altLang="zh-CN" sz="1600" b="1" i="0" strike="noStrike" spc="-10" smtClean="0">
              <a:solidFill>
                <a:srgbClr val="A27D60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354965" indent="-342900" defTabSz="0">
              <a:lnSpc>
                <a:spcPct val="200000"/>
              </a:lnSpc>
              <a:spcBef>
                <a:spcPts val="1065"/>
              </a:spcBef>
              <a:buFont typeface="Wingdings" panose="05000000000000000000" pitchFamily="2" charset="2"/>
              <a:buChar char="Ø"/>
              <a:tabLst>
                <a:tab pos="1198880" algn="l"/>
              </a:tabLst>
            </a:pPr>
            <a:r>
              <a:rPr lang="zh-CN" altLang="en-US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绝大部分生源来自</a:t>
            </a:r>
            <a:r>
              <a:rPr lang="en-US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985</a:t>
            </a:r>
            <a:r>
              <a:rPr lang="zh-CN" altLang="en-US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高校及双一流高校、学科。</a:t>
            </a:r>
            <a:endParaRPr lang="en-US" altLang="zh-CN" sz="2000" b="1" spc="-10">
              <a:solidFill>
                <a:srgbClr val="A27D60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065" lvl="0" algn="l" defTabSz="0">
              <a:lnSpc>
                <a:spcPct val="200000"/>
              </a:lnSpc>
              <a:spcBef>
                <a:spcPts val="1065"/>
              </a:spcBef>
              <a:tabLst>
                <a:tab pos="1198880" algn="l"/>
              </a:tabLst>
            </a:pPr>
            <a:endParaRPr lang="zh-CN" altLang="zh-CN" sz="2000" b="1" i="0" strike="noStrike" spc="-10">
              <a:solidFill>
                <a:srgbClr val="A27D60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990950" y="2254006"/>
            <a:ext cx="1587500" cy="1587500"/>
          </a:xfrm>
          <a:prstGeom prst="ellipse">
            <a:avLst/>
          </a:prstGeom>
          <a:solidFill>
            <a:srgbClr val="E8BC2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620921" y="2748480"/>
            <a:ext cx="1457059" cy="1424005"/>
          </a:xfrm>
          <a:prstGeom prst="ellipse">
            <a:avLst/>
          </a:prstGeom>
          <a:solidFill>
            <a:srgbClr val="E8BC2C">
              <a:alpha val="34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156865" y="2548852"/>
            <a:ext cx="794880" cy="794880"/>
          </a:xfrm>
          <a:prstGeom prst="ellipse">
            <a:avLst/>
          </a:prstGeom>
          <a:solidFill>
            <a:srgbClr val="E8BC2C">
              <a:alpha val="34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734566" y="2147531"/>
            <a:ext cx="217179" cy="217179"/>
          </a:xfrm>
          <a:prstGeom prst="ellipse">
            <a:avLst/>
          </a:prstGeom>
          <a:solidFill>
            <a:srgbClr val="E8BC2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999794" y="4683290"/>
            <a:ext cx="483763" cy="483763"/>
          </a:xfrm>
          <a:prstGeom prst="ellipse">
            <a:avLst/>
          </a:prstGeom>
          <a:solidFill>
            <a:srgbClr val="E8BC2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7072" r="27361"/>
          <a:stretch/>
        </p:blipFill>
        <p:spPr>
          <a:xfrm flipH="1">
            <a:off x="-273808" y="9432"/>
            <a:ext cx="6283570" cy="687832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5237524" y="879278"/>
            <a:ext cx="7621949" cy="1292790"/>
          </a:xfrm>
          <a:prstGeom prst="roundRect">
            <a:avLst>
              <a:gd name="adj" fmla="val 50000"/>
            </a:avLst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21846" y="1071344"/>
            <a:ext cx="4018218" cy="90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spc="12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cs typeface="Times New Roman Regular" panose="02020503050405090304" charset="0"/>
              </a:rPr>
              <a:t>目</a:t>
            </a:r>
            <a:r>
              <a:rPr lang="en-US" altLang="zh-CN" sz="4400" spc="12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cs typeface="Times New Roman Regular" panose="02020503050405090304" charset="0"/>
              </a:rPr>
              <a:t>  </a:t>
            </a:r>
            <a:r>
              <a:rPr lang="zh-CN" altLang="en-US" sz="4400" spc="12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cs typeface="Times New Roman Regular" panose="02020503050405090304" charset="0"/>
              </a:rPr>
              <a:t>录</a:t>
            </a:r>
          </a:p>
        </p:txBody>
      </p:sp>
      <p:sp>
        <p:nvSpPr>
          <p:cNvPr id="68" name="矩形 67"/>
          <p:cNvSpPr/>
          <p:nvPr/>
        </p:nvSpPr>
        <p:spPr>
          <a:xfrm>
            <a:off x="6034840" y="2509110"/>
            <a:ext cx="68700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4000" spc="120">
                <a:ln w="25400">
                  <a:solidFill>
                    <a:srgbClr val="E8BC2C">
                      <a:alpha val="50000"/>
                    </a:srgbClr>
                  </a:solidFill>
                </a:ln>
                <a:gradFill>
                  <a:gsLst>
                    <a:gs pos="0">
                      <a:srgbClr val="DCAE61"/>
                    </a:gs>
                    <a:gs pos="100000">
                      <a:srgbClr val="87452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  <a:sym typeface="方正风雅宋简体" panose="02000000000000000000" charset="-122"/>
              </a:rPr>
              <a:t>1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590964" y="2707547"/>
            <a:ext cx="5391003" cy="7410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2200">
                <a:ln w="690" cmpd="sng"/>
                <a:solidFill>
                  <a:schemeClr val="accent4">
                    <a:lumMod val="75000"/>
                  </a:schemeClr>
                </a:solidFill>
                <a:effectLst>
                  <a:innerShdw blurRad="6902" dist="50800" dir="18900000">
                    <a:srgbClr val="E8807F">
                      <a:alpha val="50000"/>
                    </a:srgbClr>
                  </a:innerShdw>
                  <a:reflection blurRad="5522" stA="38000" endA="300" endPos="74000" dist="76200" dir="5400000" sy="-100000" algn="bl" rotWithShape="0"/>
                </a:effectLst>
                <a:latin typeface="汉仪雅酷黑 85W" panose="020B0904020202020204" charset="-122"/>
                <a:ea typeface="汉仪雅酷黑 85W" panose="020B0904020202020204" charset="-122"/>
                <a:cs typeface="+mn-ea"/>
              </a:rPr>
              <a:t>夯基固本，精业笃行，强化育人流程管理</a:t>
            </a:r>
          </a:p>
        </p:txBody>
      </p:sp>
      <p:sp>
        <p:nvSpPr>
          <p:cNvPr id="91" name="矩形 90"/>
          <p:cNvSpPr/>
          <p:nvPr/>
        </p:nvSpPr>
        <p:spPr>
          <a:xfrm>
            <a:off x="6056694" y="3534801"/>
            <a:ext cx="665480" cy="7829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4000" spc="120">
                <a:ln w="25400">
                  <a:solidFill>
                    <a:srgbClr val="E8BC2C">
                      <a:alpha val="50000"/>
                    </a:srgbClr>
                  </a:solidFill>
                </a:ln>
                <a:gradFill>
                  <a:gsLst>
                    <a:gs pos="0">
                      <a:srgbClr val="DCAE61"/>
                    </a:gs>
                    <a:gs pos="100000">
                      <a:srgbClr val="87452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  <a:sym typeface="方正风雅宋简体" panose="02000000000000000000" charset="-122"/>
              </a:rPr>
              <a:t>2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6550825" y="3690585"/>
            <a:ext cx="5388464" cy="6076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zh-CN" sz="2200">
                <a:ln w="690" cmpd="sng"/>
                <a:solidFill>
                  <a:schemeClr val="accent4">
                    <a:lumMod val="75000"/>
                  </a:schemeClr>
                </a:solidFill>
                <a:effectLst>
                  <a:innerShdw blurRad="6902" dist="50800" dir="18900000">
                    <a:srgbClr val="E8807F">
                      <a:alpha val="50000"/>
                    </a:srgbClr>
                  </a:innerShdw>
                  <a:reflection blurRad="5522" stA="38000" endA="300" endPos="74000" dist="762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  <a:cs typeface="+mn-ea"/>
                <a:sym typeface="+mn-ea"/>
              </a:rPr>
              <a:t>规范流程，优化结构，加强选育体系建设</a:t>
            </a:r>
          </a:p>
        </p:txBody>
      </p:sp>
      <p:sp>
        <p:nvSpPr>
          <p:cNvPr id="97" name="矩形 96"/>
          <p:cNvSpPr/>
          <p:nvPr/>
        </p:nvSpPr>
        <p:spPr>
          <a:xfrm>
            <a:off x="6056694" y="4536831"/>
            <a:ext cx="681990" cy="7829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4000" spc="120">
                <a:ln w="25400">
                  <a:solidFill>
                    <a:srgbClr val="E8BC2C">
                      <a:alpha val="50000"/>
                    </a:srgbClr>
                  </a:solidFill>
                </a:ln>
                <a:gradFill>
                  <a:gsLst>
                    <a:gs pos="0">
                      <a:srgbClr val="DCAE61"/>
                    </a:gs>
                    <a:gs pos="100000">
                      <a:srgbClr val="87452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  <a:sym typeface="方正风雅宋简体" panose="02000000000000000000" charset="-122"/>
              </a:rPr>
              <a:t>3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6397689" y="4739848"/>
            <a:ext cx="568079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zh-CN" sz="2200">
                <a:ln w="690" cmpd="sng"/>
                <a:solidFill>
                  <a:schemeClr val="accent4">
                    <a:lumMod val="75000"/>
                  </a:schemeClr>
                </a:solidFill>
                <a:effectLst>
                  <a:innerShdw blurRad="6902" dist="50800" dir="18900000">
                    <a:srgbClr val="E8807F">
                      <a:alpha val="50000"/>
                    </a:srgbClr>
                  </a:innerShdw>
                  <a:reflection blurRad="5522" stA="38000" endA="300" endPos="74000" dist="762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  <a:cs typeface="+mn-ea"/>
              </a:rPr>
              <a:t>教学相长，师生共进，提升综合育人水平</a:t>
            </a:r>
          </a:p>
        </p:txBody>
      </p:sp>
      <p:sp>
        <p:nvSpPr>
          <p:cNvPr id="103" name="矩形 102"/>
          <p:cNvSpPr/>
          <p:nvPr/>
        </p:nvSpPr>
        <p:spPr>
          <a:xfrm>
            <a:off x="6056694" y="5650621"/>
            <a:ext cx="669925" cy="827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4000" spc="120">
                <a:ln w="25400">
                  <a:solidFill>
                    <a:srgbClr val="E8BC2C">
                      <a:alpha val="50000"/>
                    </a:srgbClr>
                  </a:solidFill>
                </a:ln>
                <a:gradFill>
                  <a:gsLst>
                    <a:gs pos="0">
                      <a:srgbClr val="DCAE61"/>
                    </a:gs>
                    <a:gs pos="100000">
                      <a:srgbClr val="87452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  <a:sym typeface="方正风雅宋简体" panose="02000000000000000000" charset="-122"/>
              </a:rPr>
              <a:t>4</a:t>
            </a:r>
          </a:p>
        </p:txBody>
      </p:sp>
      <p:sp>
        <p:nvSpPr>
          <p:cNvPr id="105" name="文本框 104" descr="7b0a2020202022776f7264617274223a2022220a7d0a"/>
          <p:cNvSpPr txBox="1"/>
          <p:nvPr/>
        </p:nvSpPr>
        <p:spPr>
          <a:xfrm>
            <a:off x="6550825" y="5875652"/>
            <a:ext cx="5391003" cy="654050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perspectiveFront" fov="5400000"/>
              <a:lightRig rig="threePt" dir="t">
                <a:rot lat="0" lon="0" rev="5400000"/>
              </a:lightRig>
            </a:scene3d>
            <a:sp3d prstMaterial="softEdge">
              <a:contourClr>
                <a:srgbClr val="0F79FA"/>
              </a:contourClr>
            </a:sp3d>
          </a:bodyPr>
          <a:lstStyle/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sz="2200" smtClean="0">
                <a:ln w="690" cmpd="sng"/>
                <a:solidFill>
                  <a:schemeClr val="accent4">
                    <a:lumMod val="75000"/>
                  </a:schemeClr>
                </a:solidFill>
                <a:effectLst>
                  <a:innerShdw blurRad="6902" dist="50800" dir="18900000">
                    <a:srgbClr val="E8807F">
                      <a:alpha val="50000"/>
                    </a:srgbClr>
                  </a:innerShdw>
                  <a:reflection blurRad="5522" stA="38000" endA="300" endPos="74000" dist="762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  <a:cs typeface="+mn-ea"/>
                <a:sym typeface="+mn-ea"/>
              </a:rPr>
              <a:t>汲取</a:t>
            </a:r>
            <a:r>
              <a:rPr lang="zh-CN" altLang="zh-CN" sz="2200" smtClean="0">
                <a:ln w="690" cmpd="sng"/>
                <a:solidFill>
                  <a:schemeClr val="accent4">
                    <a:lumMod val="75000"/>
                  </a:schemeClr>
                </a:solidFill>
                <a:effectLst>
                  <a:innerShdw blurRad="6902" dist="50800" dir="18900000">
                    <a:srgbClr val="E8807F">
                      <a:alpha val="50000"/>
                    </a:srgbClr>
                  </a:innerShdw>
                  <a:reflection blurRad="5522" stA="38000" endA="300" endPos="74000" dist="762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  <a:cs typeface="+mn-ea"/>
                <a:sym typeface="+mn-ea"/>
              </a:rPr>
              <a:t>经验，</a:t>
            </a:r>
            <a:r>
              <a:rPr lang="zh-CN" altLang="en-US" sz="2200">
                <a:ln w="690" cmpd="sng"/>
                <a:solidFill>
                  <a:schemeClr val="accent4">
                    <a:lumMod val="75000"/>
                  </a:schemeClr>
                </a:solidFill>
                <a:effectLst>
                  <a:innerShdw blurRad="6902" dist="50800" dir="18900000">
                    <a:srgbClr val="E8807F">
                      <a:alpha val="50000"/>
                    </a:srgbClr>
                  </a:innerShdw>
                  <a:reflection blurRad="5522" stA="38000" endA="300" endPos="74000" dist="762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  <a:cs typeface="+mn-ea"/>
                <a:sym typeface="+mn-ea"/>
              </a:rPr>
              <a:t>凝聚</a:t>
            </a:r>
            <a:r>
              <a:rPr lang="zh-CN" altLang="zh-CN" sz="2200" smtClean="0">
                <a:ln w="690" cmpd="sng"/>
                <a:solidFill>
                  <a:schemeClr val="accent4">
                    <a:lumMod val="75000"/>
                  </a:schemeClr>
                </a:solidFill>
                <a:effectLst>
                  <a:innerShdw blurRad="6902" dist="50800" dir="18900000">
                    <a:srgbClr val="E8807F">
                      <a:alpha val="50000"/>
                    </a:srgbClr>
                  </a:innerShdw>
                  <a:reflection blurRad="5522" stA="38000" endA="300" endPos="74000" dist="762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  <a:cs typeface="+mn-ea"/>
                <a:sym typeface="+mn-ea"/>
              </a:rPr>
              <a:t>智慧</a:t>
            </a:r>
            <a:r>
              <a:rPr lang="zh-CN" altLang="zh-CN" sz="2200">
                <a:ln w="690" cmpd="sng"/>
                <a:solidFill>
                  <a:schemeClr val="accent4">
                    <a:lumMod val="75000"/>
                  </a:schemeClr>
                </a:solidFill>
                <a:effectLst>
                  <a:innerShdw blurRad="6902" dist="50800" dir="18900000">
                    <a:srgbClr val="E8807F">
                      <a:alpha val="50000"/>
                    </a:srgbClr>
                  </a:innerShdw>
                  <a:reflection blurRad="5522" stA="38000" endA="300" endPos="74000" dist="762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  <a:cs typeface="+mn-ea"/>
                <a:sym typeface="+mn-ea"/>
              </a:rPr>
              <a:t>，完善思政育人格局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r="66415"/>
          <a:stretch>
            <a:fillRect/>
          </a:stretch>
        </p:blipFill>
        <p:spPr>
          <a:xfrm>
            <a:off x="5520855" y="1071344"/>
            <a:ext cx="1029970" cy="90932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31"/>
          <p:cNvSpPr/>
          <p:nvPr/>
        </p:nvSpPr>
        <p:spPr>
          <a:xfrm>
            <a:off x="-92710" y="-18415"/>
            <a:ext cx="8131810" cy="6894830"/>
          </a:xfrm>
          <a:custGeom>
            <a:avLst/>
            <a:gdLst/>
            <a:ahLst/>
            <a:cxnLst/>
            <a:rect l="l" t="t" r="r" b="b"/>
            <a:pathLst>
              <a:path w="8131810" h="6894830">
                <a:moveTo>
                  <a:pt x="7301230" y="0"/>
                </a:moveTo>
                <a:lnTo>
                  <a:pt x="5772150" y="3780155"/>
                </a:lnTo>
                <a:lnTo>
                  <a:pt x="8131810" y="6894830"/>
                </a:lnTo>
                <a:lnTo>
                  <a:pt x="0" y="6869430"/>
                </a:lnTo>
                <a:lnTo>
                  <a:pt x="0" y="0"/>
                </a:lnTo>
                <a:lnTo>
                  <a:pt x="730123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sp>
        <p:nvSpPr>
          <p:cNvPr id="28" name="Freeform 284"/>
          <p:cNvSpPr>
            <a:spLocks noEditPoints="1"/>
          </p:cNvSpPr>
          <p:nvPr/>
        </p:nvSpPr>
        <p:spPr>
          <a:xfrm>
            <a:off x="6960096" y="1181304"/>
            <a:ext cx="959841" cy="711525"/>
          </a:xfrm>
          <a:custGeom>
            <a:avLst/>
            <a:gdLst/>
            <a:ahLst/>
            <a:cxnLst/>
            <a:rect l="0" t="0" r="r" b="b"/>
            <a:pathLst>
              <a:path w="959841" h="711525">
                <a:moveTo>
                  <a:pt x="180676" y="0"/>
                </a:moveTo>
                <a:cubicBezTo>
                  <a:pt x="11292" y="0"/>
                  <a:pt x="11292" y="0"/>
                  <a:pt x="11292" y="0"/>
                </a:cubicBezTo>
                <a:cubicBezTo>
                  <a:pt x="11292" y="0"/>
                  <a:pt x="0" y="11294"/>
                  <a:pt x="0" y="11294"/>
                </a:cubicBezTo>
                <a:cubicBezTo>
                  <a:pt x="0" y="700231"/>
                  <a:pt x="0" y="700231"/>
                  <a:pt x="0" y="700231"/>
                </a:cubicBezTo>
                <a:cubicBezTo>
                  <a:pt x="0" y="700231"/>
                  <a:pt x="11292" y="711525"/>
                  <a:pt x="11292" y="711525"/>
                </a:cubicBezTo>
                <a:cubicBezTo>
                  <a:pt x="180676" y="711525"/>
                  <a:pt x="180676" y="711525"/>
                  <a:pt x="180676" y="711525"/>
                </a:cubicBezTo>
                <a:cubicBezTo>
                  <a:pt x="191968" y="711525"/>
                  <a:pt x="203260" y="700231"/>
                  <a:pt x="203260" y="700231"/>
                </a:cubicBezTo>
                <a:cubicBezTo>
                  <a:pt x="203260" y="11294"/>
                  <a:pt x="203260" y="11294"/>
                  <a:pt x="203260" y="11294"/>
                </a:cubicBezTo>
                <a:cubicBezTo>
                  <a:pt x="203260" y="11294"/>
                  <a:pt x="191968" y="0"/>
                  <a:pt x="180676" y="0"/>
                </a:cubicBezTo>
                <a:close/>
                <a:moveTo>
                  <a:pt x="22584" y="56470"/>
                </a:moveTo>
                <a:cubicBezTo>
                  <a:pt x="22584" y="45176"/>
                  <a:pt x="33877" y="45176"/>
                  <a:pt x="33877" y="45176"/>
                </a:cubicBezTo>
                <a:cubicBezTo>
                  <a:pt x="158091" y="45176"/>
                  <a:pt x="158091" y="45176"/>
                  <a:pt x="158091" y="45176"/>
                </a:cubicBezTo>
                <a:cubicBezTo>
                  <a:pt x="169384" y="45176"/>
                  <a:pt x="180676" y="45176"/>
                  <a:pt x="180676" y="56470"/>
                </a:cubicBezTo>
                <a:cubicBezTo>
                  <a:pt x="180676" y="316233"/>
                  <a:pt x="180676" y="316233"/>
                  <a:pt x="180676" y="316233"/>
                </a:cubicBezTo>
                <a:cubicBezTo>
                  <a:pt x="180676" y="316233"/>
                  <a:pt x="169384" y="327527"/>
                  <a:pt x="158091" y="327527"/>
                </a:cubicBezTo>
                <a:cubicBezTo>
                  <a:pt x="33877" y="327527"/>
                  <a:pt x="33877" y="327527"/>
                  <a:pt x="33877" y="327527"/>
                </a:cubicBezTo>
                <a:cubicBezTo>
                  <a:pt x="33877" y="327527"/>
                  <a:pt x="22584" y="316233"/>
                  <a:pt x="22584" y="316233"/>
                </a:cubicBezTo>
                <a:lnTo>
                  <a:pt x="22584" y="56470"/>
                </a:lnTo>
                <a:close/>
                <a:moveTo>
                  <a:pt x="180676" y="632467"/>
                </a:moveTo>
                <a:cubicBezTo>
                  <a:pt x="22584" y="632467"/>
                  <a:pt x="22584" y="632467"/>
                  <a:pt x="22584" y="632467"/>
                </a:cubicBezTo>
                <a:cubicBezTo>
                  <a:pt x="22584" y="632467"/>
                  <a:pt x="22584" y="632467"/>
                  <a:pt x="22584" y="632467"/>
                </a:cubicBezTo>
                <a:cubicBezTo>
                  <a:pt x="22584" y="621173"/>
                  <a:pt x="22584" y="621173"/>
                  <a:pt x="22584" y="621173"/>
                </a:cubicBezTo>
                <a:cubicBezTo>
                  <a:pt x="180676" y="621173"/>
                  <a:pt x="180676" y="621173"/>
                  <a:pt x="180676" y="621173"/>
                </a:cubicBezTo>
                <a:cubicBezTo>
                  <a:pt x="180676" y="621173"/>
                  <a:pt x="180676" y="621173"/>
                  <a:pt x="180676" y="632467"/>
                </a:cubicBezTo>
                <a:cubicBezTo>
                  <a:pt x="180676" y="632467"/>
                  <a:pt x="180676" y="632467"/>
                  <a:pt x="180676" y="632467"/>
                </a:cubicBezTo>
                <a:close/>
                <a:moveTo>
                  <a:pt x="180676" y="587290"/>
                </a:move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75996"/>
                  <a:pt x="22584" y="575996"/>
                </a:cubicBezTo>
                <a:cubicBezTo>
                  <a:pt x="180676" y="575996"/>
                  <a:pt x="180676" y="575996"/>
                  <a:pt x="180676" y="575996"/>
                </a:cubicBezTo>
                <a:cubicBezTo>
                  <a:pt x="180676" y="575996"/>
                  <a:pt x="180676" y="587290"/>
                  <a:pt x="180676" y="587290"/>
                </a:cubicBezTo>
                <a:cubicBezTo>
                  <a:pt x="180676" y="587290"/>
                  <a:pt x="180676" y="587290"/>
                  <a:pt x="180676" y="587290"/>
                </a:cubicBezTo>
                <a:close/>
                <a:moveTo>
                  <a:pt x="406521" y="0"/>
                </a:moveTo>
                <a:cubicBezTo>
                  <a:pt x="237137" y="0"/>
                  <a:pt x="237137" y="0"/>
                  <a:pt x="237137" y="0"/>
                </a:cubicBezTo>
                <a:cubicBezTo>
                  <a:pt x="225845" y="0"/>
                  <a:pt x="214553" y="11294"/>
                  <a:pt x="214553" y="11294"/>
                </a:cubicBezTo>
                <a:cubicBezTo>
                  <a:pt x="214553" y="700231"/>
                  <a:pt x="214553" y="700231"/>
                  <a:pt x="214553" y="700231"/>
                </a:cubicBezTo>
                <a:cubicBezTo>
                  <a:pt x="214553" y="700231"/>
                  <a:pt x="225845" y="711525"/>
                  <a:pt x="237137" y="711525"/>
                </a:cubicBezTo>
                <a:cubicBezTo>
                  <a:pt x="406521" y="711525"/>
                  <a:pt x="406521" y="711525"/>
                  <a:pt x="406521" y="711525"/>
                </a:cubicBezTo>
                <a:cubicBezTo>
                  <a:pt x="417813" y="711525"/>
                  <a:pt x="429105" y="700231"/>
                  <a:pt x="429105" y="700231"/>
                </a:cubicBezTo>
                <a:cubicBezTo>
                  <a:pt x="429105" y="11294"/>
                  <a:pt x="429105" y="11294"/>
                  <a:pt x="429105" y="11294"/>
                </a:cubicBezTo>
                <a:cubicBezTo>
                  <a:pt x="429105" y="11294"/>
                  <a:pt x="417813" y="0"/>
                  <a:pt x="406521" y="0"/>
                </a:cubicBezTo>
                <a:close/>
                <a:moveTo>
                  <a:pt x="248429" y="56470"/>
                </a:moveTo>
                <a:cubicBezTo>
                  <a:pt x="248429" y="45176"/>
                  <a:pt x="248429" y="45176"/>
                  <a:pt x="259722" y="45176"/>
                </a:cubicBezTo>
                <a:cubicBezTo>
                  <a:pt x="383936" y="45176"/>
                  <a:pt x="383936" y="45176"/>
                  <a:pt x="383936" y="45176"/>
                </a:cubicBezTo>
                <a:cubicBezTo>
                  <a:pt x="395229" y="45176"/>
                  <a:pt x="395229" y="45176"/>
                  <a:pt x="395229" y="56470"/>
                </a:cubicBezTo>
                <a:cubicBezTo>
                  <a:pt x="395229" y="316233"/>
                  <a:pt x="395229" y="316233"/>
                  <a:pt x="395229" y="316233"/>
                </a:cubicBezTo>
                <a:cubicBezTo>
                  <a:pt x="395229" y="316233"/>
                  <a:pt x="395229" y="327527"/>
                  <a:pt x="383936" y="327527"/>
                </a:cubicBezTo>
                <a:cubicBezTo>
                  <a:pt x="259722" y="327527"/>
                  <a:pt x="259722" y="327527"/>
                  <a:pt x="259722" y="327527"/>
                </a:cubicBezTo>
                <a:cubicBezTo>
                  <a:pt x="248429" y="327527"/>
                  <a:pt x="248429" y="316233"/>
                  <a:pt x="248429" y="316233"/>
                </a:cubicBezTo>
                <a:lnTo>
                  <a:pt x="248429" y="56470"/>
                </a:lnTo>
                <a:close/>
                <a:moveTo>
                  <a:pt x="395229" y="632467"/>
                </a:moveTo>
                <a:cubicBezTo>
                  <a:pt x="248429" y="632467"/>
                  <a:pt x="248429" y="632467"/>
                  <a:pt x="248429" y="632467"/>
                </a:cubicBezTo>
                <a:cubicBezTo>
                  <a:pt x="248429" y="632467"/>
                  <a:pt x="237137" y="632467"/>
                  <a:pt x="237137" y="632467"/>
                </a:cubicBezTo>
                <a:cubicBezTo>
                  <a:pt x="237137" y="621173"/>
                  <a:pt x="248429" y="621173"/>
                  <a:pt x="248429" y="621173"/>
                </a:cubicBezTo>
                <a:cubicBezTo>
                  <a:pt x="395229" y="621173"/>
                  <a:pt x="395229" y="621173"/>
                  <a:pt x="395229" y="621173"/>
                </a:cubicBezTo>
                <a:cubicBezTo>
                  <a:pt x="395229" y="621173"/>
                  <a:pt x="406521" y="621173"/>
                  <a:pt x="406521" y="632467"/>
                </a:cubicBezTo>
                <a:cubicBezTo>
                  <a:pt x="406521" y="632467"/>
                  <a:pt x="395229" y="632467"/>
                  <a:pt x="395229" y="632467"/>
                </a:cubicBezTo>
                <a:close/>
                <a:moveTo>
                  <a:pt x="395229" y="587290"/>
                </a:moveTo>
                <a:cubicBezTo>
                  <a:pt x="248429" y="587290"/>
                  <a:pt x="248429" y="587290"/>
                  <a:pt x="248429" y="587290"/>
                </a:cubicBezTo>
                <a:cubicBezTo>
                  <a:pt x="248429" y="587290"/>
                  <a:pt x="237137" y="587290"/>
                  <a:pt x="237137" y="587290"/>
                </a:cubicBezTo>
                <a:cubicBezTo>
                  <a:pt x="237137" y="587290"/>
                  <a:pt x="248429" y="575996"/>
                  <a:pt x="248429" y="575996"/>
                </a:cubicBezTo>
                <a:cubicBezTo>
                  <a:pt x="395229" y="575996"/>
                  <a:pt x="395229" y="575996"/>
                  <a:pt x="395229" y="575996"/>
                </a:cubicBezTo>
                <a:cubicBezTo>
                  <a:pt x="395229" y="575996"/>
                  <a:pt x="406521" y="587290"/>
                  <a:pt x="406521" y="587290"/>
                </a:cubicBezTo>
                <a:cubicBezTo>
                  <a:pt x="406521" y="587290"/>
                  <a:pt x="395229" y="587290"/>
                  <a:pt x="395229" y="587290"/>
                </a:cubicBezTo>
                <a:close/>
                <a:moveTo>
                  <a:pt x="959841" y="598585"/>
                </a:moveTo>
                <a:cubicBezTo>
                  <a:pt x="598489" y="11294"/>
                  <a:pt x="598489" y="11294"/>
                  <a:pt x="598489" y="11294"/>
                </a:cubicBezTo>
                <a:cubicBezTo>
                  <a:pt x="598489" y="11294"/>
                  <a:pt x="587197" y="11294"/>
                  <a:pt x="575905" y="11294"/>
                </a:cubicBezTo>
                <a:cubicBezTo>
                  <a:pt x="429105" y="101646"/>
                  <a:pt x="429105" y="101646"/>
                  <a:pt x="429105" y="101646"/>
                </a:cubicBezTo>
                <a:cubicBezTo>
                  <a:pt x="429105" y="112940"/>
                  <a:pt x="417813" y="112940"/>
                  <a:pt x="429105" y="124235"/>
                </a:cubicBezTo>
                <a:cubicBezTo>
                  <a:pt x="779165" y="700231"/>
                  <a:pt x="779165" y="700231"/>
                  <a:pt x="779165" y="700231"/>
                </a:cubicBezTo>
                <a:cubicBezTo>
                  <a:pt x="790457" y="711525"/>
                  <a:pt x="790457" y="711525"/>
                  <a:pt x="801750" y="700231"/>
                </a:cubicBezTo>
                <a:cubicBezTo>
                  <a:pt x="948549" y="621173"/>
                  <a:pt x="948549" y="621173"/>
                  <a:pt x="948549" y="621173"/>
                </a:cubicBezTo>
                <a:cubicBezTo>
                  <a:pt x="959841" y="609879"/>
                  <a:pt x="959841" y="598585"/>
                  <a:pt x="959841" y="598585"/>
                </a:cubicBezTo>
                <a:close/>
                <a:moveTo>
                  <a:pt x="722704" y="304939"/>
                </a:moveTo>
                <a:cubicBezTo>
                  <a:pt x="621074" y="361410"/>
                  <a:pt x="621074" y="361410"/>
                  <a:pt x="621074" y="361410"/>
                </a:cubicBezTo>
                <a:cubicBezTo>
                  <a:pt x="609781" y="372704"/>
                  <a:pt x="609781" y="372704"/>
                  <a:pt x="598489" y="361410"/>
                </a:cubicBezTo>
                <a:cubicBezTo>
                  <a:pt x="474274" y="146823"/>
                  <a:pt x="474274" y="146823"/>
                  <a:pt x="474274" y="146823"/>
                </a:cubicBezTo>
                <a:cubicBezTo>
                  <a:pt x="462982" y="135529"/>
                  <a:pt x="462982" y="124235"/>
                  <a:pt x="474274" y="124235"/>
                </a:cubicBezTo>
                <a:cubicBezTo>
                  <a:pt x="575905" y="56470"/>
                  <a:pt x="575905" y="56470"/>
                  <a:pt x="575905" y="56470"/>
                </a:cubicBezTo>
                <a:cubicBezTo>
                  <a:pt x="587197" y="56470"/>
                  <a:pt x="598489" y="56470"/>
                  <a:pt x="598489" y="67764"/>
                </a:cubicBezTo>
                <a:cubicBezTo>
                  <a:pt x="733996" y="282351"/>
                  <a:pt x="733996" y="282351"/>
                  <a:pt x="733996" y="282351"/>
                </a:cubicBezTo>
                <a:cubicBezTo>
                  <a:pt x="733996" y="293645"/>
                  <a:pt x="733996" y="293645"/>
                  <a:pt x="722704" y="304939"/>
                </a:cubicBezTo>
                <a:close/>
                <a:moveTo>
                  <a:pt x="745288" y="598585"/>
                </a:moveTo>
                <a:cubicBezTo>
                  <a:pt x="745288" y="598585"/>
                  <a:pt x="745288" y="598585"/>
                  <a:pt x="745288" y="587290"/>
                </a:cubicBezTo>
                <a:cubicBezTo>
                  <a:pt x="869503" y="508232"/>
                  <a:pt x="869503" y="508232"/>
                  <a:pt x="869503" y="508232"/>
                </a:cubicBezTo>
                <a:cubicBezTo>
                  <a:pt x="880795" y="508232"/>
                  <a:pt x="880795" y="508232"/>
                  <a:pt x="880795" y="519526"/>
                </a:cubicBezTo>
                <a:cubicBezTo>
                  <a:pt x="880795" y="519526"/>
                  <a:pt x="880795" y="519526"/>
                  <a:pt x="880795" y="519526"/>
                </a:cubicBezTo>
                <a:cubicBezTo>
                  <a:pt x="745288" y="598585"/>
                  <a:pt x="745288" y="598585"/>
                  <a:pt x="745288" y="598585"/>
                </a:cubicBezTo>
                <a:cubicBezTo>
                  <a:pt x="745288" y="598585"/>
                  <a:pt x="745288" y="598585"/>
                  <a:pt x="745288" y="598585"/>
                </a:cubicBezTo>
                <a:close/>
                <a:moveTo>
                  <a:pt x="903380" y="553408"/>
                </a:move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892088" y="553408"/>
                  <a:pt x="892088" y="553408"/>
                  <a:pt x="892088" y="553408"/>
                </a:cubicBezTo>
                <a:cubicBezTo>
                  <a:pt x="903380" y="542114"/>
                  <a:pt x="903380" y="553408"/>
                  <a:pt x="903380" y="553408"/>
                </a:cubicBezTo>
                <a:cubicBezTo>
                  <a:pt x="903380" y="553408"/>
                  <a:pt x="903380" y="553408"/>
                  <a:pt x="903380" y="553408"/>
                </a:cubicBez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vert="horz" wrap="square" lIns="91440" tIns="45720" rIns="91440" bIns="45720" numCol="1" anchor="t" anchorCtr="0"/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zh-CN" sz="2400" b="0" i="0" u="none" strike="noStrike" kern="0" spc="0" baseline="0">
              <a:ln>
                <a:noFill/>
              </a:ln>
              <a:solidFill>
                <a:srgbClr val="000000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038835" y="1538585"/>
            <a:ext cx="1721223" cy="523220"/>
            <a:chOff x="2914422" y="3577294"/>
            <a:chExt cx="1290917" cy="392415"/>
          </a:xfrm>
        </p:grpSpPr>
        <p:sp>
          <p:nvSpPr>
            <p:cNvPr id="34" name="矩形 33"/>
            <p:cNvSpPr/>
            <p:nvPr/>
          </p:nvSpPr>
          <p:spPr>
            <a:xfrm>
              <a:off x="3167555" y="3577294"/>
              <a:ext cx="1037784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汉仪中黑 简" panose="00020600040101010101" charset="-122"/>
                  <a:cs typeface="Times New Roman Bold" panose="02020503050405090304" charset="0"/>
                </a:rPr>
                <a:t>Part 03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914422" y="3588391"/>
              <a:ext cx="254804" cy="254804"/>
              <a:chOff x="2914422" y="3575608"/>
              <a:chExt cx="254804" cy="254804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914422" y="3575608"/>
                <a:ext cx="254804" cy="2548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 sz="16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7" name="student-with-graduation-cap_57073"/>
              <p:cNvSpPr>
                <a:spLocks noChangeAspect="1"/>
              </p:cNvSpPr>
              <p:nvPr/>
            </p:nvSpPr>
            <p:spPr>
              <a:xfrm>
                <a:off x="2966182" y="3612952"/>
                <a:ext cx="151284" cy="180116"/>
              </a:xfrm>
              <a:custGeom>
                <a:avLst/>
                <a:gdLst/>
                <a:ahLst/>
                <a:cxnLst/>
                <a:rect l="l" t="t" r="r" b="b"/>
                <a:pathLst>
                  <a:path w="151284" h="180116">
                    <a:moveTo>
                      <a:pt x="51157" y="114387"/>
                    </a:moveTo>
                    <a:cubicBezTo>
                      <a:pt x="52470" y="114387"/>
                      <a:pt x="53578" y="115174"/>
                      <a:pt x="54103" y="116280"/>
                    </a:cubicBezTo>
                    <a:cubicBezTo>
                      <a:pt x="59265" y="124901"/>
                      <a:pt x="68832" y="150004"/>
                      <a:pt x="75511" y="150470"/>
                    </a:cubicBezTo>
                    <a:cubicBezTo>
                      <a:pt x="75569" y="150470"/>
                      <a:pt x="75598" y="150441"/>
                      <a:pt x="75657" y="150441"/>
                    </a:cubicBezTo>
                    <a:cubicBezTo>
                      <a:pt x="75686" y="150441"/>
                      <a:pt x="75744" y="150470"/>
                      <a:pt x="75773" y="150470"/>
                    </a:cubicBezTo>
                    <a:cubicBezTo>
                      <a:pt x="82452" y="150004"/>
                      <a:pt x="92019" y="124901"/>
                      <a:pt x="97181" y="116280"/>
                    </a:cubicBezTo>
                    <a:cubicBezTo>
                      <a:pt x="97706" y="115174"/>
                      <a:pt x="98844" y="114387"/>
                      <a:pt x="100156" y="114387"/>
                    </a:cubicBezTo>
                    <a:cubicBezTo>
                      <a:pt x="100739" y="114387"/>
                      <a:pt x="101293" y="114562"/>
                      <a:pt x="101789" y="114824"/>
                    </a:cubicBezTo>
                    <a:cubicBezTo>
                      <a:pt x="103656" y="115844"/>
                      <a:pt x="114564" y="122338"/>
                      <a:pt x="120806" y="124580"/>
                    </a:cubicBezTo>
                    <a:cubicBezTo>
                      <a:pt x="141834" y="132152"/>
                      <a:pt x="151284" y="139869"/>
                      <a:pt x="151284" y="145140"/>
                    </a:cubicBezTo>
                    <a:lnTo>
                      <a:pt x="151284" y="145665"/>
                    </a:lnTo>
                    <a:lnTo>
                      <a:pt x="151284" y="179621"/>
                    </a:lnTo>
                    <a:lnTo>
                      <a:pt x="151284" y="180116"/>
                    </a:lnTo>
                    <a:lnTo>
                      <a:pt x="75773" y="180116"/>
                    </a:lnTo>
                    <a:lnTo>
                      <a:pt x="75657" y="180116"/>
                    </a:lnTo>
                    <a:lnTo>
                      <a:pt x="75511" y="180116"/>
                    </a:lnTo>
                    <a:lnTo>
                      <a:pt x="0" y="180116"/>
                    </a:lnTo>
                    <a:lnTo>
                      <a:pt x="0" y="179621"/>
                    </a:lnTo>
                    <a:lnTo>
                      <a:pt x="0" y="145665"/>
                    </a:lnTo>
                    <a:lnTo>
                      <a:pt x="0" y="145140"/>
                    </a:lnTo>
                    <a:cubicBezTo>
                      <a:pt x="0" y="139869"/>
                      <a:pt x="9450" y="132152"/>
                      <a:pt x="30478" y="124580"/>
                    </a:cubicBezTo>
                    <a:cubicBezTo>
                      <a:pt x="36749" y="122338"/>
                      <a:pt x="47628" y="115844"/>
                      <a:pt x="49495" y="114824"/>
                    </a:cubicBezTo>
                    <a:cubicBezTo>
                      <a:pt x="49991" y="114562"/>
                      <a:pt x="50545" y="114387"/>
                      <a:pt x="51157" y="114387"/>
                    </a:cubicBezTo>
                    <a:close/>
                    <a:moveTo>
                      <a:pt x="75652" y="0"/>
                    </a:moveTo>
                    <a:cubicBezTo>
                      <a:pt x="76674" y="87"/>
                      <a:pt x="77869" y="379"/>
                      <a:pt x="79328" y="1077"/>
                    </a:cubicBezTo>
                    <a:cubicBezTo>
                      <a:pt x="82682" y="2679"/>
                      <a:pt x="116634" y="19250"/>
                      <a:pt x="129935" y="25773"/>
                    </a:cubicBezTo>
                    <a:cubicBezTo>
                      <a:pt x="131802" y="26676"/>
                      <a:pt x="132502" y="27695"/>
                      <a:pt x="132327" y="28656"/>
                    </a:cubicBezTo>
                    <a:cubicBezTo>
                      <a:pt x="132472" y="29588"/>
                      <a:pt x="131802" y="30461"/>
                      <a:pt x="130576" y="31161"/>
                    </a:cubicBezTo>
                    <a:cubicBezTo>
                      <a:pt x="130110" y="31423"/>
                      <a:pt x="128972" y="32005"/>
                      <a:pt x="127456" y="32762"/>
                    </a:cubicBezTo>
                    <a:lnTo>
                      <a:pt x="127456" y="49070"/>
                    </a:lnTo>
                    <a:cubicBezTo>
                      <a:pt x="128593" y="49740"/>
                      <a:pt x="129381" y="50934"/>
                      <a:pt x="129381" y="52361"/>
                    </a:cubicBezTo>
                    <a:cubicBezTo>
                      <a:pt x="129381" y="53613"/>
                      <a:pt x="128739" y="54662"/>
                      <a:pt x="127805" y="55361"/>
                    </a:cubicBezTo>
                    <a:cubicBezTo>
                      <a:pt x="127805" y="55361"/>
                      <a:pt x="129556" y="65175"/>
                      <a:pt x="129993" y="67359"/>
                    </a:cubicBezTo>
                    <a:cubicBezTo>
                      <a:pt x="130460" y="69543"/>
                      <a:pt x="120513" y="70068"/>
                      <a:pt x="121038" y="67359"/>
                    </a:cubicBezTo>
                    <a:cubicBezTo>
                      <a:pt x="121563" y="64622"/>
                      <a:pt x="123226" y="55361"/>
                      <a:pt x="123226" y="55361"/>
                    </a:cubicBezTo>
                    <a:cubicBezTo>
                      <a:pt x="122293" y="54662"/>
                      <a:pt x="121651" y="53613"/>
                      <a:pt x="121651" y="52361"/>
                    </a:cubicBezTo>
                    <a:cubicBezTo>
                      <a:pt x="121651" y="50934"/>
                      <a:pt x="122468" y="49740"/>
                      <a:pt x="123605" y="49070"/>
                    </a:cubicBezTo>
                    <a:lnTo>
                      <a:pt x="123605" y="34626"/>
                    </a:lnTo>
                    <a:cubicBezTo>
                      <a:pt x="119493" y="36636"/>
                      <a:pt x="114563" y="39023"/>
                      <a:pt x="111442" y="40509"/>
                    </a:cubicBezTo>
                    <a:cubicBezTo>
                      <a:pt x="111413" y="42722"/>
                      <a:pt x="111384" y="46508"/>
                      <a:pt x="111296" y="46566"/>
                    </a:cubicBezTo>
                    <a:cubicBezTo>
                      <a:pt x="110684" y="52012"/>
                      <a:pt x="109605" y="58040"/>
                      <a:pt x="109284" y="59758"/>
                    </a:cubicBezTo>
                    <a:cubicBezTo>
                      <a:pt x="109809" y="60020"/>
                      <a:pt x="112463" y="61768"/>
                      <a:pt x="112463" y="67126"/>
                    </a:cubicBezTo>
                    <a:cubicBezTo>
                      <a:pt x="112463" y="67155"/>
                      <a:pt x="112434" y="67184"/>
                      <a:pt x="112434" y="67213"/>
                    </a:cubicBezTo>
                    <a:cubicBezTo>
                      <a:pt x="112463" y="67359"/>
                      <a:pt x="112463" y="67505"/>
                      <a:pt x="112463" y="67650"/>
                    </a:cubicBezTo>
                    <a:cubicBezTo>
                      <a:pt x="111325" y="82590"/>
                      <a:pt x="105375" y="76154"/>
                      <a:pt x="104150" y="82706"/>
                    </a:cubicBezTo>
                    <a:cubicBezTo>
                      <a:pt x="102108" y="93569"/>
                      <a:pt x="92453" y="101432"/>
                      <a:pt x="86445" y="104169"/>
                    </a:cubicBezTo>
                    <a:cubicBezTo>
                      <a:pt x="82974" y="105742"/>
                      <a:pt x="79386" y="106528"/>
                      <a:pt x="75652" y="106615"/>
                    </a:cubicBezTo>
                    <a:cubicBezTo>
                      <a:pt x="71890" y="106528"/>
                      <a:pt x="68331" y="105742"/>
                      <a:pt x="64860" y="104169"/>
                    </a:cubicBezTo>
                    <a:cubicBezTo>
                      <a:pt x="58852" y="101432"/>
                      <a:pt x="49197" y="93569"/>
                      <a:pt x="47155" y="82706"/>
                    </a:cubicBezTo>
                    <a:cubicBezTo>
                      <a:pt x="45930" y="76154"/>
                      <a:pt x="39980" y="82590"/>
                      <a:pt x="38842" y="67650"/>
                    </a:cubicBezTo>
                    <a:cubicBezTo>
                      <a:pt x="38842" y="67505"/>
                      <a:pt x="38842" y="67359"/>
                      <a:pt x="38842" y="67213"/>
                    </a:cubicBezTo>
                    <a:cubicBezTo>
                      <a:pt x="38842" y="67184"/>
                      <a:pt x="38842" y="67155"/>
                      <a:pt x="38842" y="67126"/>
                    </a:cubicBezTo>
                    <a:cubicBezTo>
                      <a:pt x="38842" y="61768"/>
                      <a:pt x="41467" y="60020"/>
                      <a:pt x="41992" y="59758"/>
                    </a:cubicBezTo>
                    <a:cubicBezTo>
                      <a:pt x="41700" y="58040"/>
                      <a:pt x="40621" y="52012"/>
                      <a:pt x="39980" y="46566"/>
                    </a:cubicBezTo>
                    <a:cubicBezTo>
                      <a:pt x="39921" y="46508"/>
                      <a:pt x="39863" y="42722"/>
                      <a:pt x="39834" y="40509"/>
                    </a:cubicBezTo>
                    <a:cubicBezTo>
                      <a:pt x="34175" y="37800"/>
                      <a:pt x="22450" y="32151"/>
                      <a:pt x="20729" y="31161"/>
                    </a:cubicBezTo>
                    <a:cubicBezTo>
                      <a:pt x="19474" y="30461"/>
                      <a:pt x="18833" y="29588"/>
                      <a:pt x="18949" y="28656"/>
                    </a:cubicBezTo>
                    <a:cubicBezTo>
                      <a:pt x="18803" y="27695"/>
                      <a:pt x="19474" y="26676"/>
                      <a:pt x="21341" y="25773"/>
                    </a:cubicBezTo>
                    <a:cubicBezTo>
                      <a:pt x="34671" y="19250"/>
                      <a:pt x="68594" y="2679"/>
                      <a:pt x="71948" y="1077"/>
                    </a:cubicBezTo>
                    <a:cubicBezTo>
                      <a:pt x="73407" y="379"/>
                      <a:pt x="74631" y="87"/>
                      <a:pt x="75652" y="0"/>
                    </a:cubicBezTo>
                    <a:close/>
                  </a:path>
                </a:pathLst>
              </a:custGeom>
              <a:solidFill>
                <a:srgbClr val="E8BC2C"/>
              </a:solidFill>
              <a:ln>
                <a:noFill/>
              </a:ln>
            </p:spPr>
          </p:sp>
        </p:grpSp>
      </p:grpSp>
      <p:sp>
        <p:nvSpPr>
          <p:cNvPr id="5" name="任意多边形 4"/>
          <p:cNvSpPr/>
          <p:nvPr/>
        </p:nvSpPr>
        <p:spPr>
          <a:xfrm rot="19440000">
            <a:off x="4502626" y="3958577"/>
            <a:ext cx="3893" cy="2501"/>
          </a:xfrm>
          <a:custGeom>
            <a:avLst/>
            <a:gdLst/>
            <a:ahLst/>
            <a:cxnLst/>
            <a:rect l="l" t="t" r="r" b="b"/>
            <a:pathLst>
              <a:path w="3893" h="2501">
                <a:moveTo>
                  <a:pt x="3893" y="0"/>
                </a:moveTo>
                <a:lnTo>
                  <a:pt x="0" y="2501"/>
                </a:lnTo>
                <a:lnTo>
                  <a:pt x="0" y="0"/>
                </a:lnTo>
                <a:lnTo>
                  <a:pt x="3893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0" name="任意多边形 9"/>
          <p:cNvSpPr/>
          <p:nvPr/>
        </p:nvSpPr>
        <p:spPr>
          <a:xfrm rot="19440000">
            <a:off x="5590691" y="3370650"/>
            <a:ext cx="698215" cy="3947843"/>
          </a:xfrm>
          <a:custGeom>
            <a:avLst/>
            <a:gdLst/>
            <a:ahLst/>
            <a:cxnLst/>
            <a:rect l="l" t="t" r="r" b="b"/>
            <a:pathLst>
              <a:path w="698215" h="3947843">
                <a:moveTo>
                  <a:pt x="698215" y="0"/>
                </a:moveTo>
                <a:lnTo>
                  <a:pt x="465900" y="150497"/>
                </a:lnTo>
                <a:lnTo>
                  <a:pt x="469708" y="156847"/>
                </a:lnTo>
                <a:lnTo>
                  <a:pt x="446223" y="156847"/>
                </a:lnTo>
                <a:lnTo>
                  <a:pt x="446223" y="989342"/>
                </a:lnTo>
                <a:lnTo>
                  <a:pt x="446223" y="3947843"/>
                </a:lnTo>
                <a:lnTo>
                  <a:pt x="43162" y="3661455"/>
                </a:lnTo>
                <a:lnTo>
                  <a:pt x="4443" y="399420"/>
                </a:lnTo>
                <a:lnTo>
                  <a:pt x="0" y="11430"/>
                </a:lnTo>
                <a:lnTo>
                  <a:pt x="3808" y="8890"/>
                </a:lnTo>
                <a:lnTo>
                  <a:pt x="69821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1" name="任意多边形 10"/>
          <p:cNvSpPr/>
          <p:nvPr/>
        </p:nvSpPr>
        <p:spPr>
          <a:xfrm rot="19440000">
            <a:off x="5511094" y="276206"/>
            <a:ext cx="3757988" cy="6323777"/>
          </a:xfrm>
          <a:custGeom>
            <a:avLst/>
            <a:gdLst/>
            <a:ahLst/>
            <a:cxnLst/>
            <a:rect l="l" t="t" r="r" b="b"/>
            <a:pathLst>
              <a:path w="3757988" h="6323777">
                <a:moveTo>
                  <a:pt x="3408733" y="0"/>
                </a:moveTo>
                <a:lnTo>
                  <a:pt x="3757988" y="252722"/>
                </a:lnTo>
                <a:cubicBezTo>
                  <a:pt x="2360331" y="1148681"/>
                  <a:pt x="1501798" y="1699844"/>
                  <a:pt x="343540" y="2442772"/>
                </a:cubicBezTo>
                <a:lnTo>
                  <a:pt x="325125" y="2454837"/>
                </a:lnTo>
                <a:lnTo>
                  <a:pt x="384181" y="6323777"/>
                </a:lnTo>
                <a:lnTo>
                  <a:pt x="0" y="6050735"/>
                </a:lnTo>
                <a:lnTo>
                  <a:pt x="0" y="2663111"/>
                </a:lnTo>
                <a:lnTo>
                  <a:pt x="0" y="2213544"/>
                </a:lnTo>
                <a:lnTo>
                  <a:pt x="318140" y="2007175"/>
                </a:lnTo>
                <a:lnTo>
                  <a:pt x="3408733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2" name="任意多边形 11"/>
          <p:cNvSpPr/>
          <p:nvPr/>
        </p:nvSpPr>
        <p:spPr>
          <a:xfrm rot="19440000">
            <a:off x="3453312" y="719638"/>
            <a:ext cx="3893163" cy="2314917"/>
          </a:xfrm>
          <a:custGeom>
            <a:avLst/>
            <a:gdLst/>
            <a:ahLst/>
            <a:cxnLst/>
            <a:rect l="l" t="t" r="r" b="b"/>
            <a:pathLst>
              <a:path w="3893163" h="2314917">
                <a:moveTo>
                  <a:pt x="3576935" y="0"/>
                </a:moveTo>
                <a:lnTo>
                  <a:pt x="3893163" y="228571"/>
                </a:lnTo>
                <a:lnTo>
                  <a:pt x="694051" y="2306028"/>
                </a:lnTo>
                <a:lnTo>
                  <a:pt x="0" y="2314917"/>
                </a:lnTo>
                <a:lnTo>
                  <a:pt x="357693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4" name="任意多边形 13"/>
          <p:cNvSpPr/>
          <p:nvPr/>
        </p:nvSpPr>
        <p:spPr>
          <a:xfrm rot="19440000">
            <a:off x="4614374" y="3924538"/>
            <a:ext cx="7996" cy="388401"/>
          </a:xfrm>
          <a:custGeom>
            <a:avLst/>
            <a:gdLst/>
            <a:ahLst/>
            <a:cxnLst/>
            <a:rect l="l" t="t" r="r" b="b"/>
            <a:pathLst>
              <a:path w="7996" h="388401">
                <a:moveTo>
                  <a:pt x="3075" y="0"/>
                </a:moveTo>
                <a:lnTo>
                  <a:pt x="7996" y="388401"/>
                </a:lnTo>
                <a:lnTo>
                  <a:pt x="0" y="1904"/>
                </a:lnTo>
                <a:lnTo>
                  <a:pt x="3075" y="0"/>
                </a:ln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cxnSp>
        <p:nvCxnSpPr>
          <p:cNvPr id="38" name="直接连接符 37"/>
          <p:cNvCxnSpPr/>
          <p:nvPr/>
        </p:nvCxnSpPr>
        <p:spPr>
          <a:xfrm>
            <a:off x="6779895" y="2117725"/>
            <a:ext cx="5518150" cy="12700"/>
          </a:xfrm>
          <a:prstGeom prst="line">
            <a:avLst/>
          </a:prstGeom>
          <a:ln w="6350">
            <a:solidFill>
              <a:srgbClr val="E8BC2C"/>
            </a:solidFill>
            <a:prstDash val="solid"/>
            <a:miter/>
          </a:ln>
        </p:spPr>
      </p:cxnSp>
      <p:sp>
        <p:nvSpPr>
          <p:cNvPr id="39" name="矩形 38"/>
          <p:cNvSpPr/>
          <p:nvPr/>
        </p:nvSpPr>
        <p:spPr>
          <a:xfrm>
            <a:off x="6383655" y="2216150"/>
            <a:ext cx="5735955" cy="2073275"/>
          </a:xfrm>
          <a:prstGeom prst="rect">
            <a:avLst/>
          </a:prstGeom>
          <a:noFill/>
          <a:ln w="12700">
            <a:noFill/>
            <a:prstDash val="solid"/>
            <a:miter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22" name="文本框 21" descr="7b0a2020202022776f7264617274223a20227b5c2269645c223a32353030343038382c5c227469645c223a5c225c227d220a7d0a"/>
          <p:cNvSpPr txBox="1"/>
          <p:nvPr/>
        </p:nvSpPr>
        <p:spPr>
          <a:xfrm>
            <a:off x="6023610" y="2216150"/>
            <a:ext cx="6508750" cy="1918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4200" b="1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教学相长，师生共进 </a:t>
            </a:r>
          </a:p>
          <a:p>
            <a:pPr algn="ctr">
              <a:lnSpc>
                <a:spcPct val="150000"/>
              </a:lnSpc>
            </a:pPr>
            <a:r>
              <a:rPr lang="zh-CN" altLang="zh-CN" sz="4200" b="1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提升综合育人水平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教学相长，师生共进，提升综合育人水平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</a:p>
        </p:txBody>
      </p:sp>
      <p:sp>
        <p:nvSpPr>
          <p:cNvPr id="19" name="object 6"/>
          <p:cNvSpPr/>
          <p:nvPr>
            <p:custDataLst>
              <p:tags r:id="rId3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1" name="object 7"/>
          <p:cNvSpPr txBox="1"/>
          <p:nvPr>
            <p:custDataLst>
              <p:tags r:id="rId4"/>
            </p:custDataLst>
          </p:nvPr>
        </p:nvSpPr>
        <p:spPr>
          <a:xfrm>
            <a:off x="11390630" y="99060"/>
            <a:ext cx="520065" cy="47561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no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汉仪中黑 简" panose="00020600040101010101" charset="-122"/>
              </a:rPr>
              <a:t>3</a:t>
            </a:r>
          </a:p>
        </p:txBody>
      </p:sp>
      <p:pic>
        <p:nvPicPr>
          <p:cNvPr id="22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9"/>
          <a:srcRect t="34203" b="42916"/>
          <a:stretch>
            <a:fillRect/>
          </a:stretch>
        </p:blipFill>
        <p:spPr>
          <a:xfrm>
            <a:off x="-28575" y="4148895"/>
            <a:ext cx="12220373" cy="279621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758888" y="3006102"/>
            <a:ext cx="1991360" cy="57785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导师团队</a:t>
            </a: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2753416" y="3484678"/>
            <a:ext cx="2146449" cy="116959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加强导师岗位管理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建设一流导师团队</a:t>
            </a: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5052060" y="296481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论文质量</a:t>
            </a: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993565" y="3484678"/>
            <a:ext cx="2146449" cy="116959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增加论文审核环节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强化论文质量管理</a:t>
            </a: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7503160" y="296481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学位授予</a:t>
            </a: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7441826" y="3446719"/>
            <a:ext cx="2146449" cy="116959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增强论文抽检审核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保障学位授予质量</a:t>
            </a:r>
          </a:p>
        </p:txBody>
      </p:sp>
      <p:sp>
        <p:nvSpPr>
          <p:cNvPr id="8" name="任意形状 34" descr="A0"/>
          <p:cNvSpPr/>
          <p:nvPr>
            <p:custDataLst>
              <p:tags r:id="rId12"/>
            </p:custDataLst>
          </p:nvPr>
        </p:nvSpPr>
        <p:spPr>
          <a:xfrm>
            <a:off x="7779778" y="2248831"/>
            <a:ext cx="631918" cy="728253"/>
          </a:xfrm>
          <a:custGeom>
            <a:avLst/>
            <a:gdLst>
              <a:gd name="connsiteX0" fmla="*/ 316687 w 631918"/>
              <a:gd name="connsiteY0" fmla="*/ 0 h 728253"/>
              <a:gd name="connsiteX1" fmla="*/ 631918 w 631918"/>
              <a:gd name="connsiteY1" fmla="*/ 309389 h 728253"/>
              <a:gd name="connsiteX2" fmla="*/ 631918 w 631918"/>
              <a:gd name="connsiteY2" fmla="*/ 728253 h 728253"/>
              <a:gd name="connsiteX3" fmla="*/ 442195 w 631918"/>
              <a:gd name="connsiteY3" fmla="*/ 728253 h 728253"/>
              <a:gd name="connsiteX4" fmla="*/ 442195 w 631918"/>
              <a:gd name="connsiteY4" fmla="*/ 312322 h 728253"/>
              <a:gd name="connsiteX5" fmla="*/ 316687 w 631918"/>
              <a:gd name="connsiteY5" fmla="*/ 170751 h 728253"/>
              <a:gd name="connsiteX6" fmla="*/ 189724 w 631918"/>
              <a:gd name="connsiteY6" fmla="*/ 312311 h 728253"/>
              <a:gd name="connsiteX7" fmla="*/ 189724 w 631918"/>
              <a:gd name="connsiteY7" fmla="*/ 728253 h 728253"/>
              <a:gd name="connsiteX8" fmla="*/ 0 w 631918"/>
              <a:gd name="connsiteY8" fmla="*/ 728253 h 728253"/>
              <a:gd name="connsiteX9" fmla="*/ 0 w 631918"/>
              <a:gd name="connsiteY9" fmla="*/ 309389 h 728253"/>
              <a:gd name="connsiteX10" fmla="*/ 316687 w 631918"/>
              <a:gd name="connsiteY10" fmla="*/ 0 h 72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28253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28253"/>
                </a:lnTo>
                <a:lnTo>
                  <a:pt x="442195" y="728253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4" y="170751"/>
                  <a:pt x="189724" y="224747"/>
                  <a:pt x="189724" y="312311"/>
                </a:cubicBezTo>
                <a:lnTo>
                  <a:pt x="189724" y="728253"/>
                </a:lnTo>
                <a:lnTo>
                  <a:pt x="0" y="728253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3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形状 39" descr="A3"/>
          <p:cNvSpPr/>
          <p:nvPr>
            <p:custDataLst>
              <p:tags r:id="rId13"/>
            </p:custDataLst>
          </p:nvPr>
        </p:nvSpPr>
        <p:spPr>
          <a:xfrm>
            <a:off x="8568507" y="2248848"/>
            <a:ext cx="646724" cy="728236"/>
          </a:xfrm>
          <a:custGeom>
            <a:avLst/>
            <a:gdLst>
              <a:gd name="connsiteX0" fmla="*/ 317950 w 646724"/>
              <a:gd name="connsiteY0" fmla="*/ 0 h 728236"/>
              <a:gd name="connsiteX1" fmla="*/ 634446 w 646724"/>
              <a:gd name="connsiteY1" fmla="*/ 297536 h 728236"/>
              <a:gd name="connsiteX2" fmla="*/ 514853 w 646724"/>
              <a:gd name="connsiteY2" fmla="*/ 510481 h 728236"/>
              <a:gd name="connsiteX3" fmla="*/ 638527 w 646724"/>
              <a:gd name="connsiteY3" fmla="*/ 662462 h 728236"/>
              <a:gd name="connsiteX4" fmla="*/ 646724 w 646724"/>
              <a:gd name="connsiteY4" fmla="*/ 728236 h 728236"/>
              <a:gd name="connsiteX5" fmla="*/ 457343 w 646724"/>
              <a:gd name="connsiteY5" fmla="*/ 728236 h 728236"/>
              <a:gd name="connsiteX6" fmla="*/ 449772 w 646724"/>
              <a:gd name="connsiteY6" fmla="*/ 682292 h 728236"/>
              <a:gd name="connsiteX7" fmla="*/ 313565 w 646724"/>
              <a:gd name="connsiteY7" fmla="*/ 597992 h 728236"/>
              <a:gd name="connsiteX8" fmla="*/ 285868 w 646724"/>
              <a:gd name="connsiteY8" fmla="*/ 597992 h 728236"/>
              <a:gd name="connsiteX9" fmla="*/ 285868 w 646724"/>
              <a:gd name="connsiteY9" fmla="*/ 433183 h 728236"/>
              <a:gd name="connsiteX10" fmla="*/ 313576 w 646724"/>
              <a:gd name="connsiteY10" fmla="*/ 433183 h 728236"/>
              <a:gd name="connsiteX11" fmla="*/ 444837 w 646724"/>
              <a:gd name="connsiteY11" fmla="*/ 303364 h 728236"/>
              <a:gd name="connsiteX12" fmla="*/ 317950 w 646724"/>
              <a:gd name="connsiteY12" fmla="*/ 170649 h 728236"/>
              <a:gd name="connsiteX13" fmla="*/ 189609 w 646724"/>
              <a:gd name="connsiteY13" fmla="*/ 296082 h 728236"/>
              <a:gd name="connsiteX14" fmla="*/ 0 w 646724"/>
              <a:gd name="connsiteY14" fmla="*/ 296082 h 728236"/>
              <a:gd name="connsiteX15" fmla="*/ 317950 w 646724"/>
              <a:gd name="connsiteY15" fmla="*/ 0 h 72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6724" h="728236">
                <a:moveTo>
                  <a:pt x="317950" y="0"/>
                </a:moveTo>
                <a:cubicBezTo>
                  <a:pt x="501731" y="0"/>
                  <a:pt x="634446" y="122513"/>
                  <a:pt x="634446" y="297536"/>
                </a:cubicBezTo>
                <a:cubicBezTo>
                  <a:pt x="634446" y="409848"/>
                  <a:pt x="583403" y="474013"/>
                  <a:pt x="514853" y="510481"/>
                </a:cubicBezTo>
                <a:cubicBezTo>
                  <a:pt x="570637" y="540013"/>
                  <a:pt x="618221" y="587598"/>
                  <a:pt x="638527" y="662462"/>
                </a:cubicBezTo>
                <a:lnTo>
                  <a:pt x="646724" y="728236"/>
                </a:lnTo>
                <a:lnTo>
                  <a:pt x="457343" y="728236"/>
                </a:lnTo>
                <a:lnTo>
                  <a:pt x="449772" y="682292"/>
                </a:lnTo>
                <a:cubicBezTo>
                  <a:pt x="430628" y="629989"/>
                  <a:pt x="383587" y="597992"/>
                  <a:pt x="313565" y="597992"/>
                </a:cubicBezTo>
                <a:lnTo>
                  <a:pt x="285868" y="597992"/>
                </a:lnTo>
                <a:lnTo>
                  <a:pt x="285868" y="433183"/>
                </a:lnTo>
                <a:lnTo>
                  <a:pt x="313576" y="433183"/>
                </a:lnTo>
                <a:cubicBezTo>
                  <a:pt x="405461" y="433183"/>
                  <a:pt x="444837" y="376300"/>
                  <a:pt x="444837" y="303364"/>
                </a:cubicBezTo>
                <a:cubicBezTo>
                  <a:pt x="444837" y="215864"/>
                  <a:pt x="386500" y="170649"/>
                  <a:pt x="317950" y="170649"/>
                </a:cubicBezTo>
                <a:cubicBezTo>
                  <a:pt x="246480" y="170649"/>
                  <a:pt x="193983" y="217319"/>
                  <a:pt x="189609" y="296082"/>
                </a:cubicBezTo>
                <a:lnTo>
                  <a:pt x="0" y="296082"/>
                </a:lnTo>
                <a:cubicBezTo>
                  <a:pt x="4373" y="110846"/>
                  <a:pt x="142928" y="0"/>
                  <a:pt x="317950" y="0"/>
                </a:cubicBezTo>
                <a:close/>
              </a:path>
            </a:pathLst>
          </a:custGeom>
          <a:solidFill>
            <a:schemeClr val="accent3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任意形状 55" descr="A0"/>
          <p:cNvSpPr/>
          <p:nvPr>
            <p:custDataLst>
              <p:tags r:id="rId14"/>
            </p:custDataLst>
          </p:nvPr>
        </p:nvSpPr>
        <p:spPr>
          <a:xfrm>
            <a:off x="5388368" y="2240785"/>
            <a:ext cx="631918" cy="736299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4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2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形状 62" descr="A2"/>
          <p:cNvSpPr/>
          <p:nvPr>
            <p:custDataLst>
              <p:tags r:id="rId15"/>
            </p:custDataLst>
          </p:nvPr>
        </p:nvSpPr>
        <p:spPr>
          <a:xfrm>
            <a:off x="6179532" y="2261383"/>
            <a:ext cx="638478" cy="715701"/>
          </a:xfrm>
          <a:custGeom>
            <a:avLst/>
            <a:gdLst>
              <a:gd name="connsiteX0" fmla="*/ 319975 w 638478"/>
              <a:gd name="connsiteY0" fmla="*/ 0 h 715701"/>
              <a:gd name="connsiteX1" fmla="*/ 638478 w 638478"/>
              <a:gd name="connsiteY1" fmla="*/ 305251 h 715701"/>
              <a:gd name="connsiteX2" fmla="*/ 526415 w 638478"/>
              <a:gd name="connsiteY2" fmla="*/ 545598 h 715701"/>
              <a:gd name="connsiteX3" fmla="*/ 379875 w 638478"/>
              <a:gd name="connsiteY3" fmla="*/ 715701 h 715701"/>
              <a:gd name="connsiteX4" fmla="*/ 146785 w 638478"/>
              <a:gd name="connsiteY4" fmla="*/ 715701 h 715701"/>
              <a:gd name="connsiteX5" fmla="*/ 392230 w 638478"/>
              <a:gd name="connsiteY5" fmla="*/ 430582 h 715701"/>
              <a:gd name="connsiteX6" fmla="*/ 446798 w 638478"/>
              <a:gd name="connsiteY6" fmla="*/ 303769 h 715701"/>
              <a:gd name="connsiteX7" fmla="*/ 319975 w 638478"/>
              <a:gd name="connsiteY7" fmla="*/ 172535 h 715701"/>
              <a:gd name="connsiteX8" fmla="*/ 191693 w 638478"/>
              <a:gd name="connsiteY8" fmla="*/ 306721 h 715701"/>
              <a:gd name="connsiteX9" fmla="*/ 0 w 638478"/>
              <a:gd name="connsiteY9" fmla="*/ 306721 h 715701"/>
              <a:gd name="connsiteX10" fmla="*/ 319975 w 638478"/>
              <a:gd name="connsiteY10" fmla="*/ 0 h 71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78" h="715701">
                <a:moveTo>
                  <a:pt x="319975" y="0"/>
                </a:moveTo>
                <a:cubicBezTo>
                  <a:pt x="505776" y="0"/>
                  <a:pt x="638478" y="116486"/>
                  <a:pt x="638478" y="305251"/>
                </a:cubicBezTo>
                <a:cubicBezTo>
                  <a:pt x="638478" y="406990"/>
                  <a:pt x="598670" y="461547"/>
                  <a:pt x="526415" y="545598"/>
                </a:cubicBezTo>
                <a:lnTo>
                  <a:pt x="379875" y="715701"/>
                </a:lnTo>
                <a:lnTo>
                  <a:pt x="146785" y="715701"/>
                </a:lnTo>
                <a:lnTo>
                  <a:pt x="392230" y="430582"/>
                </a:lnTo>
                <a:cubicBezTo>
                  <a:pt x="430568" y="384870"/>
                  <a:pt x="446798" y="352422"/>
                  <a:pt x="446798" y="303769"/>
                </a:cubicBezTo>
                <a:cubicBezTo>
                  <a:pt x="446798" y="225622"/>
                  <a:pt x="401073" y="172535"/>
                  <a:pt x="319975" y="172535"/>
                </a:cubicBezTo>
                <a:cubicBezTo>
                  <a:pt x="256563" y="172535"/>
                  <a:pt x="191693" y="204982"/>
                  <a:pt x="191693" y="306721"/>
                </a:cubicBezTo>
                <a:lnTo>
                  <a:pt x="0" y="306721"/>
                </a:lnTo>
                <a:cubicBezTo>
                  <a:pt x="0" y="115028"/>
                  <a:pt x="140089" y="12"/>
                  <a:pt x="319975" y="0"/>
                </a:cubicBezTo>
                <a:close/>
              </a:path>
            </a:pathLst>
          </a:custGeom>
          <a:solidFill>
            <a:schemeClr val="accent2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形状 52" descr="A1"/>
          <p:cNvSpPr/>
          <p:nvPr>
            <p:custDataLst>
              <p:tags r:id="rId16"/>
            </p:custDataLst>
          </p:nvPr>
        </p:nvSpPr>
        <p:spPr>
          <a:xfrm>
            <a:off x="4062013" y="2257938"/>
            <a:ext cx="410235" cy="719146"/>
          </a:xfrm>
          <a:custGeom>
            <a:avLst/>
            <a:gdLst>
              <a:gd name="connsiteX0" fmla="*/ 216296 w 410235"/>
              <a:gd name="connsiteY0" fmla="*/ 0 h 719146"/>
              <a:gd name="connsiteX1" fmla="*/ 410235 w 410235"/>
              <a:gd name="connsiteY1" fmla="*/ 0 h 719146"/>
              <a:gd name="connsiteX2" fmla="*/ 410235 w 410235"/>
              <a:gd name="connsiteY2" fmla="*/ 719146 h 719146"/>
              <a:gd name="connsiteX3" fmla="*/ 216319 w 410235"/>
              <a:gd name="connsiteY3" fmla="*/ 719146 h 719146"/>
              <a:gd name="connsiteX4" fmla="*/ 216319 w 410235"/>
              <a:gd name="connsiteY4" fmla="*/ 208872 h 719146"/>
              <a:gd name="connsiteX5" fmla="*/ 0 w 410235"/>
              <a:gd name="connsiteY5" fmla="*/ 396828 h 719146"/>
              <a:gd name="connsiteX6" fmla="*/ 0 w 410235"/>
              <a:gd name="connsiteY6" fmla="*/ 187979 h 71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35" h="719146">
                <a:moveTo>
                  <a:pt x="216296" y="0"/>
                </a:moveTo>
                <a:lnTo>
                  <a:pt x="410235" y="0"/>
                </a:lnTo>
                <a:lnTo>
                  <a:pt x="410235" y="719146"/>
                </a:lnTo>
                <a:lnTo>
                  <a:pt x="216319" y="719146"/>
                </a:lnTo>
                <a:lnTo>
                  <a:pt x="216319" y="208872"/>
                </a:lnTo>
                <a:lnTo>
                  <a:pt x="0" y="396828"/>
                </a:lnTo>
                <a:lnTo>
                  <a:pt x="0" y="187979"/>
                </a:lnTo>
                <a:close/>
              </a:path>
            </a:pathLst>
          </a:custGeom>
          <a:solidFill>
            <a:schemeClr val="accent1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形状 50" descr="A0"/>
          <p:cNvSpPr/>
          <p:nvPr>
            <p:custDataLst>
              <p:tags r:id="rId17"/>
            </p:custDataLst>
          </p:nvPr>
        </p:nvSpPr>
        <p:spPr>
          <a:xfrm>
            <a:off x="3156978" y="2240785"/>
            <a:ext cx="631918" cy="736299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3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1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教学相长，师生共进，提升综合育人水平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  <a:endParaRPr lang="zh-CN" altLang="zh-CN" sz="280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汉仪雅酷黑 85W" panose="020B0904020202020204" charset="-122"/>
            </a:endParaRPr>
          </a:p>
        </p:txBody>
      </p:sp>
      <p:sp>
        <p:nvSpPr>
          <p:cNvPr id="6" name="object 6"/>
          <p:cNvSpPr/>
          <p:nvPr>
            <p:custDataLst>
              <p:tags r:id="rId2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0" name="object 50"/>
          <p:cNvSpPr txBox="1"/>
          <p:nvPr>
            <p:custDataLst>
              <p:tags r:id="rId3"/>
            </p:custDataLst>
          </p:nvPr>
        </p:nvSpPr>
        <p:spPr>
          <a:xfrm>
            <a:off x="11568176" y="44196"/>
            <a:ext cx="539750" cy="5105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3</a:t>
            </a:r>
          </a:p>
        </p:txBody>
      </p:sp>
      <p:sp>
        <p:nvSpPr>
          <p:cNvPr id="57" name="object 7"/>
          <p:cNvSpPr txBox="1"/>
          <p:nvPr>
            <p:custDataLst>
              <p:tags r:id="rId4"/>
            </p:custDataLst>
          </p:nvPr>
        </p:nvSpPr>
        <p:spPr>
          <a:xfrm>
            <a:off x="299324" y="1363010"/>
            <a:ext cx="9256568" cy="1865254"/>
          </a:xfrm>
          <a:prstGeom prst="rect">
            <a:avLst/>
          </a:prstGeom>
        </p:spPr>
        <p:txBody>
          <a:bodyPr vert="horz" wrap="square" lIns="0" tIns="1333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sz="2000" b="1" spc="-20" dirty="0" err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加强研究生导师岗位管理，建设一流研究生导师团队</a:t>
            </a:r>
            <a:endParaRPr sz="2000" b="1" dirty="0">
              <a:solidFill>
                <a:schemeClr val="accent4">
                  <a:lumMod val="50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>
              <a:spcBef>
                <a:spcPts val="50"/>
              </a:spcBef>
            </a:pP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 </a:t>
            </a:r>
            <a:r>
              <a:rPr lang="en-US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 </a:t>
            </a:r>
            <a:endParaRPr lang="en-US" altLang="zh-CN" sz="80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方正清刻本悦宋简体" panose="02000000000000000000" charset="-122"/>
            </a:endParaRPr>
          </a:p>
          <a:p>
            <a:pPr>
              <a:lnSpc>
                <a:spcPct val="150000"/>
              </a:lnSpc>
              <a:spcBef>
                <a:spcPts val="50"/>
              </a:spcBef>
            </a:pPr>
            <a:r>
              <a:rPr lang="en-US" altLang="zh-CN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           </a:t>
            </a:r>
            <a:r>
              <a:rPr lang="zh-CN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2023年5月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，学院完成研究生</a:t>
            </a:r>
            <a:r>
              <a:rPr lang="en-US" altLang="en-US" sz="1600" b="1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指导教师的遴选及年度招生资格审核</a:t>
            </a:r>
            <a:r>
              <a:rPr lang="en-US" altLang="en-US" sz="1600" b="1">
                <a:solidFill>
                  <a:schemeClr val="tx1">
                    <a:lumMod val="85000"/>
                    <a:lumOff val="15000"/>
                    <a:alpha val="54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工作：</a:t>
            </a:r>
          </a:p>
          <a:p>
            <a:pPr marL="1072515" lvl="1" indent="-287020" algn="l">
              <a:lnSpc>
                <a:spcPct val="100000"/>
              </a:lnSpc>
              <a:spcBef>
                <a:spcPts val="1565"/>
              </a:spcBef>
              <a:buClrTx/>
              <a:buSzTx/>
              <a:buFont typeface="Wingdings" panose="05000000000000000000" charset="0"/>
              <a:buChar char="Ø"/>
              <a:tabLst>
                <a:tab pos="1072515" algn="l"/>
                <a:tab pos="1073150" algn="l"/>
              </a:tabLst>
            </a:pP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审核</a:t>
            </a:r>
            <a:r>
              <a:rPr lang="en-US" altLang="en-US" sz="1600" b="1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49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位博导的2024年博士生招生资格；</a:t>
            </a:r>
            <a:endParaRPr lang="en-US" altLang="en-US" sz="1600" b="1">
              <a:solidFill>
                <a:schemeClr val="tx1">
                  <a:lumMod val="85000"/>
                  <a:lumOff val="15000"/>
                  <a:alpha val="54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072515" lvl="1" indent="-287020" algn="l">
              <a:lnSpc>
                <a:spcPct val="100000"/>
              </a:lnSpc>
              <a:spcBef>
                <a:spcPts val="1565"/>
              </a:spcBef>
              <a:buClrTx/>
              <a:buSzTx/>
              <a:buFont typeface="Wingdings" panose="05000000000000000000" charset="0"/>
              <a:buChar char="Ø"/>
              <a:tabLst>
                <a:tab pos="1072515" algn="l"/>
                <a:tab pos="1073150" algn="l"/>
              </a:tabLst>
            </a:pP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完成2024年研究生指导教师遴选</a:t>
            </a:r>
            <a:r>
              <a: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：</a:t>
            </a:r>
            <a:r>
              <a:rPr lang="en-US" altLang="en-US" sz="1600" b="1" smtClean="0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 </a:t>
            </a:r>
            <a:r>
              <a:rPr lang="zh-CN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位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老师获得博导招生资格</a:t>
            </a:r>
            <a:r>
              <a: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，</a:t>
            </a:r>
            <a:r>
              <a:rPr lang="en-US" altLang="en-US" sz="1600" b="1" smtClean="0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9 </a:t>
            </a:r>
            <a:r>
              <a:rPr lang="zh-CN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位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老师获得硕导招生资格。</a:t>
            </a: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299324" y="3556726"/>
            <a:ext cx="7564120" cy="294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5455" lvl="1" indent="-285750">
              <a:lnSpc>
                <a:spcPct val="150000"/>
              </a:lnSpc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zh-CN" altLang="zh-CN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2023年研究生教师（团队）获奖情况：</a:t>
            </a:r>
          </a:p>
          <a:p>
            <a:pPr marL="179705" lvl="1" indent="0" algn="l" defTabSz="914400" eaLnBrk="1" fontAlgn="auto" latinLnBrk="0" hangingPunct="1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charset="0"/>
              <a:buChar char="Ø"/>
            </a:pPr>
            <a:r>
              <a:rPr lang="en-US" altLang="en-US" sz="1600" b="1" smtClean="0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北京市优秀研究生指导教师团队：</a:t>
            </a:r>
          </a:p>
          <a:p>
            <a:pPr marL="179705" lvl="1" indent="0" algn="l" defTabSz="914400" eaLnBrk="1" fontAlgn="auto" latinLnBrk="0" hangingPunct="1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charset="0"/>
              <a:buChar char="Ø"/>
            </a:pPr>
            <a:endParaRPr lang="en-US" altLang="en-US" sz="800" b="1">
              <a:solidFill>
                <a:srgbClr val="C00000">
                  <a:alpha val="54000"/>
                </a:srgb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79705" lvl="2" algn="l" defTabSz="914400" eaLnBrk="1" fontAlgn="auto" latinLnBrk="0" hangingPunct="1">
              <a:lnSpc>
                <a:spcPct val="100000"/>
              </a:lnSpc>
              <a:spcBef>
                <a:spcPts val="50"/>
              </a:spcBef>
              <a:buClrTx/>
              <a:buSzTx/>
              <a:buFont typeface="Wingdings" panose="05000000000000000000" charset="0"/>
              <a:buNone/>
            </a:pP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阿语系研究生指导教师团队</a:t>
            </a:r>
          </a:p>
          <a:p>
            <a:pPr marL="179705" lvl="1" indent="0" algn="l" eaLnBrk="1" fontAlgn="auto" latinLnBrk="0" hangingPunct="1">
              <a:lnSpc>
                <a:spcPct val="150000"/>
              </a:lnSpc>
              <a:spcBef>
                <a:spcPts val="1565"/>
              </a:spcBef>
              <a:buClrTx/>
              <a:buSzTx/>
              <a:buFont typeface="Wingdings" panose="05000000000000000000" charset="0"/>
              <a:buNone/>
              <a:tabLst>
                <a:tab pos="1072515" algn="l"/>
                <a:tab pos="1073150" algn="l"/>
              </a:tabLst>
            </a:pP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团队成员：付志明、林丰民、吴冰冰、廉超群、李海</a:t>
            </a:r>
            <a:r>
              <a: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鹏</a:t>
            </a:r>
            <a:r>
              <a:rPr lang="zh-CN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、</a:t>
            </a:r>
            <a:endParaRPr lang="en-US" altLang="zh-CN" sz="1600" smtClean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方正清刻本悦宋简体" panose="02000000000000000000" charset="-122"/>
            </a:endParaRPr>
          </a:p>
          <a:p>
            <a:pPr marL="179705" lvl="1" indent="0" algn="l" eaLnBrk="1" fontAlgn="auto" latinLnBrk="0" hangingPunct="1">
              <a:lnSpc>
                <a:spcPct val="150000"/>
              </a:lnSpc>
              <a:spcBef>
                <a:spcPts val="1565"/>
              </a:spcBef>
              <a:buClrTx/>
              <a:buSzTx/>
              <a:buFont typeface="Wingdings" panose="05000000000000000000" charset="0"/>
              <a:buNone/>
              <a:tabLst>
                <a:tab pos="1072515" algn="l"/>
                <a:tab pos="1073150" algn="l"/>
              </a:tabLst>
            </a:pP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 </a:t>
            </a:r>
            <a:r>
              <a:rPr lang="en-US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                  </a:t>
            </a:r>
            <a:r>
              <a:rPr lang="zh-CN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高山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、蒋和平、</a:t>
            </a:r>
            <a:r>
              <a: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倪颖</a:t>
            </a:r>
            <a:r>
              <a:rPr lang="zh-CN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、肖坤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、袁琳</a:t>
            </a:r>
          </a:p>
          <a:p>
            <a:pPr marL="179705" lvl="0" indent="0" algn="l" eaLnBrk="1" fontAlgn="auto" latinLnBrk="0" hangingPunct="1">
              <a:lnSpc>
                <a:spcPct val="100000"/>
              </a:lnSpc>
              <a:spcBef>
                <a:spcPts val="1565"/>
              </a:spcBef>
              <a:buClrTx/>
              <a:buSzTx/>
              <a:buFont typeface="Wingdings" panose="05000000000000000000" charset="0"/>
              <a:buChar char="Ø"/>
              <a:tabLst>
                <a:tab pos="1072515" algn="l"/>
                <a:tab pos="1073150" algn="l"/>
              </a:tabLst>
            </a:pPr>
            <a:r>
              <a:rPr lang="en-US" altLang="en-US" sz="1600" b="1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北京大学研究生教学优秀奖</a:t>
            </a:r>
            <a:r>
              <a:rPr lang="zh-CN" altLang="en-US" sz="1600" b="1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：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ea"/>
              </a:rPr>
              <a:t>冯硕</a:t>
            </a:r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31002017"/>
              </p:ext>
            </p:extLst>
          </p:nvPr>
        </p:nvGraphicFramePr>
        <p:xfrm>
          <a:off x="6246959" y="3556726"/>
          <a:ext cx="2021573" cy="286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11" imgW="2833358" imgH="4009959" progId="Acrobat.Document.DC">
                  <p:embed/>
                </p:oleObj>
              </mc:Choice>
              <mc:Fallback>
                <p:oleObj name="Acrobat Document" r:id="rId11" imgW="2833358" imgH="4009959" progId="Acrobat.Document.DC">
                  <p:embed/>
                  <p:pic>
                    <p:nvPicPr>
                      <p:cNvPr id="0" name="图片 103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46959" y="3556726"/>
                        <a:ext cx="2021573" cy="286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95" y="3556726"/>
            <a:ext cx="1967744" cy="27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教学相长，师生共进，提升综合育人水平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  <a:endParaRPr lang="zh-CN" altLang="zh-CN" sz="280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汉仪雅酷黑 85W" panose="020B0904020202020204" charset="-122"/>
            </a:endParaRPr>
          </a:p>
        </p:txBody>
      </p:sp>
      <p:sp>
        <p:nvSpPr>
          <p:cNvPr id="6" name="object 6"/>
          <p:cNvSpPr/>
          <p:nvPr>
            <p:custDataLst>
              <p:tags r:id="rId1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0" name="object 50"/>
          <p:cNvSpPr txBox="1"/>
          <p:nvPr>
            <p:custDataLst>
              <p:tags r:id="rId2"/>
            </p:custDataLst>
          </p:nvPr>
        </p:nvSpPr>
        <p:spPr>
          <a:xfrm>
            <a:off x="11568176" y="44196"/>
            <a:ext cx="539750" cy="5105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3</a:t>
            </a: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164060" y="1464476"/>
            <a:ext cx="8435035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lvl="1" indent="0" algn="l" defTabSz="914400" eaLnBrk="1" fontAlgn="auto" latinLnBrk="0" hangingPunct="1">
              <a:lnSpc>
                <a:spcPct val="150000"/>
              </a:lnSpc>
              <a:spcBef>
                <a:spcPts val="5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 sz="2000" b="1" smtClean="0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国家级</a:t>
            </a:r>
            <a:r>
              <a:rPr lang="zh-CN" altLang="en-US" sz="2000" b="1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教学成果</a:t>
            </a:r>
            <a:r>
              <a:rPr lang="zh-CN" altLang="en-US" sz="2000" b="1" smtClean="0">
                <a:solidFill>
                  <a:srgbClr val="C00000">
                    <a:alpha val="54000"/>
                  </a:srgb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奖（研究生）：</a:t>
            </a:r>
            <a:endParaRPr lang="en-US" altLang="zh-CN" sz="2000" b="1" smtClean="0">
              <a:solidFill>
                <a:srgbClr val="C00000">
                  <a:alpha val="54000"/>
                </a:srgb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79705" lvl="1" indent="0" algn="l" defTabSz="914400" eaLnBrk="1" fontAlgn="auto" latinLnBrk="0" hangingPunct="1">
              <a:lnSpc>
                <a:spcPct val="150000"/>
              </a:lnSpc>
              <a:spcBef>
                <a:spcPts val="50"/>
              </a:spcBef>
              <a:buClrTx/>
              <a:buSzTx/>
            </a:pPr>
            <a:endParaRPr lang="zh-CN" altLang="en-US" sz="1600" b="1">
              <a:solidFill>
                <a:srgbClr val="C00000">
                  <a:alpha val="54000"/>
                </a:srgb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79705" lvl="2" indent="0" algn="l" defTabSz="914400" eaLnBrk="1" fontAlgn="auto" latinLnBrk="0" hangingPunct="1">
              <a:lnSpc>
                <a:spcPct val="100000"/>
              </a:lnSpc>
              <a:spcBef>
                <a:spcPts val="50"/>
              </a:spcBef>
              <a:buClrTx/>
              <a:buSzTx/>
              <a:buFont typeface="Wingdings" panose="05000000000000000000" charset="0"/>
              <a:buNone/>
            </a:pP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国别和区域研究复合型人才分层分类培养体系的创新与实践</a:t>
            </a:r>
          </a:p>
          <a:p>
            <a:pPr marL="179705" lvl="1" indent="0" algn="l" eaLnBrk="1" fontAlgn="auto" latinLnBrk="0" hangingPunct="1">
              <a:lnSpc>
                <a:spcPct val="100000"/>
              </a:lnSpc>
              <a:spcBef>
                <a:spcPts val="1565"/>
              </a:spcBef>
              <a:buClrTx/>
              <a:buSzTx/>
              <a:buFont typeface="Wingdings" panose="05000000000000000000" charset="0"/>
              <a:buNone/>
              <a:tabLst>
                <a:tab pos="1072515" algn="l"/>
                <a:tab pos="1073150" algn="l"/>
              </a:tabLst>
            </a:pP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获奖人：宁琦、陈明、吴杰伟、王丹、黄燎宇、付志明、孙建军、吴冰冰、宋扬、</a:t>
            </a:r>
            <a:r>
              <a:rPr lang="zh-CN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王斯</a:t>
            </a:r>
            <a:r>
              <a:rPr lang="zh-CN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秧</a:t>
            </a:r>
            <a:endParaRPr lang="zh-CN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71331" y="4061303"/>
            <a:ext cx="2740025" cy="182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71331" y="1706110"/>
            <a:ext cx="2696845" cy="1861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75" y="3645510"/>
            <a:ext cx="5241530" cy="251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797" y="3919790"/>
            <a:ext cx="1292222" cy="196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531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教学相长，师生共进，提升综合育人水平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  <a:endParaRPr lang="zh-CN" altLang="zh-CN" sz="2800">
              <a:solidFill>
                <a:schemeClr val="bg1"/>
              </a:solidFill>
              <a:latin typeface="Arial" panose="020B0604020202020204" pitchFamily="34" charset="0"/>
              <a:ea typeface="汉仪雅酷黑 85W" panose="020B0904020202020204" charset="-122"/>
            </a:endParaRPr>
          </a:p>
        </p:txBody>
      </p:sp>
      <p:sp>
        <p:nvSpPr>
          <p:cNvPr id="6" name="object 6"/>
          <p:cNvSpPr/>
          <p:nvPr>
            <p:custDataLst>
              <p:tags r:id="rId1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0" name="object 50"/>
          <p:cNvSpPr txBox="1"/>
          <p:nvPr>
            <p:custDataLst>
              <p:tags r:id="rId2"/>
            </p:custDataLst>
          </p:nvPr>
        </p:nvSpPr>
        <p:spPr>
          <a:xfrm>
            <a:off x="11568176" y="44196"/>
            <a:ext cx="539750" cy="5105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3</a:t>
            </a:r>
          </a:p>
        </p:txBody>
      </p:sp>
      <p:sp>
        <p:nvSpPr>
          <p:cNvPr id="2" name="object 6" descr="7b0a202020202262756c6c6574223a20227b5c2263617465676f727949645c223a5c225c222c5c2274656d706c61746549645c223a32303233313539347d220a7d0a"/>
          <p:cNvSpPr txBox="1"/>
          <p:nvPr>
            <p:custDataLst>
              <p:tags r:id="rId3"/>
            </p:custDataLst>
          </p:nvPr>
        </p:nvSpPr>
        <p:spPr>
          <a:xfrm>
            <a:off x="407670" y="692785"/>
            <a:ext cx="10941050" cy="4175760"/>
          </a:xfrm>
          <a:prstGeom prst="rect">
            <a:avLst/>
          </a:prstGeom>
        </p:spPr>
        <p:txBody>
          <a:bodyPr vert="horz" wrap="square" lIns="0" tIns="13335" rIns="0" bIns="0">
            <a:spAutoFit/>
          </a:bodyPr>
          <a:lstStyle/>
          <a:p>
            <a:pPr marL="134620">
              <a:lnSpc>
                <a:spcPct val="150000"/>
              </a:lnSpc>
              <a:spcBef>
                <a:spcPts val="105"/>
              </a:spcBef>
            </a:pPr>
            <a:r>
              <a:rPr lang="zh-CN" altLang="zh-CN" sz="2000" b="1" spc="-15" dirty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增加论文审核环节，加强论文质量管理</a:t>
            </a:r>
            <a:endParaRPr sz="2000" b="1" dirty="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>
              <a:lnSpc>
                <a:spcPct val="150000"/>
              </a:lnSpc>
              <a:spcBef>
                <a:spcPts val="55"/>
              </a:spcBef>
            </a:pP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自</a:t>
            </a:r>
            <a:r>
              <a:rPr lang="en-US" altLang="en-US" sz="1600" spc="-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zh-CN" sz="1600" spc="-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</a:t>
            </a:r>
            <a:r>
              <a:rPr lang="en-US" altLang="en-US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月毕业博士生学位论</a:t>
            </a:r>
            <a:r>
              <a:rPr lang="zh-CN" altLang="zh-CN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文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开始，增加</a:t>
            </a:r>
            <a:r>
              <a:rPr lang="zh-CN" altLang="zh-CN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送审前质量把关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和</a:t>
            </a:r>
            <a:r>
              <a:rPr lang="zh-CN" altLang="zh-CN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答辩前审核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两个环节。</a:t>
            </a:r>
          </a:p>
          <a:p>
            <a:pPr marL="584835" indent="-285750">
              <a:lnSpc>
                <a:spcPct val="150000"/>
              </a:lnSpc>
              <a:buFont typeface="Wingdings" panose="05000000000000000000" charset="0"/>
              <a:buChar char="Ø"/>
              <a:tabLst>
                <a:tab pos="299085" algn="l"/>
                <a:tab pos="299720" algn="l"/>
              </a:tabLst>
            </a:pPr>
            <a:r>
              <a:rPr lang="zh-CN" altLang="zh-CN" sz="1600" b="1" u="sng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学位论文评阅前</a:t>
            </a:r>
            <a:r>
              <a:rPr lang="zh-CN" altLang="zh-CN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：组织专家组对博士学位论文进行</a:t>
            </a:r>
            <a:r>
              <a:rPr lang="zh-CN" altLang="zh-CN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质量把关</a:t>
            </a:r>
            <a:r>
              <a:rPr lang="zh-CN" altLang="zh-CN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。专家组向博士生提出修改建议，博士生在导师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的指导下对论文进行修改完善</a:t>
            </a:r>
            <a:r>
              <a:rPr lang="zh-CN" altLang="zh-CN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584835" indent="-285750">
              <a:lnSpc>
                <a:spcPts val="2880"/>
              </a:lnSpc>
              <a:spcBef>
                <a:spcPts val="260"/>
              </a:spcBef>
              <a:buFont typeface="Wingdings" panose="05000000000000000000" charset="0"/>
              <a:buChar char="Ø"/>
              <a:tabLst>
                <a:tab pos="299085" algn="l"/>
                <a:tab pos="299720" algn="l"/>
              </a:tabLst>
            </a:pPr>
            <a:r>
              <a:rPr lang="zh-CN" altLang="zh-CN" sz="1600" b="1" u="sng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学位论文评阅后</a:t>
            </a:r>
            <a:r>
              <a:rPr lang="zh-CN" altLang="zh-CN" sz="16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</a:t>
            </a:r>
            <a:r>
              <a:rPr lang="zh-CN" altLang="zh-CN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对评阅中存在</a:t>
            </a:r>
            <a:r>
              <a:rPr lang="en-US" altLang="en-US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</a:t>
            </a:r>
            <a:r>
              <a:rPr lang="zh-CN" altLang="zh-CN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个及以上中评和存在任一差评的博士论文，学院组织专家组</a:t>
            </a:r>
            <a:r>
              <a:rPr lang="zh-CN" altLang="zh-CN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审阅论文及评阅意见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，形成建议报告提交答辩委</a:t>
            </a:r>
            <a:r>
              <a:rPr lang="zh-CN" altLang="zh-CN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员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会参</a:t>
            </a:r>
            <a:r>
              <a:rPr lang="zh-CN" altLang="zh-CN" sz="16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考。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299085" indent="-287020">
              <a:lnSpc>
                <a:spcPts val="2880"/>
              </a:lnSpc>
              <a:buBlip>
                <a:blip r:embed="rId9"/>
              </a:buBlip>
              <a:tabLst>
                <a:tab pos="299720" algn="l"/>
              </a:tabLst>
            </a:pPr>
            <a:r>
              <a:rPr lang="zh-CN" altLang="zh-CN" sz="1600" b="1" u="sng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提前审阅学位论文：</a:t>
            </a:r>
            <a:r>
              <a:rPr lang="zh-CN" altLang="zh-CN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召开学位分会</a:t>
            </a:r>
            <a:r>
              <a:rPr lang="zh-CN" altLang="zh-CN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前</a:t>
            </a:r>
            <a:r>
              <a:rPr lang="en-US" altLang="en-US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</a:t>
            </a:r>
            <a:r>
              <a:rPr lang="zh-CN" altLang="zh-CN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天</a:t>
            </a:r>
            <a:r>
              <a:rPr lang="zh-CN" altLang="zh-CN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将博士生学位论文交由分会委员审阅，提前熟悉博士学位论文的写作和修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改</a:t>
            </a:r>
            <a:r>
              <a:rPr lang="zh-CN" altLang="zh-CN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情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况</a:t>
            </a:r>
            <a:r>
              <a:rPr lang="zh-CN" altLang="zh-CN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299085" indent="-287020">
              <a:lnSpc>
                <a:spcPct val="100000"/>
              </a:lnSpc>
              <a:spcBef>
                <a:spcPts val="705"/>
              </a:spcBef>
              <a:buBlip>
                <a:blip r:embed="rId9"/>
              </a:buBlip>
              <a:tabLst>
                <a:tab pos="299720" algn="l"/>
              </a:tabLst>
            </a:pPr>
            <a:r>
              <a:rPr lang="zh-CN" altLang="zh-CN" sz="1600" b="1" u="sng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严格审核论文质量：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委员对评审中存在中</a:t>
            </a:r>
            <a:r>
              <a:rPr lang="zh-CN" altLang="zh-CN" sz="16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评、差评，</a:t>
            </a:r>
            <a:r>
              <a:rPr lang="zh-CN" altLang="zh-CN" sz="16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答辩不全票通过等问</a:t>
            </a:r>
            <a:r>
              <a:rPr lang="zh-CN" altLang="zh-CN" sz="16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题</a:t>
            </a:r>
            <a:r>
              <a:rPr lang="zh-CN" altLang="zh-CN" sz="16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论文</a:t>
            </a:r>
            <a:r>
              <a:rPr lang="zh-CN" altLang="zh-CN" sz="16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进</a:t>
            </a:r>
            <a:r>
              <a:rPr lang="zh-CN" altLang="zh-CN" sz="16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行</a:t>
            </a:r>
            <a:r>
              <a:rPr lang="zh-CN" altLang="zh-CN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重点审查</a:t>
            </a:r>
            <a:r>
              <a:rPr lang="zh-CN" altLang="zh-CN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299085" indent="-287020">
              <a:lnSpc>
                <a:spcPct val="150000"/>
              </a:lnSpc>
              <a:buBlip>
                <a:blip r:embed="rId9"/>
              </a:buBlip>
              <a:tabLst>
                <a:tab pos="299720" algn="l"/>
              </a:tabLst>
            </a:pPr>
            <a:r>
              <a:rPr lang="zh-CN" altLang="zh-CN" sz="1600" b="1" u="sng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建立论文修改机制：</a:t>
            </a:r>
            <a:r>
              <a:rPr lang="zh-CN" altLang="zh-CN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由院领导牵头成立工作组，通过专家小组等形式指导学生对学位论文的薄弱部分进行修改，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做到</a:t>
            </a:r>
            <a:r>
              <a:rPr lang="zh-CN" altLang="zh-CN" sz="1600" b="1" spc="-25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“一问题一反馈”</a:t>
            </a:r>
            <a:r>
              <a:rPr lang="zh-CN" altLang="zh-CN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065" indent="0">
              <a:lnSpc>
                <a:spcPct val="100000"/>
              </a:lnSpc>
              <a:spcBef>
                <a:spcPts val="960"/>
              </a:spcBef>
              <a:buNone/>
              <a:tabLst>
                <a:tab pos="299720" algn="l"/>
              </a:tabLst>
            </a:pP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各专业对硕博士</a:t>
            </a:r>
            <a:r>
              <a:rPr lang="zh-CN" altLang="zh-CN" sz="16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论文字数</a:t>
            </a:r>
            <a:r>
              <a:rPr lang="zh-CN" altLang="zh-CN"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做了具体要求</a:t>
            </a:r>
            <a:r>
              <a:rPr lang="zh-CN" altLang="zh-CN" sz="16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  <a:endParaRPr lang="zh-CN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79524396"/>
              </p:ext>
            </p:extLst>
          </p:nvPr>
        </p:nvGraphicFramePr>
        <p:xfrm>
          <a:off x="181610" y="5218430"/>
          <a:ext cx="5742305" cy="1405890"/>
        </p:xfrm>
        <a:graphic>
          <a:graphicData uri="http://schemas.openxmlformats.org/drawingml/2006/table">
            <a:tbl>
              <a:tblPr firstRow="1" bandRow="1">
                <a:tableStyleId>{AA39831D-5A06-49EC-9547-AE6125822A17}</a:tableStyleId>
              </a:tblPr>
              <a:tblGrid>
                <a:gridCol w="561975"/>
                <a:gridCol w="561340"/>
                <a:gridCol w="778510"/>
                <a:gridCol w="959485"/>
                <a:gridCol w="723900"/>
                <a:gridCol w="815975"/>
                <a:gridCol w="732155"/>
                <a:gridCol w="608965"/>
              </a:tblGrid>
              <a:tr h="339090">
                <a:tc grid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风雅宋简体" panose="02000000000000000000" charset="-122"/>
                        </a:rPr>
                        <a:t>博士评阅-</a:t>
                      </a:r>
                      <a:r>
                        <a:rPr lang="zh-CN" altLang="en-US" sz="1800" b="1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风雅宋简体" panose="02000000000000000000" charset="-122"/>
                        </a:rPr>
                        <a:t>按人统计</a:t>
                      </a:r>
                      <a:r>
                        <a:rPr lang="en-US" sz="1800" b="1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风雅宋简体" panose="02000000000000000000" charset="-122"/>
                        </a:rPr>
                        <a:t>（外国语言文学分会）</a:t>
                      </a:r>
                      <a:r>
                        <a:rPr lang="en-US" altLang="zh-CN" sz="16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风雅宋简体" panose="02000000000000000000" charset="-122"/>
                        </a:rPr>
                        <a:t> </a:t>
                      </a:r>
                      <a:endParaRPr lang="en-US" sz="16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参加评阅人数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评阅通过人数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评阅未通过人数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总体评价全优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有差评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不同意答辩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增评后通过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分会表决</a:t>
                      </a: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28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28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kern="1200">
                          <a:solidFill>
                            <a:srgbClr val="C20114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0</a:t>
                      </a:r>
                      <a:endParaRPr lang="en-US" altLang="en-US" sz="1400" b="1" kern="1200">
                        <a:solidFill>
                          <a:srgbClr val="C20114"/>
                        </a:solidFill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10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20114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C20114"/>
                        </a:solidFill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20114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C20114"/>
                        </a:solidFill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20114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C20114"/>
                        </a:solidFill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风雅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风雅宋简体" panose="02000000000000000000" charset="-122"/>
                        </a:rPr>
                        <a:t>全票通过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487336183"/>
              </p:ext>
            </p:extLst>
          </p:nvPr>
        </p:nvGraphicFramePr>
        <p:xfrm>
          <a:off x="6094730" y="5256530"/>
          <a:ext cx="5840730" cy="1379220"/>
        </p:xfrm>
        <a:graphic>
          <a:graphicData uri="http://schemas.openxmlformats.org/drawingml/2006/table">
            <a:tbl>
              <a:tblPr firstRow="1" bandRow="1">
                <a:tableStyleId>{AA39831D-5A06-49EC-9547-AE6125822A17}</a:tableStyleId>
              </a:tblPr>
              <a:tblGrid>
                <a:gridCol w="648970"/>
                <a:gridCol w="648970"/>
                <a:gridCol w="648970"/>
                <a:gridCol w="648970"/>
                <a:gridCol w="648970"/>
                <a:gridCol w="648970"/>
                <a:gridCol w="648970"/>
                <a:gridCol w="648970"/>
                <a:gridCol w="648970"/>
              </a:tblGrid>
              <a:tr h="283845">
                <a:tc gridSpan="9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博士评阅-按票统计（外国语言文学分会）</a:t>
                      </a:r>
                      <a:r>
                        <a:rPr lang="en-US" altLang="zh-CN" sz="1000"/>
                        <a:t> </a:t>
                      </a:r>
                      <a:endParaRPr lang="en-US" sz="100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总体评价-优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总体评价-良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总体评价-中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总体评价-差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同意答辩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修改后答辩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不同意答辩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评阅意见合计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分项-差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</a:tr>
              <a:tr h="4552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99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37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4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20114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0</a:t>
                      </a:r>
                      <a:endParaRPr lang="en-US" altLang="en-US" sz="1400" b="1">
                        <a:solidFill>
                          <a:srgbClr val="C20114"/>
                        </a:solidFill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130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10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buNone/>
                      </a:pPr>
                      <a:r>
                        <a:rPr lang="en-US" sz="1400" b="1" kern="1200">
                          <a:solidFill>
                            <a:srgbClr val="C20114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清刻本悦宋简体" panose="02000000000000000000" charset="-122"/>
                        </a:rPr>
                        <a:t>0</a:t>
                      </a:r>
                      <a:endParaRPr lang="en-US" altLang="en-US" sz="1400" b="1" kern="1200">
                        <a:solidFill>
                          <a:srgbClr val="C20114"/>
                        </a:solidFill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风雅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140</a:t>
                      </a:r>
                      <a:endParaRPr lang="en-US" altLang="en-US" sz="1400"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>
                          <a:solidFill>
                            <a:srgbClr val="C20114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风雅宋简体" panose="02000000000000000000" charset="-122"/>
                          <a:sym typeface="方正清刻本悦宋简体" panose="02000000000000000000" charset="-122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008120" y="4725035"/>
            <a:ext cx="48279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 b="1" spc="-15" dirty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完善制度</a:t>
            </a:r>
            <a:r>
              <a:rPr lang="en-US" altLang="zh-CN" sz="2000" b="1" spc="-15" dirty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 </a:t>
            </a:r>
            <a:r>
              <a:rPr lang="zh-CN" altLang="zh-CN" sz="2000" b="1" spc="-15" dirty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层层把关</a:t>
            </a:r>
            <a:r>
              <a:rPr lang="en-US" altLang="zh-CN" sz="2000" b="1" spc="-15" dirty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zh-CN" altLang="en-US" sz="2000" b="1" spc="-15" dirty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提升质量</a:t>
            </a:r>
            <a:r>
              <a:rPr lang="en-US" altLang="zh-CN" sz="2000" b="1" spc="-15" dirty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教学相长，师生共进，提升综合育人水平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  <a:endParaRPr lang="zh-CN" altLang="zh-CN" sz="280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汉仪雅酷黑 85W" panose="020B0904020202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835418" y="6409309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25" name="椭圆 24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</p:grpSp>
      <p:sp>
        <p:nvSpPr>
          <p:cNvPr id="6" name="object 6"/>
          <p:cNvSpPr/>
          <p:nvPr>
            <p:custDataLst>
              <p:tags r:id="rId1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0" name="object 50"/>
          <p:cNvSpPr txBox="1"/>
          <p:nvPr>
            <p:custDataLst>
              <p:tags r:id="rId2"/>
            </p:custDataLst>
          </p:nvPr>
        </p:nvSpPr>
        <p:spPr>
          <a:xfrm>
            <a:off x="11568176" y="44196"/>
            <a:ext cx="539750" cy="5105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3</a:t>
            </a:r>
          </a:p>
        </p:txBody>
      </p:sp>
      <p:sp>
        <p:nvSpPr>
          <p:cNvPr id="3" name="object 3"/>
          <p:cNvSpPr txBox="1"/>
          <p:nvPr>
            <p:custDataLst>
              <p:tags r:id="rId3"/>
            </p:custDataLst>
          </p:nvPr>
        </p:nvSpPr>
        <p:spPr>
          <a:xfrm>
            <a:off x="569594" y="919480"/>
            <a:ext cx="8224347" cy="830580"/>
          </a:xfrm>
          <a:prstGeom prst="rect">
            <a:avLst/>
          </a:prstGeom>
        </p:spPr>
        <p:txBody>
          <a:bodyPr vert="horz" wrap="square" lIns="0" tIns="13335" rIns="0" bIns="0">
            <a:spAutoFit/>
          </a:bodyPr>
          <a:lstStyle/>
          <a:p>
            <a:pPr marL="17145">
              <a:lnSpc>
                <a:spcPct val="100000"/>
              </a:lnSpc>
              <a:spcBef>
                <a:spcPts val="105"/>
              </a:spcBef>
            </a:pPr>
            <a:r>
              <a:rPr sz="2000" b="1" spc="-15" dirty="0" err="1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加强论文抽检审核，保障学位授予质量</a:t>
            </a:r>
            <a:endParaRPr sz="2000" dirty="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50" dirty="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299085" indent="-287020">
              <a:lnSpc>
                <a:spcPct val="100000"/>
              </a:lnSpc>
              <a:tabLst>
                <a:tab pos="299720" algn="l"/>
              </a:tabLst>
            </a:pPr>
            <a:r>
              <a:rPr lang="en-US" sz="1700" b="1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sz="1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申请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学位</a:t>
            </a:r>
            <a:r>
              <a:rPr sz="1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的</a:t>
            </a:r>
            <a:r>
              <a:rPr sz="1700" b="1" spc="-25" dirty="0">
                <a:solidFill>
                  <a:srgbClr val="C20114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</a:t>
            </a:r>
            <a:r>
              <a:rPr lang="en-US" sz="1700" b="1" spc="-25" dirty="0">
                <a:solidFill>
                  <a:srgbClr val="C20114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0</a:t>
            </a:r>
            <a:r>
              <a:rPr sz="1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名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博士</a:t>
            </a:r>
            <a:r>
              <a:rPr sz="17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生和</a:t>
            </a:r>
            <a:r>
              <a:rPr lang="en-US" sz="1700" b="1" spc="-20" dirty="0">
                <a:solidFill>
                  <a:srgbClr val="C20114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74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名硕</a:t>
            </a:r>
            <a:r>
              <a:rPr sz="1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士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生全</a:t>
            </a:r>
            <a:r>
              <a:rPr sz="1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部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获得</a:t>
            </a:r>
            <a:r>
              <a:rPr sz="1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位</a:t>
            </a:r>
            <a:r>
              <a:rPr sz="17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，论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文抽</a:t>
            </a:r>
            <a:r>
              <a:rPr sz="1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检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中</a:t>
            </a:r>
            <a:r>
              <a:rPr sz="1700" b="1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未</a:t>
            </a:r>
            <a:r>
              <a:rPr sz="1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出现问题论</a:t>
            </a:r>
            <a:r>
              <a:rPr sz="17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文</a:t>
            </a:r>
            <a:r>
              <a:rPr sz="1700" b="1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。</a:t>
            </a:r>
          </a:p>
        </p:txBody>
      </p:sp>
      <p:graphicFrame>
        <p:nvGraphicFramePr>
          <p:cNvPr id="2" name="object 3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0025470"/>
              </p:ext>
            </p:extLst>
          </p:nvPr>
        </p:nvGraphicFramePr>
        <p:xfrm>
          <a:off x="335743" y="5029200"/>
          <a:ext cx="8458199" cy="111125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056640"/>
                <a:gridCol w="1273905"/>
                <a:gridCol w="4939469"/>
                <a:gridCol w="1188185"/>
              </a:tblGrid>
              <a:tr h="370840">
                <a:tc>
                  <a:txBody>
                    <a:bodyPr/>
                    <a:lstStyle/>
                    <a:p>
                      <a:pPr marL="2990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5" dirty="0" err="1">
                          <a:solidFill>
                            <a:srgbClr val="FFFFFF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作者</a:t>
                      </a: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27D60"/>
                    </a:solidFill>
                  </a:tcPr>
                </a:tc>
                <a:tc>
                  <a:txBody>
                    <a:bodyPr/>
                    <a:lstStyle/>
                    <a:p>
                      <a:pPr marL="2400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15">
                          <a:solidFill>
                            <a:srgbClr val="FFFFFF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所在系所</a:t>
                      </a: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27D6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15">
                          <a:solidFill>
                            <a:srgbClr val="FFFFFF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论文题目</a:t>
                      </a: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27D60"/>
                    </a:solidFill>
                  </a:tcPr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15">
                          <a:solidFill>
                            <a:srgbClr val="FFFFFF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指导教师</a:t>
                      </a: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27D60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zh-CN" altLang="zh-CN" sz="1800" dirty="0">
                          <a:solidFill>
                            <a:sysClr val="windowText" lastClr="000000"/>
                          </a:solidFill>
                          <a:effectLst/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+mn-ea"/>
                          <a:sym typeface="方正清刻本悦宋简体" panose="02000000000000000000" charset="-122"/>
                        </a:rPr>
                        <a:t>向伟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D7D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zh-CN" altLang="en-US" sz="1800" spc="-20" dirty="0">
                          <a:solidFill>
                            <a:sysClr val="windowText" lastClr="000000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日</a:t>
                      </a:r>
                      <a:r>
                        <a:rPr sz="1800" spc="-20" dirty="0" err="1">
                          <a:solidFill>
                            <a:sysClr val="windowText" lastClr="000000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语系</a:t>
                      </a:r>
                      <a:endParaRPr sz="1800" spc="-20" dirty="0">
                        <a:solidFill>
                          <a:sysClr val="windowText" lastClr="000000"/>
                        </a:solidFill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D7D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zh-CN" altLang="zh-CN" sz="1600" dirty="0">
                          <a:solidFill>
                            <a:sysClr val="windowText" lastClr="000000"/>
                          </a:solidFill>
                          <a:effectLst/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+mn-ea"/>
                          <a:sym typeface="方正清刻本悦宋简体" panose="02000000000000000000" charset="-122"/>
                        </a:rPr>
                        <a:t>日本古代战记绘卷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D7D2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zh-CN" altLang="en-US" sz="1800" spc="-20" smtClean="0">
                          <a:solidFill>
                            <a:sysClr val="windowText" lastClr="000000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丁莉</a:t>
                      </a:r>
                      <a:endParaRPr lang="zh-CN" altLang="en-US" sz="1800" spc="-20" dirty="0">
                        <a:solidFill>
                          <a:sysClr val="windowText" lastClr="000000"/>
                        </a:solidFill>
                        <a:latin typeface="方正清刻本悦宋简体" panose="02000000000000000000" charset="-122"/>
                        <a:ea typeface="方正清刻本悦宋简体" panose="02000000000000000000" charset="-122"/>
                        <a:cs typeface="方正清刻本悦宋简体" panose="02000000000000000000" charset="-122"/>
                        <a:sym typeface="方正清刻本悦宋简体" panose="02000000000000000000" charset="-122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D7D2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zh-CN" altLang="en-US" sz="1800" spc="-20" dirty="0">
                          <a:solidFill>
                            <a:sysClr val="windowText" lastClr="000000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李颖异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zh-CN" altLang="en-US" sz="1800" spc="-20" dirty="0">
                          <a:solidFill>
                            <a:sysClr val="windowText" lastClr="000000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语言所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zh-CN" altLang="zh-CN" sz="1600" dirty="0">
                          <a:solidFill>
                            <a:sysClr val="windowText" lastClr="000000"/>
                          </a:solidFill>
                          <a:effectLst/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+mn-ea"/>
                          <a:sym typeface="方正清刻本悦宋简体" panose="02000000000000000000" charset="-122"/>
                        </a:rPr>
                        <a:t>从量词语言的复数标记看汉语看汉语名词短语的结构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zh-CN" altLang="en-US" sz="1800" spc="-25" dirty="0">
                          <a:solidFill>
                            <a:sysClr val="windowText" lastClr="000000"/>
                          </a:solidFill>
                          <a:latin typeface="方正清刻本悦宋简体" panose="02000000000000000000" charset="-122"/>
                          <a:ea typeface="方正清刻本悦宋简体" panose="02000000000000000000" charset="-122"/>
                          <a:cs typeface="方正清刻本悦宋简体" panose="02000000000000000000" charset="-122"/>
                          <a:sym typeface="方正清刻本悦宋简体" panose="02000000000000000000" charset="-122"/>
                        </a:rPr>
                        <a:t>胡旭辉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BEA"/>
                    </a:solidFill>
                  </a:tcPr>
                </a:tc>
              </a:tr>
            </a:tbl>
          </a:graphicData>
        </a:graphic>
      </p:graphicFrame>
      <p:sp>
        <p:nvSpPr>
          <p:cNvPr id="14" name="object 5"/>
          <p:cNvSpPr txBox="1"/>
          <p:nvPr>
            <p:custDataLst>
              <p:tags r:id="rId5"/>
            </p:custDataLst>
          </p:nvPr>
        </p:nvSpPr>
        <p:spPr>
          <a:xfrm>
            <a:off x="2835418" y="4636479"/>
            <a:ext cx="3458845" cy="2895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 err="1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获评北</a:t>
            </a:r>
            <a:r>
              <a:rPr sz="1800" b="1" spc="-25" dirty="0" err="1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京大学优秀博士生论文情</a:t>
            </a:r>
            <a:r>
              <a:rPr sz="1800" b="1" spc="-50" dirty="0" err="1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况</a:t>
            </a:r>
            <a:endParaRPr sz="1800" dirty="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graphicFrame>
        <p:nvGraphicFramePr>
          <p:cNvPr id="22" name="Chart 6"/>
          <p:cNvGraphicFramePr/>
          <p:nvPr>
            <p:custDataLst>
              <p:tags r:id="rId6"/>
            </p:custDataLst>
          </p:nvPr>
        </p:nvGraphicFramePr>
        <p:xfrm>
          <a:off x="478790" y="2411095"/>
          <a:ext cx="8142605" cy="187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4" name="图片 3" descr="d36253a8378c444f0e2507e43dd57a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8130" y="1916430"/>
            <a:ext cx="2400333" cy="1800000"/>
          </a:xfrm>
          <a:prstGeom prst="rect">
            <a:avLst/>
          </a:prstGeom>
        </p:spPr>
      </p:pic>
      <p:pic>
        <p:nvPicPr>
          <p:cNvPr id="5" name="图片 4" descr="70ff8b9e2b9efb45ea0366616cb5dd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4056" y="4004945"/>
            <a:ext cx="2374407" cy="1780558"/>
          </a:xfrm>
          <a:prstGeom prst="rect">
            <a:avLst/>
          </a:prstGeom>
        </p:spPr>
      </p:pic>
      <p:sp>
        <p:nvSpPr>
          <p:cNvPr id="38" name="TextBox 167"/>
          <p:cNvSpPr txBox="1"/>
          <p:nvPr>
            <p:custDataLst>
              <p:tags r:id="rId7"/>
            </p:custDataLst>
          </p:nvPr>
        </p:nvSpPr>
        <p:spPr>
          <a:xfrm>
            <a:off x="2132793" y="2053209"/>
            <a:ext cx="4864097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 algn="ctr">
              <a:spcBef>
                <a:spcPts val="100"/>
              </a:spcBef>
              <a:buClrTx/>
              <a:buSzTx/>
              <a:buFontTx/>
            </a:pPr>
            <a:r>
              <a:rPr b="1" spc="-25" dirty="0" err="1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2013-202</a:t>
            </a:r>
            <a:r>
              <a:rPr lang="en-US" b="1" spc="-25" dirty="0" err="1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</a:t>
            </a:r>
            <a:r>
              <a:rPr b="1" spc="-25" dirty="0" err="1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年学位授予人数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960842" y="6409309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17" name="椭圆 16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教学相长，师生共进，提升综合育人水平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  <a:endParaRPr lang="zh-CN" altLang="zh-CN" sz="280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汉仪雅酷黑 85W" panose="020B0904020202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74333" y="6520813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25" name="椭圆 24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sp>
        <p:nvSpPr>
          <p:cNvPr id="6" name="object 6"/>
          <p:cNvSpPr/>
          <p:nvPr>
            <p:custDataLst>
              <p:tags r:id="rId1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0" name="object 50"/>
          <p:cNvSpPr txBox="1"/>
          <p:nvPr>
            <p:custDataLst>
              <p:tags r:id="rId2"/>
            </p:custDataLst>
          </p:nvPr>
        </p:nvSpPr>
        <p:spPr>
          <a:xfrm>
            <a:off x="11568176" y="44196"/>
            <a:ext cx="539750" cy="5105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3</a:t>
            </a:r>
          </a:p>
        </p:txBody>
      </p:sp>
      <p:sp>
        <p:nvSpPr>
          <p:cNvPr id="4" name="object 4"/>
          <p:cNvSpPr txBox="1"/>
          <p:nvPr>
            <p:custDataLst>
              <p:tags r:id="rId3"/>
            </p:custDataLst>
          </p:nvPr>
        </p:nvSpPr>
        <p:spPr>
          <a:xfrm>
            <a:off x="3726815" y="949960"/>
            <a:ext cx="4748530" cy="3816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学院研</a:t>
            </a:r>
            <a:r>
              <a:rPr sz="24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究生</a:t>
            </a:r>
            <a:r>
              <a:rPr sz="24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各</a:t>
            </a:r>
            <a:r>
              <a:rPr sz="24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项学</a:t>
            </a:r>
            <a:r>
              <a:rPr sz="24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科</a:t>
            </a:r>
            <a:r>
              <a:rPr sz="24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竞赛</a:t>
            </a:r>
            <a:r>
              <a:rPr sz="24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获</a:t>
            </a:r>
            <a:r>
              <a:rPr sz="24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奖情</a:t>
            </a:r>
            <a:r>
              <a:rPr sz="2400" b="1" spc="-5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况</a:t>
            </a:r>
            <a:endParaRPr sz="24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50705" y="1460628"/>
            <a:ext cx="8513954" cy="481964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537490" y="6520813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12" name="椭圆 11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31"/>
          <p:cNvSpPr/>
          <p:nvPr/>
        </p:nvSpPr>
        <p:spPr>
          <a:xfrm>
            <a:off x="-92710" y="-18415"/>
            <a:ext cx="8131810" cy="6894830"/>
          </a:xfrm>
          <a:custGeom>
            <a:avLst/>
            <a:gdLst/>
            <a:ahLst/>
            <a:cxnLst/>
            <a:rect l="l" t="t" r="r" b="b"/>
            <a:pathLst>
              <a:path w="8131810" h="6894830">
                <a:moveTo>
                  <a:pt x="7301230" y="0"/>
                </a:moveTo>
                <a:lnTo>
                  <a:pt x="5772150" y="3780155"/>
                </a:lnTo>
                <a:lnTo>
                  <a:pt x="8131810" y="6894830"/>
                </a:lnTo>
                <a:lnTo>
                  <a:pt x="0" y="6869430"/>
                </a:lnTo>
                <a:lnTo>
                  <a:pt x="0" y="0"/>
                </a:lnTo>
                <a:lnTo>
                  <a:pt x="730123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sp>
        <p:nvSpPr>
          <p:cNvPr id="28" name="Freeform 284"/>
          <p:cNvSpPr>
            <a:spLocks noEditPoints="1"/>
          </p:cNvSpPr>
          <p:nvPr/>
        </p:nvSpPr>
        <p:spPr>
          <a:xfrm>
            <a:off x="6960096" y="1181304"/>
            <a:ext cx="959841" cy="711525"/>
          </a:xfrm>
          <a:custGeom>
            <a:avLst/>
            <a:gdLst/>
            <a:ahLst/>
            <a:cxnLst/>
            <a:rect l="0" t="0" r="r" b="b"/>
            <a:pathLst>
              <a:path w="959841" h="711525">
                <a:moveTo>
                  <a:pt x="180676" y="0"/>
                </a:moveTo>
                <a:cubicBezTo>
                  <a:pt x="11292" y="0"/>
                  <a:pt x="11292" y="0"/>
                  <a:pt x="11292" y="0"/>
                </a:cubicBezTo>
                <a:cubicBezTo>
                  <a:pt x="11292" y="0"/>
                  <a:pt x="0" y="11294"/>
                  <a:pt x="0" y="11294"/>
                </a:cubicBezTo>
                <a:cubicBezTo>
                  <a:pt x="0" y="700231"/>
                  <a:pt x="0" y="700231"/>
                  <a:pt x="0" y="700231"/>
                </a:cubicBezTo>
                <a:cubicBezTo>
                  <a:pt x="0" y="700231"/>
                  <a:pt x="11292" y="711525"/>
                  <a:pt x="11292" y="711525"/>
                </a:cubicBezTo>
                <a:cubicBezTo>
                  <a:pt x="180676" y="711525"/>
                  <a:pt x="180676" y="711525"/>
                  <a:pt x="180676" y="711525"/>
                </a:cubicBezTo>
                <a:cubicBezTo>
                  <a:pt x="191968" y="711525"/>
                  <a:pt x="203260" y="700231"/>
                  <a:pt x="203260" y="700231"/>
                </a:cubicBezTo>
                <a:cubicBezTo>
                  <a:pt x="203260" y="11294"/>
                  <a:pt x="203260" y="11294"/>
                  <a:pt x="203260" y="11294"/>
                </a:cubicBezTo>
                <a:cubicBezTo>
                  <a:pt x="203260" y="11294"/>
                  <a:pt x="191968" y="0"/>
                  <a:pt x="180676" y="0"/>
                </a:cubicBezTo>
                <a:close/>
                <a:moveTo>
                  <a:pt x="22584" y="56470"/>
                </a:moveTo>
                <a:cubicBezTo>
                  <a:pt x="22584" y="45176"/>
                  <a:pt x="33877" y="45176"/>
                  <a:pt x="33877" y="45176"/>
                </a:cubicBezTo>
                <a:cubicBezTo>
                  <a:pt x="158091" y="45176"/>
                  <a:pt x="158091" y="45176"/>
                  <a:pt x="158091" y="45176"/>
                </a:cubicBezTo>
                <a:cubicBezTo>
                  <a:pt x="169384" y="45176"/>
                  <a:pt x="180676" y="45176"/>
                  <a:pt x="180676" y="56470"/>
                </a:cubicBezTo>
                <a:cubicBezTo>
                  <a:pt x="180676" y="316233"/>
                  <a:pt x="180676" y="316233"/>
                  <a:pt x="180676" y="316233"/>
                </a:cubicBezTo>
                <a:cubicBezTo>
                  <a:pt x="180676" y="316233"/>
                  <a:pt x="169384" y="327527"/>
                  <a:pt x="158091" y="327527"/>
                </a:cubicBezTo>
                <a:cubicBezTo>
                  <a:pt x="33877" y="327527"/>
                  <a:pt x="33877" y="327527"/>
                  <a:pt x="33877" y="327527"/>
                </a:cubicBezTo>
                <a:cubicBezTo>
                  <a:pt x="33877" y="327527"/>
                  <a:pt x="22584" y="316233"/>
                  <a:pt x="22584" y="316233"/>
                </a:cubicBezTo>
                <a:lnTo>
                  <a:pt x="22584" y="56470"/>
                </a:lnTo>
                <a:close/>
                <a:moveTo>
                  <a:pt x="180676" y="632467"/>
                </a:moveTo>
                <a:cubicBezTo>
                  <a:pt x="22584" y="632467"/>
                  <a:pt x="22584" y="632467"/>
                  <a:pt x="22584" y="632467"/>
                </a:cubicBezTo>
                <a:cubicBezTo>
                  <a:pt x="22584" y="632467"/>
                  <a:pt x="22584" y="632467"/>
                  <a:pt x="22584" y="632467"/>
                </a:cubicBezTo>
                <a:cubicBezTo>
                  <a:pt x="22584" y="621173"/>
                  <a:pt x="22584" y="621173"/>
                  <a:pt x="22584" y="621173"/>
                </a:cubicBezTo>
                <a:cubicBezTo>
                  <a:pt x="180676" y="621173"/>
                  <a:pt x="180676" y="621173"/>
                  <a:pt x="180676" y="621173"/>
                </a:cubicBezTo>
                <a:cubicBezTo>
                  <a:pt x="180676" y="621173"/>
                  <a:pt x="180676" y="621173"/>
                  <a:pt x="180676" y="632467"/>
                </a:cubicBezTo>
                <a:cubicBezTo>
                  <a:pt x="180676" y="632467"/>
                  <a:pt x="180676" y="632467"/>
                  <a:pt x="180676" y="632467"/>
                </a:cubicBezTo>
                <a:close/>
                <a:moveTo>
                  <a:pt x="180676" y="587290"/>
                </a:move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75996"/>
                  <a:pt x="22584" y="575996"/>
                </a:cubicBezTo>
                <a:cubicBezTo>
                  <a:pt x="180676" y="575996"/>
                  <a:pt x="180676" y="575996"/>
                  <a:pt x="180676" y="575996"/>
                </a:cubicBezTo>
                <a:cubicBezTo>
                  <a:pt x="180676" y="575996"/>
                  <a:pt x="180676" y="587290"/>
                  <a:pt x="180676" y="587290"/>
                </a:cubicBezTo>
                <a:cubicBezTo>
                  <a:pt x="180676" y="587290"/>
                  <a:pt x="180676" y="587290"/>
                  <a:pt x="180676" y="587290"/>
                </a:cubicBezTo>
                <a:close/>
                <a:moveTo>
                  <a:pt x="406521" y="0"/>
                </a:moveTo>
                <a:cubicBezTo>
                  <a:pt x="237137" y="0"/>
                  <a:pt x="237137" y="0"/>
                  <a:pt x="237137" y="0"/>
                </a:cubicBezTo>
                <a:cubicBezTo>
                  <a:pt x="225845" y="0"/>
                  <a:pt x="214553" y="11294"/>
                  <a:pt x="214553" y="11294"/>
                </a:cubicBezTo>
                <a:cubicBezTo>
                  <a:pt x="214553" y="700231"/>
                  <a:pt x="214553" y="700231"/>
                  <a:pt x="214553" y="700231"/>
                </a:cubicBezTo>
                <a:cubicBezTo>
                  <a:pt x="214553" y="700231"/>
                  <a:pt x="225845" y="711525"/>
                  <a:pt x="237137" y="711525"/>
                </a:cubicBezTo>
                <a:cubicBezTo>
                  <a:pt x="406521" y="711525"/>
                  <a:pt x="406521" y="711525"/>
                  <a:pt x="406521" y="711525"/>
                </a:cubicBezTo>
                <a:cubicBezTo>
                  <a:pt x="417813" y="711525"/>
                  <a:pt x="429105" y="700231"/>
                  <a:pt x="429105" y="700231"/>
                </a:cubicBezTo>
                <a:cubicBezTo>
                  <a:pt x="429105" y="11294"/>
                  <a:pt x="429105" y="11294"/>
                  <a:pt x="429105" y="11294"/>
                </a:cubicBezTo>
                <a:cubicBezTo>
                  <a:pt x="429105" y="11294"/>
                  <a:pt x="417813" y="0"/>
                  <a:pt x="406521" y="0"/>
                </a:cubicBezTo>
                <a:close/>
                <a:moveTo>
                  <a:pt x="248429" y="56470"/>
                </a:moveTo>
                <a:cubicBezTo>
                  <a:pt x="248429" y="45176"/>
                  <a:pt x="248429" y="45176"/>
                  <a:pt x="259722" y="45176"/>
                </a:cubicBezTo>
                <a:cubicBezTo>
                  <a:pt x="383936" y="45176"/>
                  <a:pt x="383936" y="45176"/>
                  <a:pt x="383936" y="45176"/>
                </a:cubicBezTo>
                <a:cubicBezTo>
                  <a:pt x="395229" y="45176"/>
                  <a:pt x="395229" y="45176"/>
                  <a:pt x="395229" y="56470"/>
                </a:cubicBezTo>
                <a:cubicBezTo>
                  <a:pt x="395229" y="316233"/>
                  <a:pt x="395229" y="316233"/>
                  <a:pt x="395229" y="316233"/>
                </a:cubicBezTo>
                <a:cubicBezTo>
                  <a:pt x="395229" y="316233"/>
                  <a:pt x="395229" y="327527"/>
                  <a:pt x="383936" y="327527"/>
                </a:cubicBezTo>
                <a:cubicBezTo>
                  <a:pt x="259722" y="327527"/>
                  <a:pt x="259722" y="327527"/>
                  <a:pt x="259722" y="327527"/>
                </a:cubicBezTo>
                <a:cubicBezTo>
                  <a:pt x="248429" y="327527"/>
                  <a:pt x="248429" y="316233"/>
                  <a:pt x="248429" y="316233"/>
                </a:cubicBezTo>
                <a:lnTo>
                  <a:pt x="248429" y="56470"/>
                </a:lnTo>
                <a:close/>
                <a:moveTo>
                  <a:pt x="395229" y="632467"/>
                </a:moveTo>
                <a:cubicBezTo>
                  <a:pt x="248429" y="632467"/>
                  <a:pt x="248429" y="632467"/>
                  <a:pt x="248429" y="632467"/>
                </a:cubicBezTo>
                <a:cubicBezTo>
                  <a:pt x="248429" y="632467"/>
                  <a:pt x="237137" y="632467"/>
                  <a:pt x="237137" y="632467"/>
                </a:cubicBezTo>
                <a:cubicBezTo>
                  <a:pt x="237137" y="621173"/>
                  <a:pt x="248429" y="621173"/>
                  <a:pt x="248429" y="621173"/>
                </a:cubicBezTo>
                <a:cubicBezTo>
                  <a:pt x="395229" y="621173"/>
                  <a:pt x="395229" y="621173"/>
                  <a:pt x="395229" y="621173"/>
                </a:cubicBezTo>
                <a:cubicBezTo>
                  <a:pt x="395229" y="621173"/>
                  <a:pt x="406521" y="621173"/>
                  <a:pt x="406521" y="632467"/>
                </a:cubicBezTo>
                <a:cubicBezTo>
                  <a:pt x="406521" y="632467"/>
                  <a:pt x="395229" y="632467"/>
                  <a:pt x="395229" y="632467"/>
                </a:cubicBezTo>
                <a:close/>
                <a:moveTo>
                  <a:pt x="395229" y="587290"/>
                </a:moveTo>
                <a:cubicBezTo>
                  <a:pt x="248429" y="587290"/>
                  <a:pt x="248429" y="587290"/>
                  <a:pt x="248429" y="587290"/>
                </a:cubicBezTo>
                <a:cubicBezTo>
                  <a:pt x="248429" y="587290"/>
                  <a:pt x="237137" y="587290"/>
                  <a:pt x="237137" y="587290"/>
                </a:cubicBezTo>
                <a:cubicBezTo>
                  <a:pt x="237137" y="587290"/>
                  <a:pt x="248429" y="575996"/>
                  <a:pt x="248429" y="575996"/>
                </a:cubicBezTo>
                <a:cubicBezTo>
                  <a:pt x="395229" y="575996"/>
                  <a:pt x="395229" y="575996"/>
                  <a:pt x="395229" y="575996"/>
                </a:cubicBezTo>
                <a:cubicBezTo>
                  <a:pt x="395229" y="575996"/>
                  <a:pt x="406521" y="587290"/>
                  <a:pt x="406521" y="587290"/>
                </a:cubicBezTo>
                <a:cubicBezTo>
                  <a:pt x="406521" y="587290"/>
                  <a:pt x="395229" y="587290"/>
                  <a:pt x="395229" y="587290"/>
                </a:cubicBezTo>
                <a:close/>
                <a:moveTo>
                  <a:pt x="959841" y="598585"/>
                </a:moveTo>
                <a:cubicBezTo>
                  <a:pt x="598489" y="11294"/>
                  <a:pt x="598489" y="11294"/>
                  <a:pt x="598489" y="11294"/>
                </a:cubicBezTo>
                <a:cubicBezTo>
                  <a:pt x="598489" y="11294"/>
                  <a:pt x="587197" y="11294"/>
                  <a:pt x="575905" y="11294"/>
                </a:cubicBezTo>
                <a:cubicBezTo>
                  <a:pt x="429105" y="101646"/>
                  <a:pt x="429105" y="101646"/>
                  <a:pt x="429105" y="101646"/>
                </a:cubicBezTo>
                <a:cubicBezTo>
                  <a:pt x="429105" y="112940"/>
                  <a:pt x="417813" y="112940"/>
                  <a:pt x="429105" y="124235"/>
                </a:cubicBezTo>
                <a:cubicBezTo>
                  <a:pt x="779165" y="700231"/>
                  <a:pt x="779165" y="700231"/>
                  <a:pt x="779165" y="700231"/>
                </a:cubicBezTo>
                <a:cubicBezTo>
                  <a:pt x="790457" y="711525"/>
                  <a:pt x="790457" y="711525"/>
                  <a:pt x="801750" y="700231"/>
                </a:cubicBezTo>
                <a:cubicBezTo>
                  <a:pt x="948549" y="621173"/>
                  <a:pt x="948549" y="621173"/>
                  <a:pt x="948549" y="621173"/>
                </a:cubicBezTo>
                <a:cubicBezTo>
                  <a:pt x="959841" y="609879"/>
                  <a:pt x="959841" y="598585"/>
                  <a:pt x="959841" y="598585"/>
                </a:cubicBezTo>
                <a:close/>
                <a:moveTo>
                  <a:pt x="722704" y="304939"/>
                </a:moveTo>
                <a:cubicBezTo>
                  <a:pt x="621074" y="361410"/>
                  <a:pt x="621074" y="361410"/>
                  <a:pt x="621074" y="361410"/>
                </a:cubicBezTo>
                <a:cubicBezTo>
                  <a:pt x="609781" y="372704"/>
                  <a:pt x="609781" y="372704"/>
                  <a:pt x="598489" y="361410"/>
                </a:cubicBezTo>
                <a:cubicBezTo>
                  <a:pt x="474274" y="146823"/>
                  <a:pt x="474274" y="146823"/>
                  <a:pt x="474274" y="146823"/>
                </a:cubicBezTo>
                <a:cubicBezTo>
                  <a:pt x="462982" y="135529"/>
                  <a:pt x="462982" y="124235"/>
                  <a:pt x="474274" y="124235"/>
                </a:cubicBezTo>
                <a:cubicBezTo>
                  <a:pt x="575905" y="56470"/>
                  <a:pt x="575905" y="56470"/>
                  <a:pt x="575905" y="56470"/>
                </a:cubicBezTo>
                <a:cubicBezTo>
                  <a:pt x="587197" y="56470"/>
                  <a:pt x="598489" y="56470"/>
                  <a:pt x="598489" y="67764"/>
                </a:cubicBezTo>
                <a:cubicBezTo>
                  <a:pt x="733996" y="282351"/>
                  <a:pt x="733996" y="282351"/>
                  <a:pt x="733996" y="282351"/>
                </a:cubicBezTo>
                <a:cubicBezTo>
                  <a:pt x="733996" y="293645"/>
                  <a:pt x="733996" y="293645"/>
                  <a:pt x="722704" y="304939"/>
                </a:cubicBezTo>
                <a:close/>
                <a:moveTo>
                  <a:pt x="745288" y="598585"/>
                </a:moveTo>
                <a:cubicBezTo>
                  <a:pt x="745288" y="598585"/>
                  <a:pt x="745288" y="598585"/>
                  <a:pt x="745288" y="587290"/>
                </a:cubicBezTo>
                <a:cubicBezTo>
                  <a:pt x="869503" y="508232"/>
                  <a:pt x="869503" y="508232"/>
                  <a:pt x="869503" y="508232"/>
                </a:cubicBezTo>
                <a:cubicBezTo>
                  <a:pt x="880795" y="508232"/>
                  <a:pt x="880795" y="508232"/>
                  <a:pt x="880795" y="519526"/>
                </a:cubicBezTo>
                <a:cubicBezTo>
                  <a:pt x="880795" y="519526"/>
                  <a:pt x="880795" y="519526"/>
                  <a:pt x="880795" y="519526"/>
                </a:cubicBezTo>
                <a:cubicBezTo>
                  <a:pt x="745288" y="598585"/>
                  <a:pt x="745288" y="598585"/>
                  <a:pt x="745288" y="598585"/>
                </a:cubicBezTo>
                <a:cubicBezTo>
                  <a:pt x="745288" y="598585"/>
                  <a:pt x="745288" y="598585"/>
                  <a:pt x="745288" y="598585"/>
                </a:cubicBezTo>
                <a:close/>
                <a:moveTo>
                  <a:pt x="903380" y="553408"/>
                </a:move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892088" y="553408"/>
                  <a:pt x="892088" y="553408"/>
                  <a:pt x="892088" y="553408"/>
                </a:cubicBezTo>
                <a:cubicBezTo>
                  <a:pt x="903380" y="542114"/>
                  <a:pt x="903380" y="553408"/>
                  <a:pt x="903380" y="553408"/>
                </a:cubicBezTo>
                <a:cubicBezTo>
                  <a:pt x="903380" y="553408"/>
                  <a:pt x="903380" y="553408"/>
                  <a:pt x="903380" y="553408"/>
                </a:cubicBez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vert="horz" wrap="square" lIns="91440" tIns="45720" rIns="91440" bIns="45720" numCol="1" anchor="t" anchorCtr="0"/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zh-CN" sz="2400" b="0" i="0" u="none" strike="noStrike" kern="0" spc="0" baseline="0">
              <a:ln>
                <a:noFill/>
              </a:ln>
              <a:solidFill>
                <a:srgbClr val="000000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038835" y="1538585"/>
            <a:ext cx="1721223" cy="523220"/>
            <a:chOff x="2914422" y="3577294"/>
            <a:chExt cx="1290917" cy="392415"/>
          </a:xfrm>
        </p:grpSpPr>
        <p:sp>
          <p:nvSpPr>
            <p:cNvPr id="34" name="矩形 33"/>
            <p:cNvSpPr/>
            <p:nvPr/>
          </p:nvSpPr>
          <p:spPr>
            <a:xfrm>
              <a:off x="3167555" y="3577294"/>
              <a:ext cx="1037784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汉仪中黑 简" panose="00020600040101010101" charset="-122"/>
                  <a:cs typeface="Times New Roman Bold" panose="02020503050405090304" charset="0"/>
                </a:rPr>
                <a:t>Part 04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914422" y="3588391"/>
              <a:ext cx="254804" cy="254804"/>
              <a:chOff x="2914422" y="3575608"/>
              <a:chExt cx="254804" cy="254804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914422" y="3575608"/>
                <a:ext cx="254804" cy="2548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 sz="16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7" name="student-with-graduation-cap_57073"/>
              <p:cNvSpPr>
                <a:spLocks noChangeAspect="1"/>
              </p:cNvSpPr>
              <p:nvPr/>
            </p:nvSpPr>
            <p:spPr>
              <a:xfrm>
                <a:off x="2966182" y="3612952"/>
                <a:ext cx="151284" cy="180116"/>
              </a:xfrm>
              <a:custGeom>
                <a:avLst/>
                <a:gdLst/>
                <a:ahLst/>
                <a:cxnLst/>
                <a:rect l="l" t="t" r="r" b="b"/>
                <a:pathLst>
                  <a:path w="151284" h="180116">
                    <a:moveTo>
                      <a:pt x="51157" y="114387"/>
                    </a:moveTo>
                    <a:cubicBezTo>
                      <a:pt x="52470" y="114387"/>
                      <a:pt x="53578" y="115174"/>
                      <a:pt x="54103" y="116280"/>
                    </a:cubicBezTo>
                    <a:cubicBezTo>
                      <a:pt x="59265" y="124901"/>
                      <a:pt x="68832" y="150004"/>
                      <a:pt x="75511" y="150470"/>
                    </a:cubicBezTo>
                    <a:cubicBezTo>
                      <a:pt x="75569" y="150470"/>
                      <a:pt x="75598" y="150441"/>
                      <a:pt x="75657" y="150441"/>
                    </a:cubicBezTo>
                    <a:cubicBezTo>
                      <a:pt x="75686" y="150441"/>
                      <a:pt x="75744" y="150470"/>
                      <a:pt x="75773" y="150470"/>
                    </a:cubicBezTo>
                    <a:cubicBezTo>
                      <a:pt x="82452" y="150004"/>
                      <a:pt x="92019" y="124901"/>
                      <a:pt x="97181" y="116280"/>
                    </a:cubicBezTo>
                    <a:cubicBezTo>
                      <a:pt x="97706" y="115174"/>
                      <a:pt x="98844" y="114387"/>
                      <a:pt x="100156" y="114387"/>
                    </a:cubicBezTo>
                    <a:cubicBezTo>
                      <a:pt x="100739" y="114387"/>
                      <a:pt x="101293" y="114562"/>
                      <a:pt x="101789" y="114824"/>
                    </a:cubicBezTo>
                    <a:cubicBezTo>
                      <a:pt x="103656" y="115844"/>
                      <a:pt x="114564" y="122338"/>
                      <a:pt x="120806" y="124580"/>
                    </a:cubicBezTo>
                    <a:cubicBezTo>
                      <a:pt x="141834" y="132152"/>
                      <a:pt x="151284" y="139869"/>
                      <a:pt x="151284" y="145140"/>
                    </a:cubicBezTo>
                    <a:lnTo>
                      <a:pt x="151284" y="145665"/>
                    </a:lnTo>
                    <a:lnTo>
                      <a:pt x="151284" y="179621"/>
                    </a:lnTo>
                    <a:lnTo>
                      <a:pt x="151284" y="180116"/>
                    </a:lnTo>
                    <a:lnTo>
                      <a:pt x="75773" y="180116"/>
                    </a:lnTo>
                    <a:lnTo>
                      <a:pt x="75657" y="180116"/>
                    </a:lnTo>
                    <a:lnTo>
                      <a:pt x="75511" y="180116"/>
                    </a:lnTo>
                    <a:lnTo>
                      <a:pt x="0" y="180116"/>
                    </a:lnTo>
                    <a:lnTo>
                      <a:pt x="0" y="179621"/>
                    </a:lnTo>
                    <a:lnTo>
                      <a:pt x="0" y="145665"/>
                    </a:lnTo>
                    <a:lnTo>
                      <a:pt x="0" y="145140"/>
                    </a:lnTo>
                    <a:cubicBezTo>
                      <a:pt x="0" y="139869"/>
                      <a:pt x="9450" y="132152"/>
                      <a:pt x="30478" y="124580"/>
                    </a:cubicBezTo>
                    <a:cubicBezTo>
                      <a:pt x="36749" y="122338"/>
                      <a:pt x="47628" y="115844"/>
                      <a:pt x="49495" y="114824"/>
                    </a:cubicBezTo>
                    <a:cubicBezTo>
                      <a:pt x="49991" y="114562"/>
                      <a:pt x="50545" y="114387"/>
                      <a:pt x="51157" y="114387"/>
                    </a:cubicBezTo>
                    <a:close/>
                    <a:moveTo>
                      <a:pt x="75652" y="0"/>
                    </a:moveTo>
                    <a:cubicBezTo>
                      <a:pt x="76674" y="87"/>
                      <a:pt x="77869" y="379"/>
                      <a:pt x="79328" y="1077"/>
                    </a:cubicBezTo>
                    <a:cubicBezTo>
                      <a:pt x="82682" y="2679"/>
                      <a:pt x="116634" y="19250"/>
                      <a:pt x="129935" y="25773"/>
                    </a:cubicBezTo>
                    <a:cubicBezTo>
                      <a:pt x="131802" y="26676"/>
                      <a:pt x="132502" y="27695"/>
                      <a:pt x="132327" y="28656"/>
                    </a:cubicBezTo>
                    <a:cubicBezTo>
                      <a:pt x="132472" y="29588"/>
                      <a:pt x="131802" y="30461"/>
                      <a:pt x="130576" y="31161"/>
                    </a:cubicBezTo>
                    <a:cubicBezTo>
                      <a:pt x="130110" y="31423"/>
                      <a:pt x="128972" y="32005"/>
                      <a:pt x="127456" y="32762"/>
                    </a:cubicBezTo>
                    <a:lnTo>
                      <a:pt x="127456" y="49070"/>
                    </a:lnTo>
                    <a:cubicBezTo>
                      <a:pt x="128593" y="49740"/>
                      <a:pt x="129381" y="50934"/>
                      <a:pt x="129381" y="52361"/>
                    </a:cubicBezTo>
                    <a:cubicBezTo>
                      <a:pt x="129381" y="53613"/>
                      <a:pt x="128739" y="54662"/>
                      <a:pt x="127805" y="55361"/>
                    </a:cubicBezTo>
                    <a:cubicBezTo>
                      <a:pt x="127805" y="55361"/>
                      <a:pt x="129556" y="65175"/>
                      <a:pt x="129993" y="67359"/>
                    </a:cubicBezTo>
                    <a:cubicBezTo>
                      <a:pt x="130460" y="69543"/>
                      <a:pt x="120513" y="70068"/>
                      <a:pt x="121038" y="67359"/>
                    </a:cubicBezTo>
                    <a:cubicBezTo>
                      <a:pt x="121563" y="64622"/>
                      <a:pt x="123226" y="55361"/>
                      <a:pt x="123226" y="55361"/>
                    </a:cubicBezTo>
                    <a:cubicBezTo>
                      <a:pt x="122293" y="54662"/>
                      <a:pt x="121651" y="53613"/>
                      <a:pt x="121651" y="52361"/>
                    </a:cubicBezTo>
                    <a:cubicBezTo>
                      <a:pt x="121651" y="50934"/>
                      <a:pt x="122468" y="49740"/>
                      <a:pt x="123605" y="49070"/>
                    </a:cubicBezTo>
                    <a:lnTo>
                      <a:pt x="123605" y="34626"/>
                    </a:lnTo>
                    <a:cubicBezTo>
                      <a:pt x="119493" y="36636"/>
                      <a:pt x="114563" y="39023"/>
                      <a:pt x="111442" y="40509"/>
                    </a:cubicBezTo>
                    <a:cubicBezTo>
                      <a:pt x="111413" y="42722"/>
                      <a:pt x="111384" y="46508"/>
                      <a:pt x="111296" y="46566"/>
                    </a:cubicBezTo>
                    <a:cubicBezTo>
                      <a:pt x="110684" y="52012"/>
                      <a:pt x="109605" y="58040"/>
                      <a:pt x="109284" y="59758"/>
                    </a:cubicBezTo>
                    <a:cubicBezTo>
                      <a:pt x="109809" y="60020"/>
                      <a:pt x="112463" y="61768"/>
                      <a:pt x="112463" y="67126"/>
                    </a:cubicBezTo>
                    <a:cubicBezTo>
                      <a:pt x="112463" y="67155"/>
                      <a:pt x="112434" y="67184"/>
                      <a:pt x="112434" y="67213"/>
                    </a:cubicBezTo>
                    <a:cubicBezTo>
                      <a:pt x="112463" y="67359"/>
                      <a:pt x="112463" y="67505"/>
                      <a:pt x="112463" y="67650"/>
                    </a:cubicBezTo>
                    <a:cubicBezTo>
                      <a:pt x="111325" y="82590"/>
                      <a:pt x="105375" y="76154"/>
                      <a:pt x="104150" y="82706"/>
                    </a:cubicBezTo>
                    <a:cubicBezTo>
                      <a:pt x="102108" y="93569"/>
                      <a:pt x="92453" y="101432"/>
                      <a:pt x="86445" y="104169"/>
                    </a:cubicBezTo>
                    <a:cubicBezTo>
                      <a:pt x="82974" y="105742"/>
                      <a:pt x="79386" y="106528"/>
                      <a:pt x="75652" y="106615"/>
                    </a:cubicBezTo>
                    <a:cubicBezTo>
                      <a:pt x="71890" y="106528"/>
                      <a:pt x="68331" y="105742"/>
                      <a:pt x="64860" y="104169"/>
                    </a:cubicBezTo>
                    <a:cubicBezTo>
                      <a:pt x="58852" y="101432"/>
                      <a:pt x="49197" y="93569"/>
                      <a:pt x="47155" y="82706"/>
                    </a:cubicBezTo>
                    <a:cubicBezTo>
                      <a:pt x="45930" y="76154"/>
                      <a:pt x="39980" y="82590"/>
                      <a:pt x="38842" y="67650"/>
                    </a:cubicBezTo>
                    <a:cubicBezTo>
                      <a:pt x="38842" y="67505"/>
                      <a:pt x="38842" y="67359"/>
                      <a:pt x="38842" y="67213"/>
                    </a:cubicBezTo>
                    <a:cubicBezTo>
                      <a:pt x="38842" y="67184"/>
                      <a:pt x="38842" y="67155"/>
                      <a:pt x="38842" y="67126"/>
                    </a:cubicBezTo>
                    <a:cubicBezTo>
                      <a:pt x="38842" y="61768"/>
                      <a:pt x="41467" y="60020"/>
                      <a:pt x="41992" y="59758"/>
                    </a:cubicBezTo>
                    <a:cubicBezTo>
                      <a:pt x="41700" y="58040"/>
                      <a:pt x="40621" y="52012"/>
                      <a:pt x="39980" y="46566"/>
                    </a:cubicBezTo>
                    <a:cubicBezTo>
                      <a:pt x="39921" y="46508"/>
                      <a:pt x="39863" y="42722"/>
                      <a:pt x="39834" y="40509"/>
                    </a:cubicBezTo>
                    <a:cubicBezTo>
                      <a:pt x="34175" y="37800"/>
                      <a:pt x="22450" y="32151"/>
                      <a:pt x="20729" y="31161"/>
                    </a:cubicBezTo>
                    <a:cubicBezTo>
                      <a:pt x="19474" y="30461"/>
                      <a:pt x="18833" y="29588"/>
                      <a:pt x="18949" y="28656"/>
                    </a:cubicBezTo>
                    <a:cubicBezTo>
                      <a:pt x="18803" y="27695"/>
                      <a:pt x="19474" y="26676"/>
                      <a:pt x="21341" y="25773"/>
                    </a:cubicBezTo>
                    <a:cubicBezTo>
                      <a:pt x="34671" y="19250"/>
                      <a:pt x="68594" y="2679"/>
                      <a:pt x="71948" y="1077"/>
                    </a:cubicBezTo>
                    <a:cubicBezTo>
                      <a:pt x="73407" y="379"/>
                      <a:pt x="74631" y="87"/>
                      <a:pt x="75652" y="0"/>
                    </a:cubicBezTo>
                    <a:close/>
                  </a:path>
                </a:pathLst>
              </a:custGeom>
              <a:solidFill>
                <a:srgbClr val="E8BC2C"/>
              </a:solidFill>
              <a:ln>
                <a:noFill/>
              </a:ln>
            </p:spPr>
          </p:sp>
        </p:grpSp>
      </p:grpSp>
      <p:sp>
        <p:nvSpPr>
          <p:cNvPr id="5" name="任意多边形 4"/>
          <p:cNvSpPr/>
          <p:nvPr/>
        </p:nvSpPr>
        <p:spPr>
          <a:xfrm rot="19440000">
            <a:off x="4502626" y="3958577"/>
            <a:ext cx="3893" cy="2501"/>
          </a:xfrm>
          <a:custGeom>
            <a:avLst/>
            <a:gdLst/>
            <a:ahLst/>
            <a:cxnLst/>
            <a:rect l="l" t="t" r="r" b="b"/>
            <a:pathLst>
              <a:path w="3893" h="2501">
                <a:moveTo>
                  <a:pt x="3893" y="0"/>
                </a:moveTo>
                <a:lnTo>
                  <a:pt x="0" y="2501"/>
                </a:lnTo>
                <a:lnTo>
                  <a:pt x="0" y="0"/>
                </a:lnTo>
                <a:lnTo>
                  <a:pt x="3893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0" name="任意多边形 9"/>
          <p:cNvSpPr/>
          <p:nvPr/>
        </p:nvSpPr>
        <p:spPr>
          <a:xfrm rot="19440000">
            <a:off x="5590691" y="3370650"/>
            <a:ext cx="698215" cy="3947843"/>
          </a:xfrm>
          <a:custGeom>
            <a:avLst/>
            <a:gdLst/>
            <a:ahLst/>
            <a:cxnLst/>
            <a:rect l="l" t="t" r="r" b="b"/>
            <a:pathLst>
              <a:path w="698215" h="3947843">
                <a:moveTo>
                  <a:pt x="698215" y="0"/>
                </a:moveTo>
                <a:lnTo>
                  <a:pt x="465900" y="150497"/>
                </a:lnTo>
                <a:lnTo>
                  <a:pt x="469708" y="156847"/>
                </a:lnTo>
                <a:lnTo>
                  <a:pt x="446223" y="156847"/>
                </a:lnTo>
                <a:lnTo>
                  <a:pt x="446223" y="989342"/>
                </a:lnTo>
                <a:lnTo>
                  <a:pt x="446223" y="3947843"/>
                </a:lnTo>
                <a:lnTo>
                  <a:pt x="43162" y="3661455"/>
                </a:lnTo>
                <a:lnTo>
                  <a:pt x="4443" y="399420"/>
                </a:lnTo>
                <a:lnTo>
                  <a:pt x="0" y="11430"/>
                </a:lnTo>
                <a:lnTo>
                  <a:pt x="3808" y="8890"/>
                </a:lnTo>
                <a:lnTo>
                  <a:pt x="69821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1" name="任意多边形 10"/>
          <p:cNvSpPr/>
          <p:nvPr/>
        </p:nvSpPr>
        <p:spPr>
          <a:xfrm rot="19440000">
            <a:off x="5511094" y="276206"/>
            <a:ext cx="3757988" cy="6323777"/>
          </a:xfrm>
          <a:custGeom>
            <a:avLst/>
            <a:gdLst/>
            <a:ahLst/>
            <a:cxnLst/>
            <a:rect l="l" t="t" r="r" b="b"/>
            <a:pathLst>
              <a:path w="3757988" h="6323777">
                <a:moveTo>
                  <a:pt x="3408733" y="0"/>
                </a:moveTo>
                <a:lnTo>
                  <a:pt x="3757988" y="252722"/>
                </a:lnTo>
                <a:cubicBezTo>
                  <a:pt x="2360331" y="1148681"/>
                  <a:pt x="1501798" y="1699844"/>
                  <a:pt x="343540" y="2442772"/>
                </a:cubicBezTo>
                <a:lnTo>
                  <a:pt x="325125" y="2454837"/>
                </a:lnTo>
                <a:lnTo>
                  <a:pt x="384181" y="6323777"/>
                </a:lnTo>
                <a:lnTo>
                  <a:pt x="0" y="6050735"/>
                </a:lnTo>
                <a:lnTo>
                  <a:pt x="0" y="2663111"/>
                </a:lnTo>
                <a:lnTo>
                  <a:pt x="0" y="2213544"/>
                </a:lnTo>
                <a:lnTo>
                  <a:pt x="318140" y="2007175"/>
                </a:lnTo>
                <a:lnTo>
                  <a:pt x="3408733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2" name="任意多边形 11"/>
          <p:cNvSpPr/>
          <p:nvPr/>
        </p:nvSpPr>
        <p:spPr>
          <a:xfrm rot="19440000">
            <a:off x="3453312" y="719638"/>
            <a:ext cx="3893163" cy="2314917"/>
          </a:xfrm>
          <a:custGeom>
            <a:avLst/>
            <a:gdLst/>
            <a:ahLst/>
            <a:cxnLst/>
            <a:rect l="l" t="t" r="r" b="b"/>
            <a:pathLst>
              <a:path w="3893163" h="2314917">
                <a:moveTo>
                  <a:pt x="3576935" y="0"/>
                </a:moveTo>
                <a:lnTo>
                  <a:pt x="3893163" y="228571"/>
                </a:lnTo>
                <a:lnTo>
                  <a:pt x="694051" y="2306028"/>
                </a:lnTo>
                <a:lnTo>
                  <a:pt x="0" y="2314917"/>
                </a:lnTo>
                <a:lnTo>
                  <a:pt x="357693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4" name="任意多边形 13"/>
          <p:cNvSpPr/>
          <p:nvPr/>
        </p:nvSpPr>
        <p:spPr>
          <a:xfrm rot="19440000">
            <a:off x="4614374" y="3924538"/>
            <a:ext cx="7996" cy="388401"/>
          </a:xfrm>
          <a:custGeom>
            <a:avLst/>
            <a:gdLst/>
            <a:ahLst/>
            <a:cxnLst/>
            <a:rect l="l" t="t" r="r" b="b"/>
            <a:pathLst>
              <a:path w="7996" h="388401">
                <a:moveTo>
                  <a:pt x="3075" y="0"/>
                </a:moveTo>
                <a:lnTo>
                  <a:pt x="7996" y="388401"/>
                </a:lnTo>
                <a:lnTo>
                  <a:pt x="0" y="1904"/>
                </a:lnTo>
                <a:lnTo>
                  <a:pt x="3075" y="0"/>
                </a:ln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cxnSp>
        <p:nvCxnSpPr>
          <p:cNvPr id="38" name="直接连接符 37"/>
          <p:cNvCxnSpPr/>
          <p:nvPr/>
        </p:nvCxnSpPr>
        <p:spPr>
          <a:xfrm>
            <a:off x="6779895" y="2117725"/>
            <a:ext cx="5518150" cy="12700"/>
          </a:xfrm>
          <a:prstGeom prst="line">
            <a:avLst/>
          </a:prstGeom>
          <a:ln w="6350">
            <a:solidFill>
              <a:srgbClr val="E8BC2C"/>
            </a:solidFill>
            <a:prstDash val="solid"/>
            <a:miter/>
          </a:ln>
        </p:spPr>
      </p:cxnSp>
      <p:sp>
        <p:nvSpPr>
          <p:cNvPr id="39" name="矩形 38"/>
          <p:cNvSpPr/>
          <p:nvPr/>
        </p:nvSpPr>
        <p:spPr>
          <a:xfrm>
            <a:off x="6383655" y="2216150"/>
            <a:ext cx="5735955" cy="2073275"/>
          </a:xfrm>
          <a:prstGeom prst="rect">
            <a:avLst/>
          </a:prstGeom>
          <a:noFill/>
          <a:ln w="12700">
            <a:noFill/>
            <a:prstDash val="solid"/>
            <a:miter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22" name="文本框 21" descr="7b0a2020202022776f7264617274223a20227b5c2269645c223a32353030343038382c5c227469645c223a5c225c227d220a7d0a"/>
          <p:cNvSpPr txBox="1"/>
          <p:nvPr/>
        </p:nvSpPr>
        <p:spPr>
          <a:xfrm>
            <a:off x="6023610" y="2204720"/>
            <a:ext cx="65087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2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汲</a:t>
            </a:r>
            <a:r>
              <a:rPr lang="zh-CN" altLang="zh-CN" sz="42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取</a:t>
            </a:r>
            <a:r>
              <a:rPr lang="zh-CN" altLang="zh-CN" sz="4200" b="1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经验</a:t>
            </a:r>
            <a:r>
              <a:rPr lang="zh-CN" altLang="zh-CN" sz="42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，</a:t>
            </a:r>
            <a:r>
              <a:rPr lang="zh-CN" altLang="en-US" sz="42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凝聚</a:t>
            </a:r>
            <a:r>
              <a:rPr lang="zh-CN" altLang="zh-CN" sz="42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智慧 </a:t>
            </a:r>
            <a:endParaRPr lang="zh-CN" altLang="zh-CN" sz="4200" b="1">
              <a:ln w="2838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419" stA="15000" endPos="77000" dir="5400000" sy="-100000" algn="bl" rotWithShape="0"/>
              </a:effectLst>
              <a:latin typeface="苏新诗柳楷简" panose="02010600000101010101" pitchFamily="2" charset="-122"/>
              <a:ea typeface="苏新诗柳楷简" panose="02010600000101010101" pitchFamily="2" charset="-122"/>
              <a:cs typeface="汉仪力量黑简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4200" b="1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完善思政育人格局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smtClean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汲取经验，</a:t>
            </a: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凝聚</a:t>
            </a:r>
            <a:r>
              <a:rPr lang="zh-CN" altLang="en-US" sz="2800" smtClean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智慧</a:t>
            </a:r>
            <a:r>
              <a:rPr lang="zh-CN" altLang="en-US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，完善思政育人格局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</a:p>
        </p:txBody>
      </p:sp>
      <p:sp>
        <p:nvSpPr>
          <p:cNvPr id="19" name="object 6"/>
          <p:cNvSpPr/>
          <p:nvPr>
            <p:custDataLst>
              <p:tags r:id="rId3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1" name="object 7"/>
          <p:cNvSpPr txBox="1"/>
          <p:nvPr>
            <p:custDataLst>
              <p:tags r:id="rId4"/>
            </p:custDataLst>
          </p:nvPr>
        </p:nvSpPr>
        <p:spPr>
          <a:xfrm>
            <a:off x="11390630" y="99060"/>
            <a:ext cx="520065" cy="47561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no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汉仪中黑 简" panose="00020600040101010101" charset="-122"/>
              </a:rPr>
              <a:t>4</a:t>
            </a:r>
          </a:p>
        </p:txBody>
      </p:sp>
      <p:pic>
        <p:nvPicPr>
          <p:cNvPr id="22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/>
          <a:srcRect t="34203" b="42916"/>
          <a:stretch>
            <a:fillRect/>
          </a:stretch>
        </p:blipFill>
        <p:spPr>
          <a:xfrm>
            <a:off x="-28575" y="4148895"/>
            <a:ext cx="12220373" cy="2796210"/>
          </a:xfrm>
          <a:prstGeom prst="rect">
            <a:avLst/>
          </a:prstGeom>
        </p:spPr>
      </p:pic>
      <p:sp>
        <p:nvSpPr>
          <p:cNvPr id="54" name="文本框 53"/>
          <p:cNvSpPr txBox="1"/>
          <p:nvPr>
            <p:custDataLst>
              <p:tags r:id="rId6"/>
            </p:custDataLst>
          </p:nvPr>
        </p:nvSpPr>
        <p:spPr>
          <a:xfrm>
            <a:off x="3690772" y="2887145"/>
            <a:ext cx="2207982" cy="64388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课程建设</a:t>
            </a:r>
          </a:p>
        </p:txBody>
      </p:sp>
      <p:sp>
        <p:nvSpPr>
          <p:cNvPr id="55" name="文本框 54"/>
          <p:cNvSpPr txBox="1"/>
          <p:nvPr>
            <p:custDataLst>
              <p:tags r:id="rId7"/>
            </p:custDataLst>
          </p:nvPr>
        </p:nvSpPr>
        <p:spPr>
          <a:xfrm>
            <a:off x="3633918" y="3592316"/>
            <a:ext cx="2335262" cy="1272480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探索外语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思政创新模式</a:t>
            </a:r>
          </a:p>
        </p:txBody>
      </p:sp>
      <p:sp>
        <p:nvSpPr>
          <p:cNvPr id="57" name="文本框 56"/>
          <p:cNvSpPr txBox="1"/>
          <p:nvPr>
            <p:custDataLst>
              <p:tags r:id="rId8"/>
            </p:custDataLst>
          </p:nvPr>
        </p:nvSpPr>
        <p:spPr>
          <a:xfrm>
            <a:off x="6128809" y="2887145"/>
            <a:ext cx="2207982" cy="64388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教材建设</a:t>
            </a:r>
          </a:p>
        </p:txBody>
      </p:sp>
      <p:sp>
        <p:nvSpPr>
          <p:cNvPr id="58" name="文本框 57"/>
          <p:cNvSpPr txBox="1"/>
          <p:nvPr>
            <p:custDataLst>
              <p:tags r:id="rId9"/>
            </p:custDataLst>
          </p:nvPr>
        </p:nvSpPr>
        <p:spPr>
          <a:xfrm>
            <a:off x="6073744" y="3592316"/>
            <a:ext cx="2335262" cy="1272480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深入挖掘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课程思政元素</a:t>
            </a:r>
          </a:p>
        </p:txBody>
      </p:sp>
      <p:sp>
        <p:nvSpPr>
          <p:cNvPr id="56" name="任意形状 55" descr="A0"/>
          <p:cNvSpPr/>
          <p:nvPr>
            <p:custDataLst>
              <p:tags r:id="rId10"/>
            </p:custDataLst>
          </p:nvPr>
        </p:nvSpPr>
        <p:spPr>
          <a:xfrm>
            <a:off x="6494701" y="2099426"/>
            <a:ext cx="687505" cy="801068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4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2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形状 62" descr="A2"/>
          <p:cNvSpPr/>
          <p:nvPr>
            <p:custDataLst>
              <p:tags r:id="rId11"/>
            </p:custDataLst>
          </p:nvPr>
        </p:nvSpPr>
        <p:spPr>
          <a:xfrm>
            <a:off x="7355460" y="2100138"/>
            <a:ext cx="694642" cy="778658"/>
          </a:xfrm>
          <a:custGeom>
            <a:avLst/>
            <a:gdLst>
              <a:gd name="connsiteX0" fmla="*/ 319975 w 638478"/>
              <a:gd name="connsiteY0" fmla="*/ 0 h 715701"/>
              <a:gd name="connsiteX1" fmla="*/ 638478 w 638478"/>
              <a:gd name="connsiteY1" fmla="*/ 305251 h 715701"/>
              <a:gd name="connsiteX2" fmla="*/ 526415 w 638478"/>
              <a:gd name="connsiteY2" fmla="*/ 545598 h 715701"/>
              <a:gd name="connsiteX3" fmla="*/ 379875 w 638478"/>
              <a:gd name="connsiteY3" fmla="*/ 715701 h 715701"/>
              <a:gd name="connsiteX4" fmla="*/ 146785 w 638478"/>
              <a:gd name="connsiteY4" fmla="*/ 715701 h 715701"/>
              <a:gd name="connsiteX5" fmla="*/ 392230 w 638478"/>
              <a:gd name="connsiteY5" fmla="*/ 430582 h 715701"/>
              <a:gd name="connsiteX6" fmla="*/ 446798 w 638478"/>
              <a:gd name="connsiteY6" fmla="*/ 303769 h 715701"/>
              <a:gd name="connsiteX7" fmla="*/ 319975 w 638478"/>
              <a:gd name="connsiteY7" fmla="*/ 172535 h 715701"/>
              <a:gd name="connsiteX8" fmla="*/ 191693 w 638478"/>
              <a:gd name="connsiteY8" fmla="*/ 306721 h 715701"/>
              <a:gd name="connsiteX9" fmla="*/ 0 w 638478"/>
              <a:gd name="connsiteY9" fmla="*/ 306721 h 715701"/>
              <a:gd name="connsiteX10" fmla="*/ 319975 w 638478"/>
              <a:gd name="connsiteY10" fmla="*/ 0 h 71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78" h="715701">
                <a:moveTo>
                  <a:pt x="319975" y="0"/>
                </a:moveTo>
                <a:cubicBezTo>
                  <a:pt x="505776" y="0"/>
                  <a:pt x="638478" y="116486"/>
                  <a:pt x="638478" y="305251"/>
                </a:cubicBezTo>
                <a:cubicBezTo>
                  <a:pt x="638478" y="406990"/>
                  <a:pt x="598670" y="461547"/>
                  <a:pt x="526415" y="545598"/>
                </a:cubicBezTo>
                <a:lnTo>
                  <a:pt x="379875" y="715701"/>
                </a:lnTo>
                <a:lnTo>
                  <a:pt x="146785" y="715701"/>
                </a:lnTo>
                <a:lnTo>
                  <a:pt x="392230" y="430582"/>
                </a:lnTo>
                <a:cubicBezTo>
                  <a:pt x="430568" y="384870"/>
                  <a:pt x="446798" y="352422"/>
                  <a:pt x="446798" y="303769"/>
                </a:cubicBezTo>
                <a:cubicBezTo>
                  <a:pt x="446798" y="225622"/>
                  <a:pt x="401073" y="172535"/>
                  <a:pt x="319975" y="172535"/>
                </a:cubicBezTo>
                <a:cubicBezTo>
                  <a:pt x="256563" y="172535"/>
                  <a:pt x="191693" y="204982"/>
                  <a:pt x="191693" y="306721"/>
                </a:cubicBezTo>
                <a:lnTo>
                  <a:pt x="0" y="306721"/>
                </a:lnTo>
                <a:cubicBezTo>
                  <a:pt x="0" y="115028"/>
                  <a:pt x="140089" y="12"/>
                  <a:pt x="319975" y="0"/>
                </a:cubicBezTo>
                <a:close/>
              </a:path>
            </a:pathLst>
          </a:custGeom>
          <a:solidFill>
            <a:schemeClr val="accent2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形状 52" descr="A1"/>
          <p:cNvSpPr/>
          <p:nvPr>
            <p:custDataLst>
              <p:tags r:id="rId12"/>
            </p:custDataLst>
          </p:nvPr>
        </p:nvSpPr>
        <p:spPr>
          <a:xfrm>
            <a:off x="5051673" y="2096389"/>
            <a:ext cx="446321" cy="782406"/>
          </a:xfrm>
          <a:custGeom>
            <a:avLst/>
            <a:gdLst>
              <a:gd name="connsiteX0" fmla="*/ 216296 w 410235"/>
              <a:gd name="connsiteY0" fmla="*/ 0 h 719146"/>
              <a:gd name="connsiteX1" fmla="*/ 410235 w 410235"/>
              <a:gd name="connsiteY1" fmla="*/ 0 h 719146"/>
              <a:gd name="connsiteX2" fmla="*/ 410235 w 410235"/>
              <a:gd name="connsiteY2" fmla="*/ 719146 h 719146"/>
              <a:gd name="connsiteX3" fmla="*/ 216319 w 410235"/>
              <a:gd name="connsiteY3" fmla="*/ 719146 h 719146"/>
              <a:gd name="connsiteX4" fmla="*/ 216319 w 410235"/>
              <a:gd name="connsiteY4" fmla="*/ 208872 h 719146"/>
              <a:gd name="connsiteX5" fmla="*/ 0 w 410235"/>
              <a:gd name="connsiteY5" fmla="*/ 396828 h 719146"/>
              <a:gd name="connsiteX6" fmla="*/ 0 w 410235"/>
              <a:gd name="connsiteY6" fmla="*/ 187979 h 71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35" h="719146">
                <a:moveTo>
                  <a:pt x="216296" y="0"/>
                </a:moveTo>
                <a:lnTo>
                  <a:pt x="410235" y="0"/>
                </a:lnTo>
                <a:lnTo>
                  <a:pt x="410235" y="719146"/>
                </a:lnTo>
                <a:lnTo>
                  <a:pt x="216319" y="719146"/>
                </a:lnTo>
                <a:lnTo>
                  <a:pt x="216319" y="208872"/>
                </a:lnTo>
                <a:lnTo>
                  <a:pt x="0" y="396828"/>
                </a:lnTo>
                <a:lnTo>
                  <a:pt x="0" y="187979"/>
                </a:lnTo>
                <a:close/>
              </a:path>
            </a:pathLst>
          </a:custGeom>
          <a:solidFill>
            <a:schemeClr val="accent1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形状 50" descr="A0"/>
          <p:cNvSpPr/>
          <p:nvPr>
            <p:custDataLst>
              <p:tags r:id="rId13"/>
            </p:custDataLst>
          </p:nvPr>
        </p:nvSpPr>
        <p:spPr>
          <a:xfrm>
            <a:off x="4067026" y="2099426"/>
            <a:ext cx="687505" cy="801068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3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1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2423795" y="5163820"/>
            <a:ext cx="2479040" cy="1652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5017135"/>
            <a:ext cx="2386330" cy="1790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汲取</a:t>
            </a:r>
            <a:r>
              <a:rPr lang="zh-CN" altLang="zh-CN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经验，</a:t>
            </a: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凝聚</a:t>
            </a:r>
            <a:r>
              <a:rPr lang="zh-CN" altLang="zh-CN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智慧，完善思政育人格局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汉仪中黑 简" panose="00020600040101010101" charset="-122"/>
                <a:sym typeface="+mn-ea"/>
              </a:rPr>
              <a:t>–––––––––––––––––––</a:t>
            </a:r>
            <a:endParaRPr lang="zh-CN" altLang="zh-CN" sz="2800">
              <a:solidFill>
                <a:schemeClr val="bg1"/>
              </a:solidFill>
              <a:latin typeface="Arial" panose="020B0604020202020204" pitchFamily="34" charset="0"/>
              <a:ea typeface="汉仪中黑 简" panose="00020600040101010101" charset="-122"/>
            </a:endParaRPr>
          </a:p>
        </p:txBody>
      </p:sp>
      <p:sp>
        <p:nvSpPr>
          <p:cNvPr id="6" name="object 6"/>
          <p:cNvSpPr/>
          <p:nvPr>
            <p:custDataLst>
              <p:tags r:id="rId4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0" name="object 50"/>
          <p:cNvSpPr txBox="1"/>
          <p:nvPr>
            <p:custDataLst>
              <p:tags r:id="rId5"/>
            </p:custDataLst>
          </p:nvPr>
        </p:nvSpPr>
        <p:spPr>
          <a:xfrm>
            <a:off x="11568176" y="44196"/>
            <a:ext cx="539750" cy="5105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4</a:t>
            </a:r>
          </a:p>
        </p:txBody>
      </p:sp>
      <p:sp>
        <p:nvSpPr>
          <p:cNvPr id="8" name="object 6"/>
          <p:cNvSpPr txBox="1"/>
          <p:nvPr>
            <p:custDataLst>
              <p:tags r:id="rId6"/>
            </p:custDataLst>
          </p:nvPr>
        </p:nvSpPr>
        <p:spPr>
          <a:xfrm>
            <a:off x="551051" y="837184"/>
            <a:ext cx="10059283" cy="611065"/>
          </a:xfrm>
          <a:prstGeom prst="rect">
            <a:avLst/>
          </a:prstGeom>
        </p:spPr>
        <p:txBody>
          <a:bodyPr vert="horz" wrap="square" lIns="0" tIns="1333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20" smtClean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课程</a:t>
            </a:r>
            <a:r>
              <a:rPr lang="zh-CN" altLang="en-US" sz="2200" b="1" spc="-20" smtClean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思政示范院系</a:t>
            </a:r>
            <a:r>
              <a:rPr sz="2200" b="1" spc="-20" smtClean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建设</a:t>
            </a:r>
            <a:r>
              <a:rPr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：以推进“三进”工作为抓手，探索外语类课程思政创新模式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6" name="椭圆 25"/>
          <p:cNvSpPr/>
          <p:nvPr>
            <p:custDataLst>
              <p:tags r:id="rId7"/>
            </p:custDataLst>
          </p:nvPr>
        </p:nvSpPr>
        <p:spPr>
          <a:xfrm>
            <a:off x="182877" y="3212618"/>
            <a:ext cx="2232863" cy="224083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清刻本悦宋简体" panose="02000000000000000000" charset="-122"/>
              <a:ea typeface="思源黑体 CN Regular"/>
              <a:cs typeface="+mn-cs"/>
              <a:sym typeface="方正清刻本悦宋简体" panose="020000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468029" y="3860965"/>
            <a:ext cx="1680498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点面结合</a:t>
            </a:r>
            <a:endParaRPr lang="en-US" altLang="zh-CN" sz="2800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层层推进</a:t>
            </a: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2696845" y="3606165"/>
            <a:ext cx="2533650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展开课程建设情况调研</a:t>
            </a:r>
          </a:p>
        </p:txBody>
      </p:sp>
      <p:sp>
        <p:nvSpPr>
          <p:cNvPr id="37" name="文本框 36"/>
          <p:cNvSpPr txBox="1"/>
          <p:nvPr>
            <p:custDataLst>
              <p:tags r:id="rId10"/>
            </p:custDataLst>
          </p:nvPr>
        </p:nvSpPr>
        <p:spPr>
          <a:xfrm>
            <a:off x="5262501" y="4783151"/>
            <a:ext cx="2256790" cy="344508"/>
          </a:xfrm>
          <a:prstGeom prst="rect">
            <a:avLst/>
          </a:prstGeom>
          <a:solidFill>
            <a:schemeClr val="accent4">
              <a:lumMod val="75000"/>
            </a:schemeClr>
          </a:solidFill>
          <a:extLst/>
        </p:spPr>
        <p:txBody>
          <a:bodyPr wrap="square">
            <a:no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形成专项调研报告</a:t>
            </a:r>
          </a:p>
        </p:txBody>
      </p:sp>
      <p:sp>
        <p:nvSpPr>
          <p:cNvPr id="40" name="文本框 39"/>
          <p:cNvSpPr txBox="1"/>
          <p:nvPr>
            <p:custDataLst>
              <p:tags r:id="rId11"/>
            </p:custDataLst>
          </p:nvPr>
        </p:nvSpPr>
        <p:spPr>
          <a:xfrm>
            <a:off x="5910724" y="3594076"/>
            <a:ext cx="2257253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组织教师参与线上培训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2548255" y="4823471"/>
            <a:ext cx="2460625" cy="300801"/>
            <a:chOff x="1961294" y="6578681"/>
            <a:chExt cx="1683695" cy="288565"/>
          </a:xfrm>
          <a:solidFill>
            <a:schemeClr val="accent4">
              <a:lumMod val="75000"/>
            </a:schemeClr>
          </a:solidFill>
        </p:grpSpPr>
        <p:sp>
          <p:nvSpPr>
            <p:cNvPr id="54" name="矩形 53"/>
            <p:cNvSpPr/>
            <p:nvPr>
              <p:custDataLst>
                <p:tags r:id="rId28"/>
              </p:custDataLst>
            </p:nvPr>
          </p:nvSpPr>
          <p:spPr>
            <a:xfrm rot="5400000">
              <a:off x="2625330" y="5914645"/>
              <a:ext cx="282856" cy="16109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29"/>
              </p:custDataLst>
            </p:nvPr>
          </p:nvSpPr>
          <p:spPr>
            <a:xfrm>
              <a:off x="1970963" y="6590718"/>
              <a:ext cx="1674026" cy="276528"/>
            </a:xfrm>
            <a:prstGeom prst="rect">
              <a:avLst/>
            </a:prstGeom>
            <a:grpFill/>
            <a:extLst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召开主题教育部署会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724644" y="4784651"/>
            <a:ext cx="2112010" cy="343008"/>
            <a:chOff x="1804657" y="6616428"/>
            <a:chExt cx="1582333" cy="30504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8" name="矩形 57"/>
            <p:cNvSpPr/>
            <p:nvPr>
              <p:custDataLst>
                <p:tags r:id="rId26"/>
              </p:custDataLst>
            </p:nvPr>
          </p:nvSpPr>
          <p:spPr>
            <a:xfrm rot="5400000">
              <a:off x="2425591" y="6035076"/>
              <a:ext cx="305047" cy="14677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27"/>
              </p:custDataLst>
            </p:nvPr>
          </p:nvSpPr>
          <p:spPr>
            <a:xfrm>
              <a:off x="1804657" y="6646684"/>
              <a:ext cx="1582333" cy="233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完成阶段性总结报告</a:t>
              </a:r>
            </a:p>
          </p:txBody>
        </p:sp>
      </p:grpSp>
      <p:cxnSp>
        <p:nvCxnSpPr>
          <p:cNvPr id="61" name="直接箭头连接符 60"/>
          <p:cNvCxnSpPr/>
          <p:nvPr>
            <p:custDataLst>
              <p:tags r:id="rId12"/>
            </p:custDataLst>
          </p:nvPr>
        </p:nvCxnSpPr>
        <p:spPr>
          <a:xfrm>
            <a:off x="2433680" y="4338019"/>
            <a:ext cx="8998586" cy="25181"/>
          </a:xfrm>
          <a:prstGeom prst="straightConnector1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曲线连接符 65"/>
          <p:cNvCxnSpPr/>
          <p:nvPr>
            <p:custDataLst>
              <p:tags r:id="rId13"/>
            </p:custDataLst>
          </p:nvPr>
        </p:nvCxnSpPr>
        <p:spPr>
          <a:xfrm rot="5400000" flipH="1" flipV="1">
            <a:off x="3779817" y="4012558"/>
            <a:ext cx="346416" cy="275771"/>
          </a:xfrm>
          <a:prstGeom prst="curvedConnector3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曲线连接符 66"/>
          <p:cNvCxnSpPr/>
          <p:nvPr>
            <p:custDataLst>
              <p:tags r:id="rId14"/>
            </p:custDataLst>
          </p:nvPr>
        </p:nvCxnSpPr>
        <p:spPr>
          <a:xfrm rot="5400000" flipH="1" flipV="1">
            <a:off x="6444264" y="4021085"/>
            <a:ext cx="346416" cy="275771"/>
          </a:xfrm>
          <a:prstGeom prst="curvedConnector3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曲线连接符 67"/>
          <p:cNvCxnSpPr/>
          <p:nvPr>
            <p:custDataLst>
              <p:tags r:id="rId15"/>
            </p:custDataLst>
          </p:nvPr>
        </p:nvCxnSpPr>
        <p:spPr>
          <a:xfrm rot="16200000" flipH="1">
            <a:off x="3180493" y="4387697"/>
            <a:ext cx="346416" cy="275771"/>
          </a:xfrm>
          <a:prstGeom prst="curvedConnector3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曲线连接符 68"/>
          <p:cNvCxnSpPr/>
          <p:nvPr>
            <p:custDataLst>
              <p:tags r:id="rId16"/>
            </p:custDataLst>
          </p:nvPr>
        </p:nvCxnSpPr>
        <p:spPr>
          <a:xfrm rot="16200000" flipH="1">
            <a:off x="5737516" y="4351739"/>
            <a:ext cx="346416" cy="275771"/>
          </a:xfrm>
          <a:prstGeom prst="curvedConnector3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曲线连接符 69"/>
          <p:cNvCxnSpPr/>
          <p:nvPr>
            <p:custDataLst>
              <p:tags r:id="rId17"/>
            </p:custDataLst>
          </p:nvPr>
        </p:nvCxnSpPr>
        <p:spPr>
          <a:xfrm rot="16200000" flipH="1">
            <a:off x="8293378" y="4367251"/>
            <a:ext cx="346416" cy="275771"/>
          </a:xfrm>
          <a:prstGeom prst="curvedConnector3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/>
          <p:cNvSpPr/>
          <p:nvPr>
            <p:custDataLst>
              <p:tags r:id="rId18"/>
            </p:custDataLst>
          </p:nvPr>
        </p:nvSpPr>
        <p:spPr>
          <a:xfrm>
            <a:off x="3648377" y="4386145"/>
            <a:ext cx="104648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2023</a:t>
            </a:r>
            <a:r>
              <a:rPr lang="zh-CN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年</a:t>
            </a:r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5</a:t>
            </a:r>
            <a:r>
              <a:rPr lang="zh-CN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月</a:t>
            </a:r>
          </a:p>
        </p:txBody>
      </p:sp>
      <p:sp>
        <p:nvSpPr>
          <p:cNvPr id="76" name="矩形 75"/>
          <p:cNvSpPr/>
          <p:nvPr>
            <p:custDataLst>
              <p:tags r:id="rId19"/>
            </p:custDataLst>
          </p:nvPr>
        </p:nvSpPr>
        <p:spPr>
          <a:xfrm>
            <a:off x="4246946" y="3980089"/>
            <a:ext cx="1431925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2023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年</a:t>
            </a:r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6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月</a:t>
            </a:r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-7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月</a:t>
            </a:r>
          </a:p>
        </p:txBody>
      </p:sp>
      <p:sp>
        <p:nvSpPr>
          <p:cNvPr id="77" name="矩形 76"/>
          <p:cNvSpPr/>
          <p:nvPr>
            <p:custDataLst>
              <p:tags r:id="rId20"/>
            </p:custDataLst>
          </p:nvPr>
        </p:nvSpPr>
        <p:spPr>
          <a:xfrm>
            <a:off x="6166751" y="4414762"/>
            <a:ext cx="122428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2023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年</a:t>
            </a:r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7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月底</a:t>
            </a:r>
          </a:p>
        </p:txBody>
      </p:sp>
      <p:sp>
        <p:nvSpPr>
          <p:cNvPr id="78" name="矩形 77"/>
          <p:cNvSpPr/>
          <p:nvPr>
            <p:custDataLst>
              <p:tags r:id="rId21"/>
            </p:custDataLst>
          </p:nvPr>
        </p:nvSpPr>
        <p:spPr>
          <a:xfrm>
            <a:off x="6911508" y="3967037"/>
            <a:ext cx="104648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2023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年</a:t>
            </a:r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8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月</a:t>
            </a:r>
          </a:p>
        </p:txBody>
      </p:sp>
      <p:sp>
        <p:nvSpPr>
          <p:cNvPr id="79" name="矩形 78"/>
          <p:cNvSpPr/>
          <p:nvPr>
            <p:custDataLst>
              <p:tags r:id="rId22"/>
            </p:custDataLst>
          </p:nvPr>
        </p:nvSpPr>
        <p:spPr>
          <a:xfrm>
            <a:off x="8904338" y="4392185"/>
            <a:ext cx="104648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202</a:t>
            </a:r>
            <a:r>
              <a:rPr 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3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年</a:t>
            </a:r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9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月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991360" y="1336675"/>
            <a:ext cx="9730105" cy="2183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zh-CN" sz="17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历时2个多月的调研工作以</a:t>
            </a:r>
            <a:r>
              <a:rPr lang="zh-CN" altLang="zh-CN" sz="1700" b="1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现场调研、访谈调研、问卷调研与邮件调研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等多种形式展开，了解“理解当代中国”多语种教材在各专业的使用情况；</a:t>
            </a:r>
          </a:p>
          <a:p>
            <a:pPr marL="285750" indent="-285750" algn="l">
              <a:lnSpc>
                <a:spcPct val="10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针对</a:t>
            </a:r>
            <a:r>
              <a:rPr lang="zh-CN" altLang="zh-CN" sz="1700" b="1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7</a:t>
            </a:r>
            <a:r>
              <a:rPr lang="zh-CN" altLang="zh-CN" sz="1700" b="0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个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系、</a:t>
            </a:r>
            <a:r>
              <a:rPr lang="zh-CN" altLang="zh-CN" sz="1700" b="0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9个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专业的负责人、</a:t>
            </a:r>
            <a:r>
              <a:rPr lang="zh-CN" altLang="zh-CN" sz="1700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28门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相关课程的</a:t>
            </a:r>
            <a:r>
              <a:rPr lang="zh-CN" altLang="zh-CN" sz="1700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22名任课教师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和</a:t>
            </a:r>
            <a:r>
              <a:rPr lang="zh-CN" altLang="zh-CN" sz="1700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200余名听课学生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征询各专业师生对“理解当代中国”多语种教材使用情况的意见建议，累计收到</a:t>
            </a:r>
            <a:r>
              <a:rPr lang="zh-CN" altLang="zh-CN" sz="1700" b="0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15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位老师、</a:t>
            </a:r>
            <a:r>
              <a:rPr lang="zh-CN" altLang="zh-CN" sz="1700" b="0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158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名学生的反馈；</a:t>
            </a:r>
          </a:p>
          <a:p>
            <a:pPr marL="285750" indent="-285750" algn="l">
              <a:lnSpc>
                <a:spcPct val="10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调查内容涵盖</a:t>
            </a:r>
            <a:r>
              <a:rPr lang="zh-CN" altLang="zh-CN" sz="170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课程开设情况、教材使用情况、课程教学方法、教学过程、教学效果、评课结果、课程优缺点、存在的困难与亟待解决的问题等多个方面。</a:t>
            </a:r>
          </a:p>
          <a:p>
            <a:pPr marL="285750" indent="-285750" algn="l">
              <a:lnSpc>
                <a:spcPct val="10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调查组对学生及教师反馈的意见进行了全面的梳理和总结，形成了</a:t>
            </a:r>
            <a:r>
              <a:rPr lang="zh-CN" altLang="zh-CN" sz="1700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专项调研报告</a:t>
            </a:r>
            <a:r>
              <a:rPr lang="zh-CN" altLang="zh-CN" sz="1700" b="0" dirty="0"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方正清刻本悦宋简体" panose="02000000000000000000" charset="-122"/>
              </a:rPr>
              <a:t>，为下阶段“三进”工作的深入推进提供了重要的参考依据。</a:t>
            </a:r>
          </a:p>
        </p:txBody>
      </p:sp>
      <p:sp>
        <p:nvSpPr>
          <p:cNvPr id="14" name="文本框 13" descr="7b0a2020202022776f7264617274223a2022220a7d0a"/>
          <p:cNvSpPr txBox="1"/>
          <p:nvPr/>
        </p:nvSpPr>
        <p:spPr>
          <a:xfrm>
            <a:off x="1343660" y="1559560"/>
            <a:ext cx="563880" cy="15176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调</a:t>
            </a:r>
          </a:p>
          <a:p>
            <a:pPr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研</a:t>
            </a:r>
          </a:p>
          <a:p>
            <a:pPr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工</a:t>
            </a:r>
          </a:p>
          <a:p>
            <a:pPr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作</a:t>
            </a:r>
          </a:p>
        </p:txBody>
      </p:sp>
      <p:sp>
        <p:nvSpPr>
          <p:cNvPr id="2" name="文本框 1"/>
          <p:cNvSpPr txBox="1"/>
          <p:nvPr>
            <p:custDataLst>
              <p:tags r:id="rId23"/>
            </p:custDataLst>
          </p:nvPr>
        </p:nvSpPr>
        <p:spPr>
          <a:xfrm>
            <a:off x="8886825" y="3338177"/>
            <a:ext cx="2681605" cy="59247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引进外教社智能化多语种教学与科研平台并开展培训</a:t>
            </a:r>
          </a:p>
        </p:txBody>
      </p:sp>
      <p:cxnSp>
        <p:nvCxnSpPr>
          <p:cNvPr id="3" name="曲线连接符 2"/>
          <p:cNvCxnSpPr/>
          <p:nvPr>
            <p:custDataLst>
              <p:tags r:id="rId24"/>
            </p:custDataLst>
          </p:nvPr>
        </p:nvCxnSpPr>
        <p:spPr>
          <a:xfrm rot="5400000" flipH="1" flipV="1">
            <a:off x="9229374" y="4027435"/>
            <a:ext cx="346416" cy="275771"/>
          </a:xfrm>
          <a:prstGeom prst="curvedConnector3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>
            <p:custDataLst>
              <p:tags r:id="rId25"/>
            </p:custDataLst>
          </p:nvPr>
        </p:nvSpPr>
        <p:spPr>
          <a:xfrm>
            <a:off x="9696618" y="3973387"/>
            <a:ext cx="114808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2023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年</a:t>
            </a:r>
            <a:r>
              <a:rPr lang="en-US" altLang="zh-CN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12</a:t>
            </a:r>
            <a:r>
              <a:rPr lang="zh-CN" altLang="en-US" sz="1400" dirty="0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月</a:t>
            </a:r>
          </a:p>
        </p:txBody>
      </p:sp>
      <p:pic>
        <p:nvPicPr>
          <p:cNvPr id="5" name="https://photo-static-api.fotomore.com/creative/vcg/400/version23/VCG41165957125.jpg?uid=386&amp;timestamp=1704626865&amp;sign=bebe335072a2c44e8eab7e970ae01d99" descr="带大头钉的优惠券广场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734867" y="4687461"/>
            <a:ext cx="2503363" cy="18977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868124" y="4869180"/>
            <a:ext cx="2178461" cy="1782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200" b="1"/>
              <a:t>上海外教社智能化多语种教学与科研平台 http://corpus.lib.pku.edu.cn/</a:t>
            </a:r>
          </a:p>
          <a:p>
            <a:endParaRPr lang="zh-CN" altLang="en-US" sz="1200"/>
          </a:p>
          <a:p>
            <a:r>
              <a:rPr lang="zh-CN" altLang="en-US" sz="1200"/>
              <a:t>该平台包含《习近平谈治国理政》多语种数据库综合平台和自定义语言数据分析与应用平台两大模块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31"/>
          <p:cNvSpPr/>
          <p:nvPr/>
        </p:nvSpPr>
        <p:spPr>
          <a:xfrm>
            <a:off x="-92710" y="-18415"/>
            <a:ext cx="8131810" cy="6894830"/>
          </a:xfrm>
          <a:custGeom>
            <a:avLst/>
            <a:gdLst/>
            <a:ahLst/>
            <a:cxnLst/>
            <a:rect l="l" t="t" r="r" b="b"/>
            <a:pathLst>
              <a:path w="8131810" h="6894830">
                <a:moveTo>
                  <a:pt x="7301230" y="0"/>
                </a:moveTo>
                <a:lnTo>
                  <a:pt x="5772150" y="3780155"/>
                </a:lnTo>
                <a:lnTo>
                  <a:pt x="8131810" y="6894830"/>
                </a:lnTo>
                <a:lnTo>
                  <a:pt x="0" y="6869430"/>
                </a:lnTo>
                <a:lnTo>
                  <a:pt x="0" y="0"/>
                </a:lnTo>
                <a:lnTo>
                  <a:pt x="730123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sp>
        <p:nvSpPr>
          <p:cNvPr id="30" name="文本框 29" descr="7b0a2020202022776f7264617274223a20227b5c2269645c223a32353030343038382c5c227469645c223a5c225c227d220a7d0a"/>
          <p:cNvSpPr txBox="1"/>
          <p:nvPr/>
        </p:nvSpPr>
        <p:spPr>
          <a:xfrm>
            <a:off x="6240145" y="2276475"/>
            <a:ext cx="59131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4200" b="1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夯基固本，精业笃行 </a:t>
            </a:r>
          </a:p>
          <a:p>
            <a:pPr algn="ctr">
              <a:lnSpc>
                <a:spcPct val="150000"/>
              </a:lnSpc>
            </a:pPr>
            <a:r>
              <a:rPr lang="zh-CN" altLang="zh-CN" sz="4200" b="1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强化育人流程管理</a:t>
            </a:r>
          </a:p>
        </p:txBody>
      </p:sp>
      <p:sp>
        <p:nvSpPr>
          <p:cNvPr id="28" name="Freeform 284"/>
          <p:cNvSpPr>
            <a:spLocks noEditPoints="1"/>
          </p:cNvSpPr>
          <p:nvPr/>
        </p:nvSpPr>
        <p:spPr>
          <a:xfrm>
            <a:off x="6960096" y="1181304"/>
            <a:ext cx="959841" cy="711525"/>
          </a:xfrm>
          <a:custGeom>
            <a:avLst/>
            <a:gdLst/>
            <a:ahLst/>
            <a:cxnLst/>
            <a:rect l="0" t="0" r="r" b="b"/>
            <a:pathLst>
              <a:path w="959841" h="711525">
                <a:moveTo>
                  <a:pt x="180676" y="0"/>
                </a:moveTo>
                <a:cubicBezTo>
                  <a:pt x="11292" y="0"/>
                  <a:pt x="11292" y="0"/>
                  <a:pt x="11292" y="0"/>
                </a:cubicBezTo>
                <a:cubicBezTo>
                  <a:pt x="11292" y="0"/>
                  <a:pt x="0" y="11294"/>
                  <a:pt x="0" y="11294"/>
                </a:cubicBezTo>
                <a:cubicBezTo>
                  <a:pt x="0" y="700231"/>
                  <a:pt x="0" y="700231"/>
                  <a:pt x="0" y="700231"/>
                </a:cubicBezTo>
                <a:cubicBezTo>
                  <a:pt x="0" y="700231"/>
                  <a:pt x="11292" y="711525"/>
                  <a:pt x="11292" y="711525"/>
                </a:cubicBezTo>
                <a:cubicBezTo>
                  <a:pt x="180676" y="711525"/>
                  <a:pt x="180676" y="711525"/>
                  <a:pt x="180676" y="711525"/>
                </a:cubicBezTo>
                <a:cubicBezTo>
                  <a:pt x="191968" y="711525"/>
                  <a:pt x="203260" y="700231"/>
                  <a:pt x="203260" y="700231"/>
                </a:cubicBezTo>
                <a:cubicBezTo>
                  <a:pt x="203260" y="11294"/>
                  <a:pt x="203260" y="11294"/>
                  <a:pt x="203260" y="11294"/>
                </a:cubicBezTo>
                <a:cubicBezTo>
                  <a:pt x="203260" y="11294"/>
                  <a:pt x="191968" y="0"/>
                  <a:pt x="180676" y="0"/>
                </a:cubicBezTo>
                <a:close/>
                <a:moveTo>
                  <a:pt x="22584" y="56470"/>
                </a:moveTo>
                <a:cubicBezTo>
                  <a:pt x="22584" y="45176"/>
                  <a:pt x="33877" y="45176"/>
                  <a:pt x="33877" y="45176"/>
                </a:cubicBezTo>
                <a:cubicBezTo>
                  <a:pt x="158091" y="45176"/>
                  <a:pt x="158091" y="45176"/>
                  <a:pt x="158091" y="45176"/>
                </a:cubicBezTo>
                <a:cubicBezTo>
                  <a:pt x="169384" y="45176"/>
                  <a:pt x="180676" y="45176"/>
                  <a:pt x="180676" y="56470"/>
                </a:cubicBezTo>
                <a:cubicBezTo>
                  <a:pt x="180676" y="316233"/>
                  <a:pt x="180676" y="316233"/>
                  <a:pt x="180676" y="316233"/>
                </a:cubicBezTo>
                <a:cubicBezTo>
                  <a:pt x="180676" y="316233"/>
                  <a:pt x="169384" y="327527"/>
                  <a:pt x="158091" y="327527"/>
                </a:cubicBezTo>
                <a:cubicBezTo>
                  <a:pt x="33877" y="327527"/>
                  <a:pt x="33877" y="327527"/>
                  <a:pt x="33877" y="327527"/>
                </a:cubicBezTo>
                <a:cubicBezTo>
                  <a:pt x="33877" y="327527"/>
                  <a:pt x="22584" y="316233"/>
                  <a:pt x="22584" y="316233"/>
                </a:cubicBezTo>
                <a:lnTo>
                  <a:pt x="22584" y="56470"/>
                </a:lnTo>
                <a:close/>
                <a:moveTo>
                  <a:pt x="180676" y="632467"/>
                </a:moveTo>
                <a:cubicBezTo>
                  <a:pt x="22584" y="632467"/>
                  <a:pt x="22584" y="632467"/>
                  <a:pt x="22584" y="632467"/>
                </a:cubicBezTo>
                <a:cubicBezTo>
                  <a:pt x="22584" y="632467"/>
                  <a:pt x="22584" y="632467"/>
                  <a:pt x="22584" y="632467"/>
                </a:cubicBezTo>
                <a:cubicBezTo>
                  <a:pt x="22584" y="621173"/>
                  <a:pt x="22584" y="621173"/>
                  <a:pt x="22584" y="621173"/>
                </a:cubicBezTo>
                <a:cubicBezTo>
                  <a:pt x="180676" y="621173"/>
                  <a:pt x="180676" y="621173"/>
                  <a:pt x="180676" y="621173"/>
                </a:cubicBezTo>
                <a:cubicBezTo>
                  <a:pt x="180676" y="621173"/>
                  <a:pt x="180676" y="621173"/>
                  <a:pt x="180676" y="632467"/>
                </a:cubicBezTo>
                <a:cubicBezTo>
                  <a:pt x="180676" y="632467"/>
                  <a:pt x="180676" y="632467"/>
                  <a:pt x="180676" y="632467"/>
                </a:cubicBezTo>
                <a:close/>
                <a:moveTo>
                  <a:pt x="180676" y="587290"/>
                </a:move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75996"/>
                  <a:pt x="22584" y="575996"/>
                </a:cubicBezTo>
                <a:cubicBezTo>
                  <a:pt x="180676" y="575996"/>
                  <a:pt x="180676" y="575996"/>
                  <a:pt x="180676" y="575996"/>
                </a:cubicBezTo>
                <a:cubicBezTo>
                  <a:pt x="180676" y="575996"/>
                  <a:pt x="180676" y="587290"/>
                  <a:pt x="180676" y="587290"/>
                </a:cubicBezTo>
                <a:cubicBezTo>
                  <a:pt x="180676" y="587290"/>
                  <a:pt x="180676" y="587290"/>
                  <a:pt x="180676" y="587290"/>
                </a:cubicBezTo>
                <a:close/>
                <a:moveTo>
                  <a:pt x="406521" y="0"/>
                </a:moveTo>
                <a:cubicBezTo>
                  <a:pt x="237137" y="0"/>
                  <a:pt x="237137" y="0"/>
                  <a:pt x="237137" y="0"/>
                </a:cubicBezTo>
                <a:cubicBezTo>
                  <a:pt x="225845" y="0"/>
                  <a:pt x="214553" y="11294"/>
                  <a:pt x="214553" y="11294"/>
                </a:cubicBezTo>
                <a:cubicBezTo>
                  <a:pt x="214553" y="700231"/>
                  <a:pt x="214553" y="700231"/>
                  <a:pt x="214553" y="700231"/>
                </a:cubicBezTo>
                <a:cubicBezTo>
                  <a:pt x="214553" y="700231"/>
                  <a:pt x="225845" y="711525"/>
                  <a:pt x="237137" y="711525"/>
                </a:cubicBezTo>
                <a:cubicBezTo>
                  <a:pt x="406521" y="711525"/>
                  <a:pt x="406521" y="711525"/>
                  <a:pt x="406521" y="711525"/>
                </a:cubicBezTo>
                <a:cubicBezTo>
                  <a:pt x="417813" y="711525"/>
                  <a:pt x="429105" y="700231"/>
                  <a:pt x="429105" y="700231"/>
                </a:cubicBezTo>
                <a:cubicBezTo>
                  <a:pt x="429105" y="11294"/>
                  <a:pt x="429105" y="11294"/>
                  <a:pt x="429105" y="11294"/>
                </a:cubicBezTo>
                <a:cubicBezTo>
                  <a:pt x="429105" y="11294"/>
                  <a:pt x="417813" y="0"/>
                  <a:pt x="406521" y="0"/>
                </a:cubicBezTo>
                <a:close/>
                <a:moveTo>
                  <a:pt x="248429" y="56470"/>
                </a:moveTo>
                <a:cubicBezTo>
                  <a:pt x="248429" y="45176"/>
                  <a:pt x="248429" y="45176"/>
                  <a:pt x="259722" y="45176"/>
                </a:cubicBezTo>
                <a:cubicBezTo>
                  <a:pt x="383936" y="45176"/>
                  <a:pt x="383936" y="45176"/>
                  <a:pt x="383936" y="45176"/>
                </a:cubicBezTo>
                <a:cubicBezTo>
                  <a:pt x="395229" y="45176"/>
                  <a:pt x="395229" y="45176"/>
                  <a:pt x="395229" y="56470"/>
                </a:cubicBezTo>
                <a:cubicBezTo>
                  <a:pt x="395229" y="316233"/>
                  <a:pt x="395229" y="316233"/>
                  <a:pt x="395229" y="316233"/>
                </a:cubicBezTo>
                <a:cubicBezTo>
                  <a:pt x="395229" y="316233"/>
                  <a:pt x="395229" y="327527"/>
                  <a:pt x="383936" y="327527"/>
                </a:cubicBezTo>
                <a:cubicBezTo>
                  <a:pt x="259722" y="327527"/>
                  <a:pt x="259722" y="327527"/>
                  <a:pt x="259722" y="327527"/>
                </a:cubicBezTo>
                <a:cubicBezTo>
                  <a:pt x="248429" y="327527"/>
                  <a:pt x="248429" y="316233"/>
                  <a:pt x="248429" y="316233"/>
                </a:cubicBezTo>
                <a:lnTo>
                  <a:pt x="248429" y="56470"/>
                </a:lnTo>
                <a:close/>
                <a:moveTo>
                  <a:pt x="395229" y="632467"/>
                </a:moveTo>
                <a:cubicBezTo>
                  <a:pt x="248429" y="632467"/>
                  <a:pt x="248429" y="632467"/>
                  <a:pt x="248429" y="632467"/>
                </a:cubicBezTo>
                <a:cubicBezTo>
                  <a:pt x="248429" y="632467"/>
                  <a:pt x="237137" y="632467"/>
                  <a:pt x="237137" y="632467"/>
                </a:cubicBezTo>
                <a:cubicBezTo>
                  <a:pt x="237137" y="621173"/>
                  <a:pt x="248429" y="621173"/>
                  <a:pt x="248429" y="621173"/>
                </a:cubicBezTo>
                <a:cubicBezTo>
                  <a:pt x="395229" y="621173"/>
                  <a:pt x="395229" y="621173"/>
                  <a:pt x="395229" y="621173"/>
                </a:cubicBezTo>
                <a:cubicBezTo>
                  <a:pt x="395229" y="621173"/>
                  <a:pt x="406521" y="621173"/>
                  <a:pt x="406521" y="632467"/>
                </a:cubicBezTo>
                <a:cubicBezTo>
                  <a:pt x="406521" y="632467"/>
                  <a:pt x="395229" y="632467"/>
                  <a:pt x="395229" y="632467"/>
                </a:cubicBezTo>
                <a:close/>
                <a:moveTo>
                  <a:pt x="395229" y="587290"/>
                </a:moveTo>
                <a:cubicBezTo>
                  <a:pt x="248429" y="587290"/>
                  <a:pt x="248429" y="587290"/>
                  <a:pt x="248429" y="587290"/>
                </a:cubicBezTo>
                <a:cubicBezTo>
                  <a:pt x="248429" y="587290"/>
                  <a:pt x="237137" y="587290"/>
                  <a:pt x="237137" y="587290"/>
                </a:cubicBezTo>
                <a:cubicBezTo>
                  <a:pt x="237137" y="587290"/>
                  <a:pt x="248429" y="575996"/>
                  <a:pt x="248429" y="575996"/>
                </a:cubicBezTo>
                <a:cubicBezTo>
                  <a:pt x="395229" y="575996"/>
                  <a:pt x="395229" y="575996"/>
                  <a:pt x="395229" y="575996"/>
                </a:cubicBezTo>
                <a:cubicBezTo>
                  <a:pt x="395229" y="575996"/>
                  <a:pt x="406521" y="587290"/>
                  <a:pt x="406521" y="587290"/>
                </a:cubicBezTo>
                <a:cubicBezTo>
                  <a:pt x="406521" y="587290"/>
                  <a:pt x="395229" y="587290"/>
                  <a:pt x="395229" y="587290"/>
                </a:cubicBezTo>
                <a:close/>
                <a:moveTo>
                  <a:pt x="959841" y="598585"/>
                </a:moveTo>
                <a:cubicBezTo>
                  <a:pt x="598489" y="11294"/>
                  <a:pt x="598489" y="11294"/>
                  <a:pt x="598489" y="11294"/>
                </a:cubicBezTo>
                <a:cubicBezTo>
                  <a:pt x="598489" y="11294"/>
                  <a:pt x="587197" y="11294"/>
                  <a:pt x="575905" y="11294"/>
                </a:cubicBezTo>
                <a:cubicBezTo>
                  <a:pt x="429105" y="101646"/>
                  <a:pt x="429105" y="101646"/>
                  <a:pt x="429105" y="101646"/>
                </a:cubicBezTo>
                <a:cubicBezTo>
                  <a:pt x="429105" y="112940"/>
                  <a:pt x="417813" y="112940"/>
                  <a:pt x="429105" y="124235"/>
                </a:cubicBezTo>
                <a:cubicBezTo>
                  <a:pt x="779165" y="700231"/>
                  <a:pt x="779165" y="700231"/>
                  <a:pt x="779165" y="700231"/>
                </a:cubicBezTo>
                <a:cubicBezTo>
                  <a:pt x="790457" y="711525"/>
                  <a:pt x="790457" y="711525"/>
                  <a:pt x="801750" y="700231"/>
                </a:cubicBezTo>
                <a:cubicBezTo>
                  <a:pt x="948549" y="621173"/>
                  <a:pt x="948549" y="621173"/>
                  <a:pt x="948549" y="621173"/>
                </a:cubicBezTo>
                <a:cubicBezTo>
                  <a:pt x="959841" y="609879"/>
                  <a:pt x="959841" y="598585"/>
                  <a:pt x="959841" y="598585"/>
                </a:cubicBezTo>
                <a:close/>
                <a:moveTo>
                  <a:pt x="722704" y="304939"/>
                </a:moveTo>
                <a:cubicBezTo>
                  <a:pt x="621074" y="361410"/>
                  <a:pt x="621074" y="361410"/>
                  <a:pt x="621074" y="361410"/>
                </a:cubicBezTo>
                <a:cubicBezTo>
                  <a:pt x="609781" y="372704"/>
                  <a:pt x="609781" y="372704"/>
                  <a:pt x="598489" y="361410"/>
                </a:cubicBezTo>
                <a:cubicBezTo>
                  <a:pt x="474274" y="146823"/>
                  <a:pt x="474274" y="146823"/>
                  <a:pt x="474274" y="146823"/>
                </a:cubicBezTo>
                <a:cubicBezTo>
                  <a:pt x="462982" y="135529"/>
                  <a:pt x="462982" y="124235"/>
                  <a:pt x="474274" y="124235"/>
                </a:cubicBezTo>
                <a:cubicBezTo>
                  <a:pt x="575905" y="56470"/>
                  <a:pt x="575905" y="56470"/>
                  <a:pt x="575905" y="56470"/>
                </a:cubicBezTo>
                <a:cubicBezTo>
                  <a:pt x="587197" y="56470"/>
                  <a:pt x="598489" y="56470"/>
                  <a:pt x="598489" y="67764"/>
                </a:cubicBezTo>
                <a:cubicBezTo>
                  <a:pt x="733996" y="282351"/>
                  <a:pt x="733996" y="282351"/>
                  <a:pt x="733996" y="282351"/>
                </a:cubicBezTo>
                <a:cubicBezTo>
                  <a:pt x="733996" y="293645"/>
                  <a:pt x="733996" y="293645"/>
                  <a:pt x="722704" y="304939"/>
                </a:cubicBezTo>
                <a:close/>
                <a:moveTo>
                  <a:pt x="745288" y="598585"/>
                </a:moveTo>
                <a:cubicBezTo>
                  <a:pt x="745288" y="598585"/>
                  <a:pt x="745288" y="598585"/>
                  <a:pt x="745288" y="587290"/>
                </a:cubicBezTo>
                <a:cubicBezTo>
                  <a:pt x="869503" y="508232"/>
                  <a:pt x="869503" y="508232"/>
                  <a:pt x="869503" y="508232"/>
                </a:cubicBezTo>
                <a:cubicBezTo>
                  <a:pt x="880795" y="508232"/>
                  <a:pt x="880795" y="508232"/>
                  <a:pt x="880795" y="519526"/>
                </a:cubicBezTo>
                <a:cubicBezTo>
                  <a:pt x="880795" y="519526"/>
                  <a:pt x="880795" y="519526"/>
                  <a:pt x="880795" y="519526"/>
                </a:cubicBezTo>
                <a:cubicBezTo>
                  <a:pt x="745288" y="598585"/>
                  <a:pt x="745288" y="598585"/>
                  <a:pt x="745288" y="598585"/>
                </a:cubicBezTo>
                <a:cubicBezTo>
                  <a:pt x="745288" y="598585"/>
                  <a:pt x="745288" y="598585"/>
                  <a:pt x="745288" y="598585"/>
                </a:cubicBezTo>
                <a:close/>
                <a:moveTo>
                  <a:pt x="903380" y="553408"/>
                </a:move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892088" y="553408"/>
                  <a:pt x="892088" y="553408"/>
                  <a:pt x="892088" y="553408"/>
                </a:cubicBezTo>
                <a:cubicBezTo>
                  <a:pt x="903380" y="542114"/>
                  <a:pt x="903380" y="553408"/>
                  <a:pt x="903380" y="553408"/>
                </a:cubicBezTo>
                <a:cubicBezTo>
                  <a:pt x="903380" y="553408"/>
                  <a:pt x="903380" y="553408"/>
                  <a:pt x="903380" y="553408"/>
                </a:cubicBez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vert="horz" wrap="square" lIns="91440" tIns="45720" rIns="91440" bIns="45720" numCol="1" anchor="t" anchorCtr="0"/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zh-CN" sz="2400" b="0" i="0" u="none" strike="noStrike" kern="0" spc="0" baseline="0">
              <a:ln>
                <a:noFill/>
              </a:ln>
              <a:solidFill>
                <a:srgbClr val="000000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038835" y="1538585"/>
            <a:ext cx="1721223" cy="523220"/>
            <a:chOff x="2914422" y="3577294"/>
            <a:chExt cx="1290918" cy="392415"/>
          </a:xfrm>
        </p:grpSpPr>
        <p:sp>
          <p:nvSpPr>
            <p:cNvPr id="34" name="矩形 33"/>
            <p:cNvSpPr/>
            <p:nvPr/>
          </p:nvSpPr>
          <p:spPr>
            <a:xfrm>
              <a:off x="3167555" y="3577294"/>
              <a:ext cx="1037785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汉仪中黑 简" panose="00020600040101010101" charset="-122"/>
                  <a:cs typeface="Times New Roman Bold" panose="02020503050405090304" charset="0"/>
                </a:rPr>
                <a:t>Part 01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914422" y="3588391"/>
              <a:ext cx="254804" cy="254804"/>
              <a:chOff x="2914422" y="3575608"/>
              <a:chExt cx="254804" cy="254804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914422" y="3575608"/>
                <a:ext cx="254804" cy="2548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 sz="160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7" name="student-with-graduation-cap_57073"/>
              <p:cNvSpPr>
                <a:spLocks noChangeAspect="1"/>
              </p:cNvSpPr>
              <p:nvPr/>
            </p:nvSpPr>
            <p:spPr>
              <a:xfrm>
                <a:off x="2966182" y="3612952"/>
                <a:ext cx="151284" cy="180116"/>
              </a:xfrm>
              <a:custGeom>
                <a:avLst/>
                <a:gdLst/>
                <a:ahLst/>
                <a:cxnLst/>
                <a:rect l="l" t="t" r="r" b="b"/>
                <a:pathLst>
                  <a:path w="151284" h="180116">
                    <a:moveTo>
                      <a:pt x="51157" y="114387"/>
                    </a:moveTo>
                    <a:cubicBezTo>
                      <a:pt x="52470" y="114387"/>
                      <a:pt x="53578" y="115174"/>
                      <a:pt x="54103" y="116280"/>
                    </a:cubicBezTo>
                    <a:cubicBezTo>
                      <a:pt x="59265" y="124901"/>
                      <a:pt x="68832" y="150004"/>
                      <a:pt x="75511" y="150470"/>
                    </a:cubicBezTo>
                    <a:cubicBezTo>
                      <a:pt x="75569" y="150470"/>
                      <a:pt x="75598" y="150441"/>
                      <a:pt x="75657" y="150441"/>
                    </a:cubicBezTo>
                    <a:cubicBezTo>
                      <a:pt x="75686" y="150441"/>
                      <a:pt x="75744" y="150470"/>
                      <a:pt x="75773" y="150470"/>
                    </a:cubicBezTo>
                    <a:cubicBezTo>
                      <a:pt x="82452" y="150004"/>
                      <a:pt x="92019" y="124901"/>
                      <a:pt x="97181" y="116280"/>
                    </a:cubicBezTo>
                    <a:cubicBezTo>
                      <a:pt x="97706" y="115174"/>
                      <a:pt x="98844" y="114387"/>
                      <a:pt x="100156" y="114387"/>
                    </a:cubicBezTo>
                    <a:cubicBezTo>
                      <a:pt x="100739" y="114387"/>
                      <a:pt x="101293" y="114562"/>
                      <a:pt x="101789" y="114824"/>
                    </a:cubicBezTo>
                    <a:cubicBezTo>
                      <a:pt x="103656" y="115844"/>
                      <a:pt x="114564" y="122338"/>
                      <a:pt x="120806" y="124580"/>
                    </a:cubicBezTo>
                    <a:cubicBezTo>
                      <a:pt x="141834" y="132152"/>
                      <a:pt x="151284" y="139869"/>
                      <a:pt x="151284" y="145140"/>
                    </a:cubicBezTo>
                    <a:lnTo>
                      <a:pt x="151284" y="145665"/>
                    </a:lnTo>
                    <a:lnTo>
                      <a:pt x="151284" y="179621"/>
                    </a:lnTo>
                    <a:lnTo>
                      <a:pt x="151284" y="180116"/>
                    </a:lnTo>
                    <a:lnTo>
                      <a:pt x="75773" y="180116"/>
                    </a:lnTo>
                    <a:lnTo>
                      <a:pt x="75657" y="180116"/>
                    </a:lnTo>
                    <a:lnTo>
                      <a:pt x="75511" y="180116"/>
                    </a:lnTo>
                    <a:lnTo>
                      <a:pt x="0" y="180116"/>
                    </a:lnTo>
                    <a:lnTo>
                      <a:pt x="0" y="179621"/>
                    </a:lnTo>
                    <a:lnTo>
                      <a:pt x="0" y="145665"/>
                    </a:lnTo>
                    <a:lnTo>
                      <a:pt x="0" y="145140"/>
                    </a:lnTo>
                    <a:cubicBezTo>
                      <a:pt x="0" y="139869"/>
                      <a:pt x="9450" y="132152"/>
                      <a:pt x="30478" y="124580"/>
                    </a:cubicBezTo>
                    <a:cubicBezTo>
                      <a:pt x="36749" y="122338"/>
                      <a:pt x="47628" y="115844"/>
                      <a:pt x="49495" y="114824"/>
                    </a:cubicBezTo>
                    <a:cubicBezTo>
                      <a:pt x="49991" y="114562"/>
                      <a:pt x="50545" y="114387"/>
                      <a:pt x="51157" y="114387"/>
                    </a:cubicBezTo>
                    <a:close/>
                    <a:moveTo>
                      <a:pt x="75652" y="0"/>
                    </a:moveTo>
                    <a:cubicBezTo>
                      <a:pt x="76674" y="87"/>
                      <a:pt x="77869" y="379"/>
                      <a:pt x="79328" y="1077"/>
                    </a:cubicBezTo>
                    <a:cubicBezTo>
                      <a:pt x="82682" y="2679"/>
                      <a:pt x="116634" y="19250"/>
                      <a:pt x="129935" y="25773"/>
                    </a:cubicBezTo>
                    <a:cubicBezTo>
                      <a:pt x="131802" y="26676"/>
                      <a:pt x="132502" y="27695"/>
                      <a:pt x="132327" y="28656"/>
                    </a:cubicBezTo>
                    <a:cubicBezTo>
                      <a:pt x="132472" y="29588"/>
                      <a:pt x="131802" y="30461"/>
                      <a:pt x="130576" y="31161"/>
                    </a:cubicBezTo>
                    <a:cubicBezTo>
                      <a:pt x="130110" y="31423"/>
                      <a:pt x="128972" y="32005"/>
                      <a:pt x="127456" y="32762"/>
                    </a:cubicBezTo>
                    <a:lnTo>
                      <a:pt x="127456" y="49070"/>
                    </a:lnTo>
                    <a:cubicBezTo>
                      <a:pt x="128593" y="49740"/>
                      <a:pt x="129381" y="50934"/>
                      <a:pt x="129381" y="52361"/>
                    </a:cubicBezTo>
                    <a:cubicBezTo>
                      <a:pt x="129381" y="53613"/>
                      <a:pt x="128739" y="54662"/>
                      <a:pt x="127805" y="55361"/>
                    </a:cubicBezTo>
                    <a:cubicBezTo>
                      <a:pt x="127805" y="55361"/>
                      <a:pt x="129556" y="65175"/>
                      <a:pt x="129993" y="67359"/>
                    </a:cubicBezTo>
                    <a:cubicBezTo>
                      <a:pt x="130460" y="69543"/>
                      <a:pt x="120513" y="70068"/>
                      <a:pt x="121038" y="67359"/>
                    </a:cubicBezTo>
                    <a:cubicBezTo>
                      <a:pt x="121563" y="64622"/>
                      <a:pt x="123226" y="55361"/>
                      <a:pt x="123226" y="55361"/>
                    </a:cubicBezTo>
                    <a:cubicBezTo>
                      <a:pt x="122293" y="54662"/>
                      <a:pt x="121651" y="53613"/>
                      <a:pt x="121651" y="52361"/>
                    </a:cubicBezTo>
                    <a:cubicBezTo>
                      <a:pt x="121651" y="50934"/>
                      <a:pt x="122468" y="49740"/>
                      <a:pt x="123605" y="49070"/>
                    </a:cubicBezTo>
                    <a:lnTo>
                      <a:pt x="123605" y="34626"/>
                    </a:lnTo>
                    <a:cubicBezTo>
                      <a:pt x="119493" y="36636"/>
                      <a:pt x="114563" y="39023"/>
                      <a:pt x="111442" y="40509"/>
                    </a:cubicBezTo>
                    <a:cubicBezTo>
                      <a:pt x="111413" y="42722"/>
                      <a:pt x="111384" y="46508"/>
                      <a:pt x="111296" y="46566"/>
                    </a:cubicBezTo>
                    <a:cubicBezTo>
                      <a:pt x="110684" y="52012"/>
                      <a:pt x="109605" y="58040"/>
                      <a:pt x="109284" y="59758"/>
                    </a:cubicBezTo>
                    <a:cubicBezTo>
                      <a:pt x="109809" y="60020"/>
                      <a:pt x="112463" y="61768"/>
                      <a:pt x="112463" y="67126"/>
                    </a:cubicBezTo>
                    <a:cubicBezTo>
                      <a:pt x="112463" y="67155"/>
                      <a:pt x="112434" y="67184"/>
                      <a:pt x="112434" y="67213"/>
                    </a:cubicBezTo>
                    <a:cubicBezTo>
                      <a:pt x="112463" y="67359"/>
                      <a:pt x="112463" y="67505"/>
                      <a:pt x="112463" y="67650"/>
                    </a:cubicBezTo>
                    <a:cubicBezTo>
                      <a:pt x="111325" y="82590"/>
                      <a:pt x="105375" y="76154"/>
                      <a:pt x="104150" y="82706"/>
                    </a:cubicBezTo>
                    <a:cubicBezTo>
                      <a:pt x="102108" y="93569"/>
                      <a:pt x="92453" y="101432"/>
                      <a:pt x="86445" y="104169"/>
                    </a:cubicBezTo>
                    <a:cubicBezTo>
                      <a:pt x="82974" y="105742"/>
                      <a:pt x="79386" y="106528"/>
                      <a:pt x="75652" y="106615"/>
                    </a:cubicBezTo>
                    <a:cubicBezTo>
                      <a:pt x="71890" y="106528"/>
                      <a:pt x="68331" y="105742"/>
                      <a:pt x="64860" y="104169"/>
                    </a:cubicBezTo>
                    <a:cubicBezTo>
                      <a:pt x="58852" y="101432"/>
                      <a:pt x="49197" y="93569"/>
                      <a:pt x="47155" y="82706"/>
                    </a:cubicBezTo>
                    <a:cubicBezTo>
                      <a:pt x="45930" y="76154"/>
                      <a:pt x="39980" y="82590"/>
                      <a:pt x="38842" y="67650"/>
                    </a:cubicBezTo>
                    <a:cubicBezTo>
                      <a:pt x="38842" y="67505"/>
                      <a:pt x="38842" y="67359"/>
                      <a:pt x="38842" y="67213"/>
                    </a:cubicBezTo>
                    <a:cubicBezTo>
                      <a:pt x="38842" y="67184"/>
                      <a:pt x="38842" y="67155"/>
                      <a:pt x="38842" y="67126"/>
                    </a:cubicBezTo>
                    <a:cubicBezTo>
                      <a:pt x="38842" y="61768"/>
                      <a:pt x="41467" y="60020"/>
                      <a:pt x="41992" y="59758"/>
                    </a:cubicBezTo>
                    <a:cubicBezTo>
                      <a:pt x="41700" y="58040"/>
                      <a:pt x="40621" y="52012"/>
                      <a:pt x="39980" y="46566"/>
                    </a:cubicBezTo>
                    <a:cubicBezTo>
                      <a:pt x="39921" y="46508"/>
                      <a:pt x="39863" y="42722"/>
                      <a:pt x="39834" y="40509"/>
                    </a:cubicBezTo>
                    <a:cubicBezTo>
                      <a:pt x="34175" y="37800"/>
                      <a:pt x="22450" y="32151"/>
                      <a:pt x="20729" y="31161"/>
                    </a:cubicBezTo>
                    <a:cubicBezTo>
                      <a:pt x="19474" y="30461"/>
                      <a:pt x="18833" y="29588"/>
                      <a:pt x="18949" y="28656"/>
                    </a:cubicBezTo>
                    <a:cubicBezTo>
                      <a:pt x="18803" y="27695"/>
                      <a:pt x="19474" y="26676"/>
                      <a:pt x="21341" y="25773"/>
                    </a:cubicBezTo>
                    <a:cubicBezTo>
                      <a:pt x="34671" y="19250"/>
                      <a:pt x="68594" y="2679"/>
                      <a:pt x="71948" y="1077"/>
                    </a:cubicBezTo>
                    <a:cubicBezTo>
                      <a:pt x="73407" y="379"/>
                      <a:pt x="74631" y="87"/>
                      <a:pt x="75652" y="0"/>
                    </a:cubicBezTo>
                    <a:close/>
                  </a:path>
                </a:pathLst>
              </a:custGeom>
              <a:solidFill>
                <a:srgbClr val="E8BC2C"/>
              </a:solidFill>
              <a:ln>
                <a:noFill/>
              </a:ln>
            </p:spPr>
          </p:sp>
        </p:grpSp>
      </p:grpSp>
      <p:sp>
        <p:nvSpPr>
          <p:cNvPr id="5" name="任意多边形 4"/>
          <p:cNvSpPr/>
          <p:nvPr/>
        </p:nvSpPr>
        <p:spPr>
          <a:xfrm rot="19440000">
            <a:off x="4502626" y="3958577"/>
            <a:ext cx="3893" cy="2501"/>
          </a:xfrm>
          <a:custGeom>
            <a:avLst/>
            <a:gdLst/>
            <a:ahLst/>
            <a:cxnLst/>
            <a:rect l="l" t="t" r="r" b="b"/>
            <a:pathLst>
              <a:path w="3893" h="2501">
                <a:moveTo>
                  <a:pt x="3893" y="0"/>
                </a:moveTo>
                <a:lnTo>
                  <a:pt x="0" y="2501"/>
                </a:lnTo>
                <a:lnTo>
                  <a:pt x="0" y="0"/>
                </a:lnTo>
                <a:lnTo>
                  <a:pt x="3893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0" name="任意多边形 9"/>
          <p:cNvSpPr/>
          <p:nvPr/>
        </p:nvSpPr>
        <p:spPr>
          <a:xfrm rot="19440000">
            <a:off x="5590691" y="3370650"/>
            <a:ext cx="698215" cy="3947843"/>
          </a:xfrm>
          <a:custGeom>
            <a:avLst/>
            <a:gdLst/>
            <a:ahLst/>
            <a:cxnLst/>
            <a:rect l="l" t="t" r="r" b="b"/>
            <a:pathLst>
              <a:path w="698215" h="3947843">
                <a:moveTo>
                  <a:pt x="698215" y="0"/>
                </a:moveTo>
                <a:lnTo>
                  <a:pt x="465900" y="150497"/>
                </a:lnTo>
                <a:lnTo>
                  <a:pt x="469708" y="156847"/>
                </a:lnTo>
                <a:lnTo>
                  <a:pt x="446223" y="156847"/>
                </a:lnTo>
                <a:lnTo>
                  <a:pt x="446223" y="989342"/>
                </a:lnTo>
                <a:lnTo>
                  <a:pt x="446223" y="3947843"/>
                </a:lnTo>
                <a:lnTo>
                  <a:pt x="43162" y="3661455"/>
                </a:lnTo>
                <a:lnTo>
                  <a:pt x="4443" y="399420"/>
                </a:lnTo>
                <a:lnTo>
                  <a:pt x="0" y="11430"/>
                </a:lnTo>
                <a:lnTo>
                  <a:pt x="3808" y="8890"/>
                </a:lnTo>
                <a:lnTo>
                  <a:pt x="69821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1" name="任意多边形 10"/>
          <p:cNvSpPr/>
          <p:nvPr/>
        </p:nvSpPr>
        <p:spPr>
          <a:xfrm rot="19440000">
            <a:off x="5511094" y="276206"/>
            <a:ext cx="3757988" cy="6323777"/>
          </a:xfrm>
          <a:custGeom>
            <a:avLst/>
            <a:gdLst/>
            <a:ahLst/>
            <a:cxnLst/>
            <a:rect l="l" t="t" r="r" b="b"/>
            <a:pathLst>
              <a:path w="3757988" h="6323777">
                <a:moveTo>
                  <a:pt x="3408733" y="0"/>
                </a:moveTo>
                <a:lnTo>
                  <a:pt x="3757988" y="252722"/>
                </a:lnTo>
                <a:cubicBezTo>
                  <a:pt x="2360331" y="1148681"/>
                  <a:pt x="1501798" y="1699844"/>
                  <a:pt x="343540" y="2442772"/>
                </a:cubicBezTo>
                <a:lnTo>
                  <a:pt x="325125" y="2454837"/>
                </a:lnTo>
                <a:lnTo>
                  <a:pt x="384181" y="6323777"/>
                </a:lnTo>
                <a:lnTo>
                  <a:pt x="0" y="6050735"/>
                </a:lnTo>
                <a:lnTo>
                  <a:pt x="0" y="2663111"/>
                </a:lnTo>
                <a:lnTo>
                  <a:pt x="0" y="2213544"/>
                </a:lnTo>
                <a:lnTo>
                  <a:pt x="318140" y="2007175"/>
                </a:lnTo>
                <a:lnTo>
                  <a:pt x="3408733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2" name="任意多边形 11"/>
          <p:cNvSpPr/>
          <p:nvPr/>
        </p:nvSpPr>
        <p:spPr>
          <a:xfrm rot="19440000">
            <a:off x="3453312" y="719638"/>
            <a:ext cx="3893163" cy="2314917"/>
          </a:xfrm>
          <a:custGeom>
            <a:avLst/>
            <a:gdLst/>
            <a:ahLst/>
            <a:cxnLst/>
            <a:rect l="l" t="t" r="r" b="b"/>
            <a:pathLst>
              <a:path w="3893163" h="2314917">
                <a:moveTo>
                  <a:pt x="3576935" y="0"/>
                </a:moveTo>
                <a:lnTo>
                  <a:pt x="3893163" y="228571"/>
                </a:lnTo>
                <a:lnTo>
                  <a:pt x="694051" y="2306028"/>
                </a:lnTo>
                <a:lnTo>
                  <a:pt x="0" y="2314917"/>
                </a:lnTo>
                <a:lnTo>
                  <a:pt x="357693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4" name="任意多边形 13"/>
          <p:cNvSpPr/>
          <p:nvPr/>
        </p:nvSpPr>
        <p:spPr>
          <a:xfrm rot="19440000">
            <a:off x="4614374" y="3924538"/>
            <a:ext cx="7996" cy="388401"/>
          </a:xfrm>
          <a:custGeom>
            <a:avLst/>
            <a:gdLst/>
            <a:ahLst/>
            <a:cxnLst/>
            <a:rect l="l" t="t" r="r" b="b"/>
            <a:pathLst>
              <a:path w="7996" h="388401">
                <a:moveTo>
                  <a:pt x="3075" y="0"/>
                </a:moveTo>
                <a:lnTo>
                  <a:pt x="7996" y="388401"/>
                </a:lnTo>
                <a:lnTo>
                  <a:pt x="0" y="1904"/>
                </a:lnTo>
                <a:lnTo>
                  <a:pt x="3075" y="0"/>
                </a:ln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cxnSp>
        <p:nvCxnSpPr>
          <p:cNvPr id="38" name="直接连接符 37"/>
          <p:cNvCxnSpPr/>
          <p:nvPr/>
        </p:nvCxnSpPr>
        <p:spPr>
          <a:xfrm>
            <a:off x="6779895" y="2117725"/>
            <a:ext cx="5518150" cy="12700"/>
          </a:xfrm>
          <a:prstGeom prst="line">
            <a:avLst/>
          </a:prstGeom>
          <a:ln w="6350">
            <a:solidFill>
              <a:srgbClr val="E8BC2C"/>
            </a:solidFill>
            <a:prstDash val="solid"/>
            <a:miter/>
          </a:ln>
        </p:spPr>
      </p:cxnSp>
      <p:sp>
        <p:nvSpPr>
          <p:cNvPr id="39" name="矩形 38"/>
          <p:cNvSpPr/>
          <p:nvPr/>
        </p:nvSpPr>
        <p:spPr>
          <a:xfrm>
            <a:off x="6207125" y="2216150"/>
            <a:ext cx="5913120" cy="2073275"/>
          </a:xfrm>
          <a:prstGeom prst="rect">
            <a:avLst/>
          </a:prstGeom>
          <a:noFill/>
          <a:ln w="12700">
            <a:noFill/>
            <a:prstDash val="solid"/>
            <a:miter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>
            <a:alphaModFix amt="60000"/>
          </a:blip>
          <a:stretch>
            <a:fillRect/>
          </a:stretch>
        </p:blipFill>
        <p:spPr>
          <a:xfrm>
            <a:off x="2758440" y="2276475"/>
            <a:ext cx="6675120" cy="3756025"/>
          </a:xfrm>
          <a:prstGeom prst="rect">
            <a:avLst/>
          </a:prstGeom>
          <a:effectLst>
            <a:outerShdw blurRad="457200" dist="177800" algn="l" rotWithShape="0">
              <a:prstClr val="black">
                <a:alpha val="14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4838065" y="1456055"/>
            <a:ext cx="6990080" cy="1696720"/>
            <a:chOff x="5826034" y="1580788"/>
            <a:chExt cx="7381966" cy="1731191"/>
          </a:xfrm>
        </p:grpSpPr>
        <p:sp>
          <p:nvSpPr>
            <p:cNvPr id="7" name="矩形 6"/>
            <p:cNvSpPr/>
            <p:nvPr>
              <p:custDataLst>
                <p:tags r:id="rId22"/>
              </p:custDataLst>
            </p:nvPr>
          </p:nvSpPr>
          <p:spPr>
            <a:xfrm>
              <a:off x="5826034" y="1580788"/>
              <a:ext cx="7381966" cy="1731191"/>
            </a:xfrm>
            <a:prstGeom prst="rect">
              <a:avLst/>
            </a:prstGeom>
            <a:solidFill>
              <a:schemeClr val="bg2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5" dirty="0">
                <a:latin typeface="方正清刻本悦宋简体" panose="02000000000000000000" charset="-122"/>
                <a:ea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7229896" y="1686542"/>
              <a:ext cx="3060303" cy="469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65" indent="-342265">
                <a:buFont typeface="Arial" panose="020B0604020202020204" pitchFamily="34" charset="0"/>
                <a:buChar char="•"/>
              </a:pPr>
              <a:r>
                <a:rPr lang="zh-CN" altLang="en-US" sz="239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创新的设计理念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38065" y="1929056"/>
            <a:ext cx="6973570" cy="4780915"/>
            <a:chOff x="5826034" y="754054"/>
            <a:chExt cx="7365482" cy="5657182"/>
          </a:xfrm>
        </p:grpSpPr>
        <p:sp>
          <p:nvSpPr>
            <p:cNvPr id="28" name="矩形 27"/>
            <p:cNvSpPr/>
            <p:nvPr>
              <p:custDataLst>
                <p:tags r:id="rId20"/>
              </p:custDataLst>
            </p:nvPr>
          </p:nvSpPr>
          <p:spPr>
            <a:xfrm>
              <a:off x="5826034" y="4475667"/>
              <a:ext cx="7365482" cy="1935569"/>
            </a:xfrm>
            <a:prstGeom prst="rect">
              <a:avLst/>
            </a:prstGeom>
            <a:solidFill>
              <a:schemeClr val="bg2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5" dirty="0">
                <a:latin typeface="方正清刻本悦宋简体" panose="02000000000000000000" charset="-122"/>
                <a:ea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1"/>
              </p:custDataLst>
            </p:nvPr>
          </p:nvSpPr>
          <p:spPr>
            <a:xfrm>
              <a:off x="7002534" y="754054"/>
              <a:ext cx="5533628" cy="141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95" b="1" dirty="0">
                  <a:solidFill>
                    <a:schemeClr val="accent4">
                      <a:lumMod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立足于</a:t>
              </a:r>
              <a:r>
                <a:rPr lang="zh-CN" altLang="en-US" sz="159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北大外语学科，</a:t>
              </a:r>
              <a:r>
                <a:rPr lang="zh-CN" altLang="en-US" sz="1595" b="1" dirty="0">
                  <a:solidFill>
                    <a:schemeClr val="accent4">
                      <a:lumMod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适用于</a:t>
              </a:r>
              <a:r>
                <a:rPr lang="zh-CN" altLang="en-US" sz="159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全国各大外语类院校，囊括</a:t>
              </a:r>
              <a:r>
                <a:rPr lang="zh-CN" altLang="en-US" sz="1595" b="1" dirty="0">
                  <a:solidFill>
                    <a:schemeClr val="accent4">
                      <a:lumMod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外语专业本科阶段到研究生阶段</a:t>
              </a:r>
              <a:r>
                <a:rPr lang="zh-CN" altLang="en-US" sz="159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完整的课程思政教学体系架构，包含具体的实践样例的</a:t>
              </a:r>
              <a:r>
                <a:rPr lang="zh-CN" altLang="en-US" sz="1595" b="1" dirty="0">
                  <a:solidFill>
                    <a:schemeClr val="accent4">
                      <a:lumMod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实用性教学设计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smtClean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汲取</a:t>
            </a:r>
            <a:r>
              <a:rPr lang="zh-CN" altLang="zh-CN" sz="2800" smtClean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经验，</a:t>
            </a:r>
            <a:r>
              <a:rPr lang="zh-CN" altLang="en-US" sz="2800" smtClean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凝聚</a:t>
            </a:r>
            <a:r>
              <a:rPr lang="zh-CN" altLang="zh-CN" sz="2800" smtClean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智慧</a:t>
            </a:r>
            <a:r>
              <a:rPr lang="zh-CN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，完善思政育人格局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  <a:endParaRPr lang="zh-CN" altLang="zh-CN" sz="280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汉仪雅酷黑 85W" panose="020B0904020202020204" charset="-122"/>
            </a:endParaRPr>
          </a:p>
        </p:txBody>
      </p:sp>
      <p:sp>
        <p:nvSpPr>
          <p:cNvPr id="6" name="object 6"/>
          <p:cNvSpPr/>
          <p:nvPr>
            <p:custDataLst>
              <p:tags r:id="rId2"/>
            </p:custDataLst>
          </p:nvPr>
        </p:nvSpPr>
        <p:spPr>
          <a:xfrm flipV="1">
            <a:off x="8079105" y="793115"/>
            <a:ext cx="3143885" cy="15684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0" name="object 50"/>
          <p:cNvSpPr txBox="1"/>
          <p:nvPr>
            <p:custDataLst>
              <p:tags r:id="rId3"/>
            </p:custDataLst>
          </p:nvPr>
        </p:nvSpPr>
        <p:spPr>
          <a:xfrm>
            <a:off x="11568176" y="44196"/>
            <a:ext cx="539750" cy="5105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spAutoFit/>
          </a:bodyPr>
          <a:lstStyle/>
          <a:p>
            <a:pPr marL="156210">
              <a:lnSpc>
                <a:spcPts val="3985"/>
              </a:lnSpc>
            </a:pP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4</a:t>
            </a:r>
          </a:p>
        </p:txBody>
      </p:sp>
      <p:sp>
        <p:nvSpPr>
          <p:cNvPr id="3" name="object 6"/>
          <p:cNvSpPr txBox="1"/>
          <p:nvPr>
            <p:custDataLst>
              <p:tags r:id="rId4"/>
            </p:custDataLst>
          </p:nvPr>
        </p:nvSpPr>
        <p:spPr>
          <a:xfrm>
            <a:off x="554227" y="980694"/>
            <a:ext cx="10733405" cy="580390"/>
          </a:xfrm>
          <a:prstGeom prst="rect">
            <a:avLst/>
          </a:prstGeom>
        </p:spPr>
        <p:txBody>
          <a:bodyPr vert="horz" wrap="square" lIns="0" tIns="13335" rIns="0" bIns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5"/>
              </a:spcBef>
              <a:buClrTx/>
              <a:buSzTx/>
              <a:buFontTx/>
            </a:pPr>
            <a:r>
              <a:rPr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教材建设：</a:t>
            </a:r>
            <a:r>
              <a:rPr lang="zh-CN" alt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深入挖掘课程思政元素，编制出版《外国语言文学类专业课程思政教学设计》</a:t>
            </a:r>
            <a:endParaRPr sz="2000" b="1" spc="-20">
              <a:solidFill>
                <a:srgbClr val="A27D60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6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821555" y="3429000"/>
            <a:ext cx="6990080" cy="1417955"/>
            <a:chOff x="5826034" y="3192910"/>
            <a:chExt cx="7381966" cy="1677694"/>
          </a:xfrm>
        </p:grpSpPr>
        <p:sp>
          <p:nvSpPr>
            <p:cNvPr id="11" name="矩形 10"/>
            <p:cNvSpPr/>
            <p:nvPr>
              <p:custDataLst>
                <p:tags r:id="rId17"/>
              </p:custDataLst>
            </p:nvPr>
          </p:nvSpPr>
          <p:spPr>
            <a:xfrm>
              <a:off x="5826034" y="3192910"/>
              <a:ext cx="7381966" cy="1677694"/>
            </a:xfrm>
            <a:prstGeom prst="rect">
              <a:avLst/>
            </a:prstGeom>
            <a:solidFill>
              <a:schemeClr val="bg2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5" dirty="0">
                <a:latin typeface="方正清刻本悦宋简体" panose="02000000000000000000" charset="-122"/>
                <a:ea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8"/>
              </p:custDataLst>
            </p:nvPr>
          </p:nvSpPr>
          <p:spPr>
            <a:xfrm>
              <a:off x="7229896" y="3239827"/>
              <a:ext cx="3060303" cy="544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65" indent="-342265">
                <a:buFont typeface="Arial" panose="020B0604020202020204" pitchFamily="34" charset="0"/>
                <a:buChar char="•"/>
              </a:pPr>
              <a:r>
                <a:rPr lang="zh-CN" altLang="en-US" sz="239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专业的思路框架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19"/>
              </p:custDataLst>
            </p:nvPr>
          </p:nvSpPr>
          <p:spPr>
            <a:xfrm>
              <a:off x="7229896" y="3621169"/>
              <a:ext cx="5701595" cy="934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以</a:t>
              </a:r>
              <a:r>
                <a:rPr lang="zh-CN" altLang="en-US" sz="1600" b="1" dirty="0">
                  <a:solidFill>
                    <a:schemeClr val="accent4">
                      <a:lumMod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语言、文学、文化、翻译、国别和区域</a:t>
              </a: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等专业方向</a:t>
              </a:r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为</a:t>
              </a:r>
              <a:r>
                <a:rPr lang="zh-CN" altLang="en-US" sz="16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框架</a:t>
              </a: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，</a:t>
              </a:r>
              <a:r>
                <a:rPr lang="zh-CN" altLang="en-US" sz="16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将</a:t>
              </a: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现有教学设计进一步分类加工</a:t>
              </a:r>
            </a:p>
          </p:txBody>
        </p:sp>
      </p:grpSp>
      <p:sp>
        <p:nvSpPr>
          <p:cNvPr id="35" name="椭圆 34"/>
          <p:cNvSpPr/>
          <p:nvPr>
            <p:custDataLst>
              <p:tags r:id="rId5"/>
            </p:custDataLst>
          </p:nvPr>
        </p:nvSpPr>
        <p:spPr>
          <a:xfrm>
            <a:off x="5042535" y="3845560"/>
            <a:ext cx="810895" cy="7239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395">
              <a:latin typeface="方正清刻本悦宋简体" panose="02000000000000000000" charset="-122"/>
              <a:ea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36" name="椭圆 35"/>
          <p:cNvSpPr/>
          <p:nvPr>
            <p:custDataLst>
              <p:tags r:id="rId6"/>
            </p:custDataLst>
          </p:nvPr>
        </p:nvSpPr>
        <p:spPr>
          <a:xfrm>
            <a:off x="5048250" y="5448935"/>
            <a:ext cx="810895" cy="7239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395">
              <a:latin typeface="方正清刻本悦宋简体" panose="02000000000000000000" charset="-122"/>
              <a:ea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5042535" y="1922780"/>
            <a:ext cx="749935" cy="7239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395">
              <a:latin typeface="方正清刻本悦宋简体" panose="02000000000000000000" charset="-122"/>
              <a:ea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pic>
        <p:nvPicPr>
          <p:cNvPr id="15" name="图形 3" descr="灯泡和齿轮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133340" y="1969770"/>
            <a:ext cx="624205" cy="624205"/>
          </a:xfrm>
          <a:prstGeom prst="rect">
            <a:avLst/>
          </a:prstGeom>
        </p:spPr>
      </p:pic>
      <p:pic>
        <p:nvPicPr>
          <p:cNvPr id="16" name="图形 12" descr="文档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5140960" y="3904615"/>
            <a:ext cx="624205" cy="624205"/>
          </a:xfrm>
          <a:prstGeom prst="rect">
            <a:avLst/>
          </a:prstGeom>
        </p:spPr>
      </p:pic>
      <p:pic>
        <p:nvPicPr>
          <p:cNvPr id="17" name="图形 5" descr="书籍 纯色填充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5148580" y="5448300"/>
            <a:ext cx="608965" cy="608965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6240425" y="5162908"/>
            <a:ext cx="28978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>
              <a:buFont typeface="Arial" panose="020B0604020202020204" pitchFamily="34" charset="0"/>
              <a:buChar char="•"/>
            </a:pPr>
            <a:r>
              <a:rPr lang="zh-CN" altLang="en-US" sz="2395" dirty="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丰富的案例教学</a:t>
            </a: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6096280" y="5517131"/>
            <a:ext cx="5398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595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形成</a:t>
            </a:r>
            <a:r>
              <a:rPr lang="en-US" altLang="zh-CN" sz="1595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29</a:t>
            </a:r>
            <a:r>
              <a:rPr lang="zh-CN" altLang="en-US" sz="1595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万字</a:t>
            </a:r>
            <a:r>
              <a:rPr lang="zh-CN" altLang="en-US" sz="1595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的外国语言文学类专业教学设计文稿</a:t>
            </a:r>
          </a:p>
          <a:p>
            <a:pPr>
              <a:lnSpc>
                <a:spcPct val="150000"/>
              </a:lnSpc>
            </a:pPr>
            <a:r>
              <a:rPr lang="zh-CN" altLang="en-US" sz="1595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包含</a:t>
            </a:r>
            <a:r>
              <a:rPr lang="en-US" altLang="zh-CN" sz="1595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160</a:t>
            </a:r>
            <a:r>
              <a:rPr lang="zh-CN" altLang="en-US" sz="1595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余</a:t>
            </a:r>
            <a:r>
              <a:rPr lang="zh-CN" altLang="en-US" sz="1595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门课程教学设计</a:t>
            </a:r>
            <a:r>
              <a:rPr lang="zh-CN" altLang="en-US" sz="1595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、</a:t>
            </a:r>
            <a:r>
              <a:rPr lang="en-US" altLang="zh-CN" sz="1595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21</a:t>
            </a:r>
            <a:r>
              <a:rPr lang="zh-CN" altLang="en-US" sz="1595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个</a:t>
            </a:r>
            <a:r>
              <a:rPr lang="zh-CN" altLang="en-US" sz="1595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课程样例</a:t>
            </a:r>
            <a:r>
              <a:rPr lang="zh-CN" altLang="en-US" sz="1595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和</a:t>
            </a:r>
            <a:r>
              <a:rPr lang="en-US" altLang="zh-CN" sz="1595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16</a:t>
            </a:r>
            <a:r>
              <a:rPr lang="zh-CN" altLang="en-US" sz="1595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个</a:t>
            </a:r>
            <a:r>
              <a:rPr lang="zh-CN" altLang="en-US" sz="1595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课堂样例</a:t>
            </a:r>
          </a:p>
        </p:txBody>
      </p:sp>
      <p:sp>
        <p:nvSpPr>
          <p:cNvPr id="39" name="文本框 38"/>
          <p:cNvSpPr txBox="1"/>
          <p:nvPr>
            <p:custDataLst>
              <p:tags r:id="rId13"/>
            </p:custDataLst>
          </p:nvPr>
        </p:nvSpPr>
        <p:spPr>
          <a:xfrm>
            <a:off x="173990" y="1571319"/>
            <a:ext cx="4959350" cy="115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zh-CN" alt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，向北大出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版社提交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《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外国语言文学类专业课程思政教学设计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》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立项申请并获批，正式启动</a:t>
            </a:r>
            <a:r>
              <a:rPr lang="en-US" altLang="zh-CN" sz="1600" b="1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《</a:t>
            </a:r>
            <a:r>
              <a:rPr lang="zh-CN" altLang="en-US" sz="1600" b="1" dirty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外国语言文学类专业课程思政教学设计</a:t>
            </a:r>
            <a:r>
              <a:rPr lang="en-US" altLang="zh-CN" sz="1600" b="1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》</a:t>
            </a:r>
            <a:r>
              <a:rPr lang="zh-CN" alt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编写出版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工作</a:t>
            </a:r>
          </a:p>
        </p:txBody>
      </p:sp>
      <p:sp>
        <p:nvSpPr>
          <p:cNvPr id="44" name="文本框 43"/>
          <p:cNvSpPr txBox="1"/>
          <p:nvPr>
            <p:custDataLst>
              <p:tags r:id="rId14"/>
            </p:custDataLst>
          </p:nvPr>
        </p:nvSpPr>
        <p:spPr>
          <a:xfrm>
            <a:off x="263611" y="3789045"/>
            <a:ext cx="515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zh-CN" alt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，获得2023年</a:t>
            </a:r>
            <a:r>
              <a:rPr lang="zh-CN" altLang="en-US" sz="1600" b="1" smtClean="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北京大学课程思政教材建设立项</a:t>
            </a:r>
          </a:p>
        </p:txBody>
      </p:sp>
      <p:sp>
        <p:nvSpPr>
          <p:cNvPr id="46" name="文本框 45"/>
          <p:cNvSpPr txBox="1"/>
          <p:nvPr>
            <p:custDataLst>
              <p:tags r:id="rId15"/>
            </p:custDataLst>
          </p:nvPr>
        </p:nvSpPr>
        <p:spPr>
          <a:xfrm>
            <a:off x="119380" y="5123180"/>
            <a:ext cx="4959350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12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zh-CN" alt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，完成校对稿反馈</a:t>
            </a:r>
          </a:p>
          <a:p>
            <a:pPr algn="ctr">
              <a:lnSpc>
                <a:spcPct val="150000"/>
              </a:lnSpc>
            </a:pPr>
            <a:r>
              <a:rPr lang="zh-CN" alt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预计将于</a:t>
            </a:r>
            <a:r>
              <a:rPr lang="en-US" altLang="zh-CN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2024</a:t>
            </a:r>
            <a:r>
              <a:rPr lang="zh-CN" alt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年出版</a:t>
            </a:r>
          </a:p>
        </p:txBody>
      </p:sp>
      <p:pic>
        <p:nvPicPr>
          <p:cNvPr id="47" name="图片 46" descr="箭头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2214245" y="2816225"/>
            <a:ext cx="914400" cy="914400"/>
          </a:xfrm>
          <a:prstGeom prst="rect">
            <a:avLst/>
          </a:prstGeom>
        </p:spPr>
      </p:pic>
      <p:pic>
        <p:nvPicPr>
          <p:cNvPr id="48" name="图片 47" descr="箭头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2279650" y="420560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31"/>
          <p:cNvSpPr/>
          <p:nvPr/>
        </p:nvSpPr>
        <p:spPr>
          <a:xfrm>
            <a:off x="-92710" y="-18415"/>
            <a:ext cx="8131810" cy="6894830"/>
          </a:xfrm>
          <a:custGeom>
            <a:avLst/>
            <a:gdLst/>
            <a:ahLst/>
            <a:cxnLst/>
            <a:rect l="l" t="t" r="r" b="b"/>
            <a:pathLst>
              <a:path w="8131810" h="6894830">
                <a:moveTo>
                  <a:pt x="7301230" y="0"/>
                </a:moveTo>
                <a:lnTo>
                  <a:pt x="5772150" y="3780155"/>
                </a:lnTo>
                <a:lnTo>
                  <a:pt x="8131810" y="6894830"/>
                </a:lnTo>
                <a:lnTo>
                  <a:pt x="0" y="6869430"/>
                </a:lnTo>
                <a:lnTo>
                  <a:pt x="0" y="0"/>
                </a:lnTo>
                <a:lnTo>
                  <a:pt x="730123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sp>
        <p:nvSpPr>
          <p:cNvPr id="28" name="Freeform 284"/>
          <p:cNvSpPr>
            <a:spLocks noEditPoints="1"/>
          </p:cNvSpPr>
          <p:nvPr/>
        </p:nvSpPr>
        <p:spPr>
          <a:xfrm>
            <a:off x="6960096" y="1181304"/>
            <a:ext cx="959841" cy="711525"/>
          </a:xfrm>
          <a:custGeom>
            <a:avLst/>
            <a:gdLst/>
            <a:ahLst/>
            <a:cxnLst/>
            <a:rect l="0" t="0" r="r" b="b"/>
            <a:pathLst>
              <a:path w="959841" h="711525">
                <a:moveTo>
                  <a:pt x="180676" y="0"/>
                </a:moveTo>
                <a:cubicBezTo>
                  <a:pt x="11292" y="0"/>
                  <a:pt x="11292" y="0"/>
                  <a:pt x="11292" y="0"/>
                </a:cubicBezTo>
                <a:cubicBezTo>
                  <a:pt x="11292" y="0"/>
                  <a:pt x="0" y="11294"/>
                  <a:pt x="0" y="11294"/>
                </a:cubicBezTo>
                <a:cubicBezTo>
                  <a:pt x="0" y="700231"/>
                  <a:pt x="0" y="700231"/>
                  <a:pt x="0" y="700231"/>
                </a:cubicBezTo>
                <a:cubicBezTo>
                  <a:pt x="0" y="700231"/>
                  <a:pt x="11292" y="711525"/>
                  <a:pt x="11292" y="711525"/>
                </a:cubicBezTo>
                <a:cubicBezTo>
                  <a:pt x="180676" y="711525"/>
                  <a:pt x="180676" y="711525"/>
                  <a:pt x="180676" y="711525"/>
                </a:cubicBezTo>
                <a:cubicBezTo>
                  <a:pt x="191968" y="711525"/>
                  <a:pt x="203260" y="700231"/>
                  <a:pt x="203260" y="700231"/>
                </a:cubicBezTo>
                <a:cubicBezTo>
                  <a:pt x="203260" y="11294"/>
                  <a:pt x="203260" y="11294"/>
                  <a:pt x="203260" y="11294"/>
                </a:cubicBezTo>
                <a:cubicBezTo>
                  <a:pt x="203260" y="11294"/>
                  <a:pt x="191968" y="0"/>
                  <a:pt x="180676" y="0"/>
                </a:cubicBezTo>
                <a:close/>
                <a:moveTo>
                  <a:pt x="22584" y="56470"/>
                </a:moveTo>
                <a:cubicBezTo>
                  <a:pt x="22584" y="45176"/>
                  <a:pt x="33877" y="45176"/>
                  <a:pt x="33877" y="45176"/>
                </a:cubicBezTo>
                <a:cubicBezTo>
                  <a:pt x="158091" y="45176"/>
                  <a:pt x="158091" y="45176"/>
                  <a:pt x="158091" y="45176"/>
                </a:cubicBezTo>
                <a:cubicBezTo>
                  <a:pt x="169384" y="45176"/>
                  <a:pt x="180676" y="45176"/>
                  <a:pt x="180676" y="56470"/>
                </a:cubicBezTo>
                <a:cubicBezTo>
                  <a:pt x="180676" y="316233"/>
                  <a:pt x="180676" y="316233"/>
                  <a:pt x="180676" y="316233"/>
                </a:cubicBezTo>
                <a:cubicBezTo>
                  <a:pt x="180676" y="316233"/>
                  <a:pt x="169384" y="327527"/>
                  <a:pt x="158091" y="327527"/>
                </a:cubicBezTo>
                <a:cubicBezTo>
                  <a:pt x="33877" y="327527"/>
                  <a:pt x="33877" y="327527"/>
                  <a:pt x="33877" y="327527"/>
                </a:cubicBezTo>
                <a:cubicBezTo>
                  <a:pt x="33877" y="327527"/>
                  <a:pt x="22584" y="316233"/>
                  <a:pt x="22584" y="316233"/>
                </a:cubicBezTo>
                <a:lnTo>
                  <a:pt x="22584" y="56470"/>
                </a:lnTo>
                <a:close/>
                <a:moveTo>
                  <a:pt x="180676" y="632467"/>
                </a:moveTo>
                <a:cubicBezTo>
                  <a:pt x="22584" y="632467"/>
                  <a:pt x="22584" y="632467"/>
                  <a:pt x="22584" y="632467"/>
                </a:cubicBezTo>
                <a:cubicBezTo>
                  <a:pt x="22584" y="632467"/>
                  <a:pt x="22584" y="632467"/>
                  <a:pt x="22584" y="632467"/>
                </a:cubicBezTo>
                <a:cubicBezTo>
                  <a:pt x="22584" y="621173"/>
                  <a:pt x="22584" y="621173"/>
                  <a:pt x="22584" y="621173"/>
                </a:cubicBezTo>
                <a:cubicBezTo>
                  <a:pt x="180676" y="621173"/>
                  <a:pt x="180676" y="621173"/>
                  <a:pt x="180676" y="621173"/>
                </a:cubicBezTo>
                <a:cubicBezTo>
                  <a:pt x="180676" y="621173"/>
                  <a:pt x="180676" y="621173"/>
                  <a:pt x="180676" y="632467"/>
                </a:cubicBezTo>
                <a:cubicBezTo>
                  <a:pt x="180676" y="632467"/>
                  <a:pt x="180676" y="632467"/>
                  <a:pt x="180676" y="632467"/>
                </a:cubicBezTo>
                <a:close/>
                <a:moveTo>
                  <a:pt x="180676" y="587290"/>
                </a:move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87290"/>
                  <a:pt x="22584" y="587290"/>
                </a:cubicBezTo>
                <a:cubicBezTo>
                  <a:pt x="22584" y="587290"/>
                  <a:pt x="22584" y="575996"/>
                  <a:pt x="22584" y="575996"/>
                </a:cubicBezTo>
                <a:cubicBezTo>
                  <a:pt x="180676" y="575996"/>
                  <a:pt x="180676" y="575996"/>
                  <a:pt x="180676" y="575996"/>
                </a:cubicBezTo>
                <a:cubicBezTo>
                  <a:pt x="180676" y="575996"/>
                  <a:pt x="180676" y="587290"/>
                  <a:pt x="180676" y="587290"/>
                </a:cubicBezTo>
                <a:cubicBezTo>
                  <a:pt x="180676" y="587290"/>
                  <a:pt x="180676" y="587290"/>
                  <a:pt x="180676" y="587290"/>
                </a:cubicBezTo>
                <a:close/>
                <a:moveTo>
                  <a:pt x="406521" y="0"/>
                </a:moveTo>
                <a:cubicBezTo>
                  <a:pt x="237137" y="0"/>
                  <a:pt x="237137" y="0"/>
                  <a:pt x="237137" y="0"/>
                </a:cubicBezTo>
                <a:cubicBezTo>
                  <a:pt x="225845" y="0"/>
                  <a:pt x="214553" y="11294"/>
                  <a:pt x="214553" y="11294"/>
                </a:cubicBezTo>
                <a:cubicBezTo>
                  <a:pt x="214553" y="700231"/>
                  <a:pt x="214553" y="700231"/>
                  <a:pt x="214553" y="700231"/>
                </a:cubicBezTo>
                <a:cubicBezTo>
                  <a:pt x="214553" y="700231"/>
                  <a:pt x="225845" y="711525"/>
                  <a:pt x="237137" y="711525"/>
                </a:cubicBezTo>
                <a:cubicBezTo>
                  <a:pt x="406521" y="711525"/>
                  <a:pt x="406521" y="711525"/>
                  <a:pt x="406521" y="711525"/>
                </a:cubicBezTo>
                <a:cubicBezTo>
                  <a:pt x="417813" y="711525"/>
                  <a:pt x="429105" y="700231"/>
                  <a:pt x="429105" y="700231"/>
                </a:cubicBezTo>
                <a:cubicBezTo>
                  <a:pt x="429105" y="11294"/>
                  <a:pt x="429105" y="11294"/>
                  <a:pt x="429105" y="11294"/>
                </a:cubicBezTo>
                <a:cubicBezTo>
                  <a:pt x="429105" y="11294"/>
                  <a:pt x="417813" y="0"/>
                  <a:pt x="406521" y="0"/>
                </a:cubicBezTo>
                <a:close/>
                <a:moveTo>
                  <a:pt x="248429" y="56470"/>
                </a:moveTo>
                <a:cubicBezTo>
                  <a:pt x="248429" y="45176"/>
                  <a:pt x="248429" y="45176"/>
                  <a:pt x="259722" y="45176"/>
                </a:cubicBezTo>
                <a:cubicBezTo>
                  <a:pt x="383936" y="45176"/>
                  <a:pt x="383936" y="45176"/>
                  <a:pt x="383936" y="45176"/>
                </a:cubicBezTo>
                <a:cubicBezTo>
                  <a:pt x="395229" y="45176"/>
                  <a:pt x="395229" y="45176"/>
                  <a:pt x="395229" y="56470"/>
                </a:cubicBezTo>
                <a:cubicBezTo>
                  <a:pt x="395229" y="316233"/>
                  <a:pt x="395229" y="316233"/>
                  <a:pt x="395229" y="316233"/>
                </a:cubicBezTo>
                <a:cubicBezTo>
                  <a:pt x="395229" y="316233"/>
                  <a:pt x="395229" y="327527"/>
                  <a:pt x="383936" y="327527"/>
                </a:cubicBezTo>
                <a:cubicBezTo>
                  <a:pt x="259722" y="327527"/>
                  <a:pt x="259722" y="327527"/>
                  <a:pt x="259722" y="327527"/>
                </a:cubicBezTo>
                <a:cubicBezTo>
                  <a:pt x="248429" y="327527"/>
                  <a:pt x="248429" y="316233"/>
                  <a:pt x="248429" y="316233"/>
                </a:cubicBezTo>
                <a:lnTo>
                  <a:pt x="248429" y="56470"/>
                </a:lnTo>
                <a:close/>
                <a:moveTo>
                  <a:pt x="395229" y="632467"/>
                </a:moveTo>
                <a:cubicBezTo>
                  <a:pt x="248429" y="632467"/>
                  <a:pt x="248429" y="632467"/>
                  <a:pt x="248429" y="632467"/>
                </a:cubicBezTo>
                <a:cubicBezTo>
                  <a:pt x="248429" y="632467"/>
                  <a:pt x="237137" y="632467"/>
                  <a:pt x="237137" y="632467"/>
                </a:cubicBezTo>
                <a:cubicBezTo>
                  <a:pt x="237137" y="621173"/>
                  <a:pt x="248429" y="621173"/>
                  <a:pt x="248429" y="621173"/>
                </a:cubicBezTo>
                <a:cubicBezTo>
                  <a:pt x="395229" y="621173"/>
                  <a:pt x="395229" y="621173"/>
                  <a:pt x="395229" y="621173"/>
                </a:cubicBezTo>
                <a:cubicBezTo>
                  <a:pt x="395229" y="621173"/>
                  <a:pt x="406521" y="621173"/>
                  <a:pt x="406521" y="632467"/>
                </a:cubicBezTo>
                <a:cubicBezTo>
                  <a:pt x="406521" y="632467"/>
                  <a:pt x="395229" y="632467"/>
                  <a:pt x="395229" y="632467"/>
                </a:cubicBezTo>
                <a:close/>
                <a:moveTo>
                  <a:pt x="395229" y="587290"/>
                </a:moveTo>
                <a:cubicBezTo>
                  <a:pt x="248429" y="587290"/>
                  <a:pt x="248429" y="587290"/>
                  <a:pt x="248429" y="587290"/>
                </a:cubicBezTo>
                <a:cubicBezTo>
                  <a:pt x="248429" y="587290"/>
                  <a:pt x="237137" y="587290"/>
                  <a:pt x="237137" y="587290"/>
                </a:cubicBezTo>
                <a:cubicBezTo>
                  <a:pt x="237137" y="587290"/>
                  <a:pt x="248429" y="575996"/>
                  <a:pt x="248429" y="575996"/>
                </a:cubicBezTo>
                <a:cubicBezTo>
                  <a:pt x="395229" y="575996"/>
                  <a:pt x="395229" y="575996"/>
                  <a:pt x="395229" y="575996"/>
                </a:cubicBezTo>
                <a:cubicBezTo>
                  <a:pt x="395229" y="575996"/>
                  <a:pt x="406521" y="587290"/>
                  <a:pt x="406521" y="587290"/>
                </a:cubicBezTo>
                <a:cubicBezTo>
                  <a:pt x="406521" y="587290"/>
                  <a:pt x="395229" y="587290"/>
                  <a:pt x="395229" y="587290"/>
                </a:cubicBezTo>
                <a:close/>
                <a:moveTo>
                  <a:pt x="959841" y="598585"/>
                </a:moveTo>
                <a:cubicBezTo>
                  <a:pt x="598489" y="11294"/>
                  <a:pt x="598489" y="11294"/>
                  <a:pt x="598489" y="11294"/>
                </a:cubicBezTo>
                <a:cubicBezTo>
                  <a:pt x="598489" y="11294"/>
                  <a:pt x="587197" y="11294"/>
                  <a:pt x="575905" y="11294"/>
                </a:cubicBezTo>
                <a:cubicBezTo>
                  <a:pt x="429105" y="101646"/>
                  <a:pt x="429105" y="101646"/>
                  <a:pt x="429105" y="101646"/>
                </a:cubicBezTo>
                <a:cubicBezTo>
                  <a:pt x="429105" y="112940"/>
                  <a:pt x="417813" y="112940"/>
                  <a:pt x="429105" y="124235"/>
                </a:cubicBezTo>
                <a:cubicBezTo>
                  <a:pt x="779165" y="700231"/>
                  <a:pt x="779165" y="700231"/>
                  <a:pt x="779165" y="700231"/>
                </a:cubicBezTo>
                <a:cubicBezTo>
                  <a:pt x="790457" y="711525"/>
                  <a:pt x="790457" y="711525"/>
                  <a:pt x="801750" y="700231"/>
                </a:cubicBezTo>
                <a:cubicBezTo>
                  <a:pt x="948549" y="621173"/>
                  <a:pt x="948549" y="621173"/>
                  <a:pt x="948549" y="621173"/>
                </a:cubicBezTo>
                <a:cubicBezTo>
                  <a:pt x="959841" y="609879"/>
                  <a:pt x="959841" y="598585"/>
                  <a:pt x="959841" y="598585"/>
                </a:cubicBezTo>
                <a:close/>
                <a:moveTo>
                  <a:pt x="722704" y="304939"/>
                </a:moveTo>
                <a:cubicBezTo>
                  <a:pt x="621074" y="361410"/>
                  <a:pt x="621074" y="361410"/>
                  <a:pt x="621074" y="361410"/>
                </a:cubicBezTo>
                <a:cubicBezTo>
                  <a:pt x="609781" y="372704"/>
                  <a:pt x="609781" y="372704"/>
                  <a:pt x="598489" y="361410"/>
                </a:cubicBezTo>
                <a:cubicBezTo>
                  <a:pt x="474274" y="146823"/>
                  <a:pt x="474274" y="146823"/>
                  <a:pt x="474274" y="146823"/>
                </a:cubicBezTo>
                <a:cubicBezTo>
                  <a:pt x="462982" y="135529"/>
                  <a:pt x="462982" y="124235"/>
                  <a:pt x="474274" y="124235"/>
                </a:cubicBezTo>
                <a:cubicBezTo>
                  <a:pt x="575905" y="56470"/>
                  <a:pt x="575905" y="56470"/>
                  <a:pt x="575905" y="56470"/>
                </a:cubicBezTo>
                <a:cubicBezTo>
                  <a:pt x="587197" y="56470"/>
                  <a:pt x="598489" y="56470"/>
                  <a:pt x="598489" y="67764"/>
                </a:cubicBezTo>
                <a:cubicBezTo>
                  <a:pt x="733996" y="282351"/>
                  <a:pt x="733996" y="282351"/>
                  <a:pt x="733996" y="282351"/>
                </a:cubicBezTo>
                <a:cubicBezTo>
                  <a:pt x="733996" y="293645"/>
                  <a:pt x="733996" y="293645"/>
                  <a:pt x="722704" y="304939"/>
                </a:cubicBezTo>
                <a:close/>
                <a:moveTo>
                  <a:pt x="745288" y="598585"/>
                </a:moveTo>
                <a:cubicBezTo>
                  <a:pt x="745288" y="598585"/>
                  <a:pt x="745288" y="598585"/>
                  <a:pt x="745288" y="587290"/>
                </a:cubicBezTo>
                <a:cubicBezTo>
                  <a:pt x="869503" y="508232"/>
                  <a:pt x="869503" y="508232"/>
                  <a:pt x="869503" y="508232"/>
                </a:cubicBezTo>
                <a:cubicBezTo>
                  <a:pt x="880795" y="508232"/>
                  <a:pt x="880795" y="508232"/>
                  <a:pt x="880795" y="519526"/>
                </a:cubicBezTo>
                <a:cubicBezTo>
                  <a:pt x="880795" y="519526"/>
                  <a:pt x="880795" y="519526"/>
                  <a:pt x="880795" y="519526"/>
                </a:cubicBezTo>
                <a:cubicBezTo>
                  <a:pt x="745288" y="598585"/>
                  <a:pt x="745288" y="598585"/>
                  <a:pt x="745288" y="598585"/>
                </a:cubicBezTo>
                <a:cubicBezTo>
                  <a:pt x="745288" y="598585"/>
                  <a:pt x="745288" y="598585"/>
                  <a:pt x="745288" y="598585"/>
                </a:cubicBezTo>
                <a:close/>
                <a:moveTo>
                  <a:pt x="903380" y="553408"/>
                </a:move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767873" y="632467"/>
                  <a:pt x="767873" y="632467"/>
                  <a:pt x="767873" y="632467"/>
                </a:cubicBezTo>
                <a:cubicBezTo>
                  <a:pt x="892088" y="553408"/>
                  <a:pt x="892088" y="553408"/>
                  <a:pt x="892088" y="553408"/>
                </a:cubicBezTo>
                <a:cubicBezTo>
                  <a:pt x="903380" y="542114"/>
                  <a:pt x="903380" y="553408"/>
                  <a:pt x="903380" y="553408"/>
                </a:cubicBezTo>
                <a:cubicBezTo>
                  <a:pt x="903380" y="553408"/>
                  <a:pt x="903380" y="553408"/>
                  <a:pt x="903380" y="553408"/>
                </a:cubicBez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vert="horz" wrap="square" lIns="91440" tIns="45720" rIns="91440" bIns="45720" numCol="1" anchor="t" anchorCtr="0"/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zh-CN" sz="2400" b="0" i="0" u="none" strike="noStrike" kern="0" spc="0" baseline="0">
              <a:ln>
                <a:noFill/>
              </a:ln>
              <a:solidFill>
                <a:srgbClr val="000000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8038838" y="1553386"/>
            <a:ext cx="339739" cy="339739"/>
            <a:chOff x="2914422" y="3575608"/>
            <a:chExt cx="254804" cy="254804"/>
          </a:xfrm>
        </p:grpSpPr>
        <p:sp>
          <p:nvSpPr>
            <p:cNvPr id="36" name="椭圆 35"/>
            <p:cNvSpPr/>
            <p:nvPr/>
          </p:nvSpPr>
          <p:spPr>
            <a:xfrm>
              <a:off x="2914422" y="3575608"/>
              <a:ext cx="254804" cy="2548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6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student-with-graduation-cap_57073"/>
            <p:cNvSpPr>
              <a:spLocks noChangeAspect="1"/>
            </p:cNvSpPr>
            <p:nvPr/>
          </p:nvSpPr>
          <p:spPr>
            <a:xfrm>
              <a:off x="2966182" y="3612952"/>
              <a:ext cx="151284" cy="180116"/>
            </a:xfrm>
            <a:custGeom>
              <a:avLst/>
              <a:gdLst/>
              <a:ahLst/>
              <a:cxnLst/>
              <a:rect l="l" t="t" r="r" b="b"/>
              <a:pathLst>
                <a:path w="151284" h="180116">
                  <a:moveTo>
                    <a:pt x="51157" y="114387"/>
                  </a:moveTo>
                  <a:cubicBezTo>
                    <a:pt x="52470" y="114387"/>
                    <a:pt x="53578" y="115174"/>
                    <a:pt x="54103" y="116280"/>
                  </a:cubicBezTo>
                  <a:cubicBezTo>
                    <a:pt x="59265" y="124901"/>
                    <a:pt x="68832" y="150004"/>
                    <a:pt x="75511" y="150470"/>
                  </a:cubicBezTo>
                  <a:cubicBezTo>
                    <a:pt x="75569" y="150470"/>
                    <a:pt x="75598" y="150441"/>
                    <a:pt x="75657" y="150441"/>
                  </a:cubicBezTo>
                  <a:cubicBezTo>
                    <a:pt x="75686" y="150441"/>
                    <a:pt x="75744" y="150470"/>
                    <a:pt x="75773" y="150470"/>
                  </a:cubicBezTo>
                  <a:cubicBezTo>
                    <a:pt x="82452" y="150004"/>
                    <a:pt x="92019" y="124901"/>
                    <a:pt x="97181" y="116280"/>
                  </a:cubicBezTo>
                  <a:cubicBezTo>
                    <a:pt x="97706" y="115174"/>
                    <a:pt x="98844" y="114387"/>
                    <a:pt x="100156" y="114387"/>
                  </a:cubicBezTo>
                  <a:cubicBezTo>
                    <a:pt x="100739" y="114387"/>
                    <a:pt x="101293" y="114562"/>
                    <a:pt x="101789" y="114824"/>
                  </a:cubicBezTo>
                  <a:cubicBezTo>
                    <a:pt x="103656" y="115844"/>
                    <a:pt x="114564" y="122338"/>
                    <a:pt x="120806" y="124580"/>
                  </a:cubicBezTo>
                  <a:cubicBezTo>
                    <a:pt x="141834" y="132152"/>
                    <a:pt x="151284" y="139869"/>
                    <a:pt x="151284" y="145140"/>
                  </a:cubicBezTo>
                  <a:lnTo>
                    <a:pt x="151284" y="145665"/>
                  </a:lnTo>
                  <a:lnTo>
                    <a:pt x="151284" y="179621"/>
                  </a:lnTo>
                  <a:lnTo>
                    <a:pt x="151284" y="180116"/>
                  </a:lnTo>
                  <a:lnTo>
                    <a:pt x="75773" y="180116"/>
                  </a:lnTo>
                  <a:lnTo>
                    <a:pt x="75657" y="180116"/>
                  </a:lnTo>
                  <a:lnTo>
                    <a:pt x="75511" y="180116"/>
                  </a:lnTo>
                  <a:lnTo>
                    <a:pt x="0" y="180116"/>
                  </a:lnTo>
                  <a:lnTo>
                    <a:pt x="0" y="179621"/>
                  </a:lnTo>
                  <a:lnTo>
                    <a:pt x="0" y="145665"/>
                  </a:lnTo>
                  <a:lnTo>
                    <a:pt x="0" y="145140"/>
                  </a:lnTo>
                  <a:cubicBezTo>
                    <a:pt x="0" y="139869"/>
                    <a:pt x="9450" y="132152"/>
                    <a:pt x="30478" y="124580"/>
                  </a:cubicBezTo>
                  <a:cubicBezTo>
                    <a:pt x="36749" y="122338"/>
                    <a:pt x="47628" y="115844"/>
                    <a:pt x="49495" y="114824"/>
                  </a:cubicBezTo>
                  <a:cubicBezTo>
                    <a:pt x="49991" y="114562"/>
                    <a:pt x="50545" y="114387"/>
                    <a:pt x="51157" y="114387"/>
                  </a:cubicBezTo>
                  <a:close/>
                  <a:moveTo>
                    <a:pt x="75652" y="0"/>
                  </a:moveTo>
                  <a:cubicBezTo>
                    <a:pt x="76674" y="87"/>
                    <a:pt x="77869" y="379"/>
                    <a:pt x="79328" y="1077"/>
                  </a:cubicBezTo>
                  <a:cubicBezTo>
                    <a:pt x="82682" y="2679"/>
                    <a:pt x="116634" y="19250"/>
                    <a:pt x="129935" y="25773"/>
                  </a:cubicBezTo>
                  <a:cubicBezTo>
                    <a:pt x="131802" y="26676"/>
                    <a:pt x="132502" y="27695"/>
                    <a:pt x="132327" y="28656"/>
                  </a:cubicBezTo>
                  <a:cubicBezTo>
                    <a:pt x="132472" y="29588"/>
                    <a:pt x="131802" y="30461"/>
                    <a:pt x="130576" y="31161"/>
                  </a:cubicBezTo>
                  <a:cubicBezTo>
                    <a:pt x="130110" y="31423"/>
                    <a:pt x="128972" y="32005"/>
                    <a:pt x="127456" y="32762"/>
                  </a:cubicBezTo>
                  <a:lnTo>
                    <a:pt x="127456" y="49070"/>
                  </a:lnTo>
                  <a:cubicBezTo>
                    <a:pt x="128593" y="49740"/>
                    <a:pt x="129381" y="50934"/>
                    <a:pt x="129381" y="52361"/>
                  </a:cubicBezTo>
                  <a:cubicBezTo>
                    <a:pt x="129381" y="53613"/>
                    <a:pt x="128739" y="54662"/>
                    <a:pt x="127805" y="55361"/>
                  </a:cubicBezTo>
                  <a:cubicBezTo>
                    <a:pt x="127805" y="55361"/>
                    <a:pt x="129556" y="65175"/>
                    <a:pt x="129993" y="67359"/>
                  </a:cubicBezTo>
                  <a:cubicBezTo>
                    <a:pt x="130460" y="69543"/>
                    <a:pt x="120513" y="70068"/>
                    <a:pt x="121038" y="67359"/>
                  </a:cubicBezTo>
                  <a:cubicBezTo>
                    <a:pt x="121563" y="64622"/>
                    <a:pt x="123226" y="55361"/>
                    <a:pt x="123226" y="55361"/>
                  </a:cubicBezTo>
                  <a:cubicBezTo>
                    <a:pt x="122293" y="54662"/>
                    <a:pt x="121651" y="53613"/>
                    <a:pt x="121651" y="52361"/>
                  </a:cubicBezTo>
                  <a:cubicBezTo>
                    <a:pt x="121651" y="50934"/>
                    <a:pt x="122468" y="49740"/>
                    <a:pt x="123605" y="49070"/>
                  </a:cubicBezTo>
                  <a:lnTo>
                    <a:pt x="123605" y="34626"/>
                  </a:lnTo>
                  <a:cubicBezTo>
                    <a:pt x="119493" y="36636"/>
                    <a:pt x="114563" y="39023"/>
                    <a:pt x="111442" y="40509"/>
                  </a:cubicBezTo>
                  <a:cubicBezTo>
                    <a:pt x="111413" y="42722"/>
                    <a:pt x="111384" y="46508"/>
                    <a:pt x="111296" y="46566"/>
                  </a:cubicBezTo>
                  <a:cubicBezTo>
                    <a:pt x="110684" y="52012"/>
                    <a:pt x="109605" y="58040"/>
                    <a:pt x="109284" y="59758"/>
                  </a:cubicBezTo>
                  <a:cubicBezTo>
                    <a:pt x="109809" y="60020"/>
                    <a:pt x="112463" y="61768"/>
                    <a:pt x="112463" y="67126"/>
                  </a:cubicBezTo>
                  <a:cubicBezTo>
                    <a:pt x="112463" y="67155"/>
                    <a:pt x="112434" y="67184"/>
                    <a:pt x="112434" y="67213"/>
                  </a:cubicBezTo>
                  <a:cubicBezTo>
                    <a:pt x="112463" y="67359"/>
                    <a:pt x="112463" y="67505"/>
                    <a:pt x="112463" y="67650"/>
                  </a:cubicBezTo>
                  <a:cubicBezTo>
                    <a:pt x="111325" y="82590"/>
                    <a:pt x="105375" y="76154"/>
                    <a:pt x="104150" y="82706"/>
                  </a:cubicBezTo>
                  <a:cubicBezTo>
                    <a:pt x="102108" y="93569"/>
                    <a:pt x="92453" y="101432"/>
                    <a:pt x="86445" y="104169"/>
                  </a:cubicBezTo>
                  <a:cubicBezTo>
                    <a:pt x="82974" y="105742"/>
                    <a:pt x="79386" y="106528"/>
                    <a:pt x="75652" y="106615"/>
                  </a:cubicBezTo>
                  <a:cubicBezTo>
                    <a:pt x="71890" y="106528"/>
                    <a:pt x="68331" y="105742"/>
                    <a:pt x="64860" y="104169"/>
                  </a:cubicBezTo>
                  <a:cubicBezTo>
                    <a:pt x="58852" y="101432"/>
                    <a:pt x="49197" y="93569"/>
                    <a:pt x="47155" y="82706"/>
                  </a:cubicBezTo>
                  <a:cubicBezTo>
                    <a:pt x="45930" y="76154"/>
                    <a:pt x="39980" y="82590"/>
                    <a:pt x="38842" y="67650"/>
                  </a:cubicBezTo>
                  <a:cubicBezTo>
                    <a:pt x="38842" y="67505"/>
                    <a:pt x="38842" y="67359"/>
                    <a:pt x="38842" y="67213"/>
                  </a:cubicBezTo>
                  <a:cubicBezTo>
                    <a:pt x="38842" y="67184"/>
                    <a:pt x="38842" y="67155"/>
                    <a:pt x="38842" y="67126"/>
                  </a:cubicBezTo>
                  <a:cubicBezTo>
                    <a:pt x="38842" y="61768"/>
                    <a:pt x="41467" y="60020"/>
                    <a:pt x="41992" y="59758"/>
                  </a:cubicBezTo>
                  <a:cubicBezTo>
                    <a:pt x="41700" y="58040"/>
                    <a:pt x="40621" y="52012"/>
                    <a:pt x="39980" y="46566"/>
                  </a:cubicBezTo>
                  <a:cubicBezTo>
                    <a:pt x="39921" y="46508"/>
                    <a:pt x="39863" y="42722"/>
                    <a:pt x="39834" y="40509"/>
                  </a:cubicBezTo>
                  <a:cubicBezTo>
                    <a:pt x="34175" y="37800"/>
                    <a:pt x="22450" y="32151"/>
                    <a:pt x="20729" y="31161"/>
                  </a:cubicBezTo>
                  <a:cubicBezTo>
                    <a:pt x="19474" y="30461"/>
                    <a:pt x="18833" y="29588"/>
                    <a:pt x="18949" y="28656"/>
                  </a:cubicBezTo>
                  <a:cubicBezTo>
                    <a:pt x="18803" y="27695"/>
                    <a:pt x="19474" y="26676"/>
                    <a:pt x="21341" y="25773"/>
                  </a:cubicBezTo>
                  <a:cubicBezTo>
                    <a:pt x="34671" y="19250"/>
                    <a:pt x="68594" y="2679"/>
                    <a:pt x="71948" y="1077"/>
                  </a:cubicBezTo>
                  <a:cubicBezTo>
                    <a:pt x="73407" y="379"/>
                    <a:pt x="74631" y="87"/>
                    <a:pt x="75652" y="0"/>
                  </a:cubicBezTo>
                  <a:close/>
                </a:path>
              </a:pathLst>
            </a:custGeom>
            <a:solidFill>
              <a:srgbClr val="E8BC2C"/>
            </a:solidFill>
            <a:ln>
              <a:noFill/>
            </a:ln>
          </p:spPr>
        </p:sp>
      </p:grpSp>
      <p:sp>
        <p:nvSpPr>
          <p:cNvPr id="5" name="任意多边形 4"/>
          <p:cNvSpPr/>
          <p:nvPr/>
        </p:nvSpPr>
        <p:spPr>
          <a:xfrm rot="19440000">
            <a:off x="4502626" y="3958577"/>
            <a:ext cx="3893" cy="2501"/>
          </a:xfrm>
          <a:custGeom>
            <a:avLst/>
            <a:gdLst/>
            <a:ahLst/>
            <a:cxnLst/>
            <a:rect l="l" t="t" r="r" b="b"/>
            <a:pathLst>
              <a:path w="3893" h="2501">
                <a:moveTo>
                  <a:pt x="3893" y="0"/>
                </a:moveTo>
                <a:lnTo>
                  <a:pt x="0" y="2501"/>
                </a:lnTo>
                <a:lnTo>
                  <a:pt x="0" y="0"/>
                </a:lnTo>
                <a:lnTo>
                  <a:pt x="3893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0" name="任意多边形 9"/>
          <p:cNvSpPr/>
          <p:nvPr/>
        </p:nvSpPr>
        <p:spPr>
          <a:xfrm rot="19440000">
            <a:off x="5590691" y="3370650"/>
            <a:ext cx="698215" cy="3947843"/>
          </a:xfrm>
          <a:custGeom>
            <a:avLst/>
            <a:gdLst/>
            <a:ahLst/>
            <a:cxnLst/>
            <a:rect l="l" t="t" r="r" b="b"/>
            <a:pathLst>
              <a:path w="698215" h="3947843">
                <a:moveTo>
                  <a:pt x="698215" y="0"/>
                </a:moveTo>
                <a:lnTo>
                  <a:pt x="465900" y="150497"/>
                </a:lnTo>
                <a:lnTo>
                  <a:pt x="469708" y="156847"/>
                </a:lnTo>
                <a:lnTo>
                  <a:pt x="446223" y="156847"/>
                </a:lnTo>
                <a:lnTo>
                  <a:pt x="446223" y="989342"/>
                </a:lnTo>
                <a:lnTo>
                  <a:pt x="446223" y="3947843"/>
                </a:lnTo>
                <a:lnTo>
                  <a:pt x="43162" y="3661455"/>
                </a:lnTo>
                <a:lnTo>
                  <a:pt x="4443" y="399420"/>
                </a:lnTo>
                <a:lnTo>
                  <a:pt x="0" y="11430"/>
                </a:lnTo>
                <a:lnTo>
                  <a:pt x="3808" y="8890"/>
                </a:lnTo>
                <a:lnTo>
                  <a:pt x="69821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1" name="任意多边形 10"/>
          <p:cNvSpPr/>
          <p:nvPr/>
        </p:nvSpPr>
        <p:spPr>
          <a:xfrm rot="19440000">
            <a:off x="5511094" y="276206"/>
            <a:ext cx="3757988" cy="6323777"/>
          </a:xfrm>
          <a:custGeom>
            <a:avLst/>
            <a:gdLst/>
            <a:ahLst/>
            <a:cxnLst/>
            <a:rect l="l" t="t" r="r" b="b"/>
            <a:pathLst>
              <a:path w="3757988" h="6323777">
                <a:moveTo>
                  <a:pt x="3408733" y="0"/>
                </a:moveTo>
                <a:lnTo>
                  <a:pt x="3757988" y="252722"/>
                </a:lnTo>
                <a:cubicBezTo>
                  <a:pt x="2360331" y="1148681"/>
                  <a:pt x="1501798" y="1699844"/>
                  <a:pt x="343540" y="2442772"/>
                </a:cubicBezTo>
                <a:lnTo>
                  <a:pt x="325125" y="2454837"/>
                </a:lnTo>
                <a:lnTo>
                  <a:pt x="384181" y="6323777"/>
                </a:lnTo>
                <a:lnTo>
                  <a:pt x="0" y="6050735"/>
                </a:lnTo>
                <a:lnTo>
                  <a:pt x="0" y="2663111"/>
                </a:lnTo>
                <a:lnTo>
                  <a:pt x="0" y="2213544"/>
                </a:lnTo>
                <a:lnTo>
                  <a:pt x="318140" y="2007175"/>
                </a:lnTo>
                <a:lnTo>
                  <a:pt x="3408733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2" name="任意多边形 11"/>
          <p:cNvSpPr/>
          <p:nvPr/>
        </p:nvSpPr>
        <p:spPr>
          <a:xfrm rot="19440000">
            <a:off x="3453312" y="719638"/>
            <a:ext cx="3893163" cy="2314917"/>
          </a:xfrm>
          <a:custGeom>
            <a:avLst/>
            <a:gdLst/>
            <a:ahLst/>
            <a:cxnLst/>
            <a:rect l="l" t="t" r="r" b="b"/>
            <a:pathLst>
              <a:path w="3893163" h="2314917">
                <a:moveTo>
                  <a:pt x="3576935" y="0"/>
                </a:moveTo>
                <a:lnTo>
                  <a:pt x="3893163" y="228571"/>
                </a:lnTo>
                <a:lnTo>
                  <a:pt x="694051" y="2306028"/>
                </a:lnTo>
                <a:lnTo>
                  <a:pt x="0" y="2314917"/>
                </a:lnTo>
                <a:lnTo>
                  <a:pt x="3576935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1000"/>
                  <a:lumMod val="5000"/>
                  <a:lumOff val="95000"/>
                </a:schemeClr>
              </a:gs>
              <a:gs pos="74000">
                <a:srgbClr val="E8BC2C"/>
              </a:gs>
              <a:gs pos="83000">
                <a:srgbClr val="E8BC2C"/>
              </a:gs>
              <a:gs pos="100000">
                <a:srgbClr val="E8BC2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sp>
        <p:nvSpPr>
          <p:cNvPr id="14" name="任意多边形 13"/>
          <p:cNvSpPr/>
          <p:nvPr/>
        </p:nvSpPr>
        <p:spPr>
          <a:xfrm rot="19440000">
            <a:off x="4614374" y="3924538"/>
            <a:ext cx="7996" cy="388401"/>
          </a:xfrm>
          <a:custGeom>
            <a:avLst/>
            <a:gdLst/>
            <a:ahLst/>
            <a:cxnLst/>
            <a:rect l="l" t="t" r="r" b="b"/>
            <a:pathLst>
              <a:path w="7996" h="388401">
                <a:moveTo>
                  <a:pt x="3075" y="0"/>
                </a:moveTo>
                <a:lnTo>
                  <a:pt x="7996" y="388401"/>
                </a:lnTo>
                <a:lnTo>
                  <a:pt x="0" y="1904"/>
                </a:lnTo>
                <a:lnTo>
                  <a:pt x="3075" y="0"/>
                </a:lnTo>
                <a:close/>
              </a:path>
            </a:pathLst>
          </a:custGeom>
          <a:solidFill>
            <a:srgbClr val="E8BC2C"/>
          </a:solidFill>
          <a:ln>
            <a:noFill/>
          </a:ln>
        </p:spPr>
        <p:txBody>
          <a:bodyPr wrap="square" anchor="ctr"/>
          <a:lstStyle>
            <a:lvl1pPr marL="0" lvl="0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lt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/>
            <a:endParaRPr lang="zh-CN" altLang="zh-CN"/>
          </a:p>
        </p:txBody>
      </p:sp>
      <p:cxnSp>
        <p:nvCxnSpPr>
          <p:cNvPr id="38" name="直接连接符 37"/>
          <p:cNvCxnSpPr/>
          <p:nvPr/>
        </p:nvCxnSpPr>
        <p:spPr>
          <a:xfrm>
            <a:off x="6779895" y="2117725"/>
            <a:ext cx="5518150" cy="12700"/>
          </a:xfrm>
          <a:prstGeom prst="line">
            <a:avLst/>
          </a:prstGeom>
          <a:ln w="6350">
            <a:solidFill>
              <a:srgbClr val="E8BC2C"/>
            </a:solidFill>
            <a:prstDash val="solid"/>
            <a:miter/>
          </a:ln>
        </p:spPr>
      </p:cxnSp>
      <p:sp>
        <p:nvSpPr>
          <p:cNvPr id="39" name="矩形 38"/>
          <p:cNvSpPr/>
          <p:nvPr/>
        </p:nvSpPr>
        <p:spPr>
          <a:xfrm>
            <a:off x="6383655" y="2216150"/>
            <a:ext cx="5735955" cy="2073275"/>
          </a:xfrm>
          <a:prstGeom prst="rect">
            <a:avLst/>
          </a:prstGeom>
          <a:noFill/>
          <a:ln w="12700">
            <a:noFill/>
            <a:prstDash val="solid"/>
            <a:miter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22" name="文本框 21" descr="7b0a2020202022776f7264617274223a20227b5c2269645c223a32353030343038382c5c227469645c223a5c225c227d220a7d0a"/>
          <p:cNvSpPr txBox="1"/>
          <p:nvPr/>
        </p:nvSpPr>
        <p:spPr>
          <a:xfrm>
            <a:off x="6023610" y="2204720"/>
            <a:ext cx="6096000" cy="35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2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关于研究生自命题阅卷</a:t>
            </a:r>
            <a:endParaRPr lang="en-US" altLang="zh-CN" sz="4200" b="1" smtClean="0">
              <a:ln w="2838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419" stA="15000" endPos="77000" dir="5400000" sy="-100000" algn="bl" rotWithShape="0"/>
              </a:effectLst>
              <a:latin typeface="苏新诗柳楷简" panose="02010600000101010101" pitchFamily="2" charset="-122"/>
              <a:ea typeface="苏新诗柳楷简" panose="02010600000101010101" pitchFamily="2" charset="-122"/>
              <a:cs typeface="汉仪力量黑简" panose="00020600040101010101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800" b="1" smtClean="0">
              <a:ln w="2838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419" stA="15000" endPos="77000" dir="5400000" sy="-100000" algn="bl" rotWithShape="0"/>
              </a:effectLst>
              <a:latin typeface="苏新诗柳楷简" panose="02010600000101010101" pitchFamily="2" charset="-122"/>
              <a:ea typeface="苏新诗柳楷简" panose="02010600000101010101" pitchFamily="2" charset="-122"/>
              <a:cs typeface="汉仪力量黑简" panose="0002060004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   时间：</a:t>
            </a:r>
            <a:r>
              <a:rPr lang="en-US" altLang="zh-CN" sz="28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2024.1.13-14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   地点：理教 </a:t>
            </a:r>
            <a:r>
              <a:rPr lang="en-US" altLang="zh-CN" sz="2800" b="1" smtClean="0">
                <a:ln w="2838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419"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</a:rPr>
              <a:t>108</a:t>
            </a:r>
            <a:endParaRPr lang="en-US" altLang="zh-CN" sz="2800" b="1">
              <a:ln w="2838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419" stA="15000" endPos="77000" dir="5400000" sy="-100000" algn="bl" rotWithShape="0"/>
              </a:effectLst>
              <a:latin typeface="苏新诗柳楷简" panose="02010600000101010101" pitchFamily="2" charset="-122"/>
              <a:ea typeface="苏新诗柳楷简" panose="02010600000101010101" pitchFamily="2" charset="-122"/>
              <a:cs typeface="汉仪力量黑简" panose="00020600040101010101" charset="-122"/>
            </a:endParaRPr>
          </a:p>
          <a:p>
            <a:pPr algn="ctr">
              <a:lnSpc>
                <a:spcPct val="150000"/>
              </a:lnSpc>
            </a:pPr>
            <a:endParaRPr lang="zh-CN" altLang="zh-CN" sz="4200" b="1">
              <a:ln w="2838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419" stA="15000" endPos="77000" dir="5400000" sy="-100000" algn="bl" rotWithShape="0"/>
              </a:effectLst>
              <a:latin typeface="苏新诗柳楷简" panose="02010600000101010101" pitchFamily="2" charset="-122"/>
              <a:ea typeface="苏新诗柳楷简" panose="02010600000101010101" pitchFamily="2" charset="-122"/>
              <a:cs typeface="汉仪力量黑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7344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-6350" y="1"/>
            <a:ext cx="12204700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0011" y="444952"/>
            <a:ext cx="11171976" cy="5914805"/>
            <a:chOff x="1019906" y="1244263"/>
            <a:chExt cx="10152185" cy="5515708"/>
          </a:xfrm>
        </p:grpSpPr>
        <p:sp>
          <p:nvSpPr>
            <p:cNvPr id="6" name="矩形 5"/>
            <p:cNvSpPr/>
            <p:nvPr/>
          </p:nvSpPr>
          <p:spPr>
            <a:xfrm>
              <a:off x="1019906" y="1244263"/>
              <a:ext cx="10152184" cy="5515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flipH="1" flipV="1">
              <a:off x="1019906" y="1244263"/>
              <a:ext cx="10152185" cy="5515708"/>
            </a:xfrm>
            <a:prstGeom prst="rect">
              <a:avLst/>
            </a:prstGeom>
            <a:blipFill rotWithShape="1">
              <a:blip r:embed="rId3">
                <a:alphaModFix amt="40000"/>
              </a:blip>
              <a:stretch/>
            </a:blip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889825" y="444952"/>
            <a:ext cx="44123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rgbClr val="7E5D4A"/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阅卷要点</a:t>
            </a:r>
            <a:endParaRPr lang="en-US" altLang="en-US" sz="4000" b="1" spc="120" dirty="0">
              <a:solidFill>
                <a:schemeClr val="bg1">
                  <a:lumMod val="50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54260" y="2186625"/>
            <a:ext cx="4727497" cy="1998886"/>
            <a:chOff x="2323205" y="2863555"/>
            <a:chExt cx="3579558" cy="1323345"/>
          </a:xfrm>
        </p:grpSpPr>
        <p:sp>
          <p:nvSpPr>
            <p:cNvPr id="15" name="文本框 14"/>
            <p:cNvSpPr txBox="1"/>
            <p:nvPr/>
          </p:nvSpPr>
          <p:spPr>
            <a:xfrm>
              <a:off x="2323205" y="3024864"/>
              <a:ext cx="3567523" cy="537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200" b="1" dirty="0"/>
                <a:t>使用阿拉伯数字记分，统一使用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正分</a:t>
              </a:r>
              <a:r>
                <a:rPr lang="zh-CN" altLang="zh-CN" sz="1200" b="1" dirty="0"/>
                <a:t>：只记得分，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不记扣分</a:t>
              </a:r>
              <a:r>
                <a:rPr lang="zh-CN" altLang="zh-CN" sz="1200" b="1" dirty="0"/>
                <a:t>。每题得分要求采用“</a:t>
              </a:r>
              <a:r>
                <a:rPr lang="en-US" altLang="zh-CN" sz="1200" b="1" dirty="0"/>
                <a:t>+”</a:t>
              </a:r>
              <a:r>
                <a:rPr lang="zh-CN" altLang="zh-CN" sz="1200" b="1" dirty="0"/>
                <a:t>号加阿拉伯数字的形式，</a:t>
              </a:r>
              <a:r>
                <a:rPr lang="en-US" altLang="zh-CN" sz="1200" b="1" dirty="0"/>
                <a:t>“+”</a:t>
              </a:r>
              <a:r>
                <a:rPr lang="zh-CN" altLang="zh-CN" sz="1200" b="1" dirty="0"/>
                <a:t>号与数字间不留空隙。小题建议直接写加分，如：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+13</a:t>
              </a:r>
              <a:r>
                <a:rPr lang="zh-CN" altLang="zh-CN" sz="1200" b="1" dirty="0"/>
                <a:t>，大题要求用圆圈圈住，如： </a:t>
              </a:r>
              <a:r>
                <a:rPr lang="en-US" altLang="zh-CN" sz="1200" b="1" dirty="0"/>
                <a:t>+13  </a:t>
              </a:r>
              <a:r>
                <a:rPr lang="zh-CN" altLang="zh-CN" sz="1200" b="1" dirty="0" smtClean="0"/>
                <a:t>。</a:t>
              </a:r>
              <a:endParaRPr lang="en-US" altLang="en-US" sz="1200" b="1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2400145" y="2863555"/>
              <a:ext cx="166787" cy="156408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r>
                <a:rPr lang="en-US" altLang="zh-CN" dirty="0" smtClean="0">
                  <a:solidFill>
                    <a:schemeClr val="lt1"/>
                  </a:solidFill>
                  <a:latin typeface="思源黑体 CN Light"/>
                  <a:ea typeface="思源黑体 CN Light"/>
                </a:rPr>
                <a:t>2</a:t>
              </a:r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335240" y="3807905"/>
              <a:ext cx="3567523" cy="378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200" b="1" dirty="0"/>
                <a:t>阅卷时不要出现</a:t>
              </a:r>
              <a:r>
                <a:rPr lang="en-US" altLang="zh-CN" sz="1200" b="1" dirty="0"/>
                <a:t>0.1</a:t>
              </a:r>
              <a:r>
                <a:rPr lang="zh-CN" altLang="zh-CN" sz="1200" b="1" dirty="0"/>
                <a:t>、</a:t>
              </a:r>
              <a:r>
                <a:rPr lang="en-US" altLang="zh-CN" sz="1200" b="1" dirty="0"/>
                <a:t>0.5</a:t>
              </a:r>
              <a:r>
                <a:rPr lang="zh-CN" altLang="zh-CN" sz="1200" b="1" dirty="0"/>
                <a:t>等的小数分，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每一小题的分数都应为整数</a:t>
              </a:r>
              <a:r>
                <a:rPr lang="zh-CN" altLang="zh-CN" sz="1200" b="1" dirty="0"/>
                <a:t>，否则将无法上传至教育部的登</a:t>
              </a:r>
              <a:r>
                <a:rPr lang="zh-CN" altLang="zh-CN" sz="1200" b="1" dirty="0" smtClean="0"/>
                <a:t>分系统</a:t>
              </a:r>
              <a:r>
                <a:rPr lang="zh-CN" altLang="en-US" sz="1200" b="1" dirty="0" smtClean="0"/>
                <a:t>。</a:t>
              </a:r>
              <a:endParaRPr lang="en-US" altLang="en-US" sz="1200" dirty="0">
                <a:solidFill>
                  <a:schemeClr val="bg1">
                    <a:lumMod val="75000"/>
                  </a:schemeClr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400145" y="3701062"/>
              <a:ext cx="166787" cy="156408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r>
                <a:rPr lang="en-US" altLang="zh-CN" dirty="0" smtClean="0">
                  <a:solidFill>
                    <a:schemeClr val="lt1"/>
                  </a:solidFill>
                  <a:latin typeface="思源黑体 CN Light"/>
                  <a:ea typeface="思源黑体 CN Light"/>
                </a:rPr>
                <a:t>3</a:t>
              </a:r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241990" y="6287868"/>
            <a:ext cx="1625232" cy="457812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70155" y="4296292"/>
            <a:ext cx="4613208" cy="1427340"/>
            <a:chOff x="2323205" y="2922457"/>
            <a:chExt cx="3567523" cy="944958"/>
          </a:xfrm>
        </p:grpSpPr>
        <p:sp>
          <p:nvSpPr>
            <p:cNvPr id="36" name="文本框 35"/>
            <p:cNvSpPr txBox="1"/>
            <p:nvPr/>
          </p:nvSpPr>
          <p:spPr>
            <a:xfrm>
              <a:off x="2323205" y="3024864"/>
              <a:ext cx="3567523" cy="842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b="1" dirty="0" smtClean="0"/>
                <a:t>考生答卷封面</a:t>
              </a:r>
              <a:r>
                <a:rPr lang="zh-CN" altLang="en-US" sz="1200" b="1" dirty="0" smtClean="0">
                  <a:solidFill>
                    <a:srgbClr val="FF0000"/>
                  </a:solidFill>
                </a:rPr>
                <a:t>登</a:t>
              </a:r>
              <a:r>
                <a:rPr lang="zh-CN" altLang="en-US" sz="1200" b="1" dirty="0">
                  <a:solidFill>
                    <a:srgbClr val="FF0000"/>
                  </a:solidFill>
                </a:rPr>
                <a:t>分</a:t>
              </a:r>
              <a:r>
                <a:rPr lang="zh-CN" altLang="en-US" sz="1200" b="1" dirty="0" smtClean="0">
                  <a:solidFill>
                    <a:srgbClr val="FF0000"/>
                  </a:solidFill>
                </a:rPr>
                <a:t>栏的题号应与试卷题号一致</a:t>
              </a:r>
              <a:r>
                <a:rPr lang="zh-CN" altLang="en-US" sz="1200" b="1" dirty="0" smtClean="0"/>
                <a:t>，如有多人批阅同一大题的，应提前安排好专人</a:t>
              </a:r>
              <a:r>
                <a:rPr lang="zh-CN" altLang="en-US" sz="1200" b="1" dirty="0" smtClean="0">
                  <a:solidFill>
                    <a:srgbClr val="FF0000"/>
                  </a:solidFill>
                </a:rPr>
                <a:t>负责该道大题的统分工作</a:t>
              </a:r>
              <a:r>
                <a:rPr lang="zh-CN" altLang="en-US" sz="1200" b="1" dirty="0" smtClean="0"/>
                <a:t>。各道小题得分之和应与登分栏大题分数一致，</a:t>
              </a:r>
              <a:r>
                <a:rPr lang="zh-CN" altLang="zh-CN" sz="1200" b="1" dirty="0" smtClean="0"/>
                <a:t>各</a:t>
              </a:r>
              <a:r>
                <a:rPr lang="zh-CN" altLang="zh-CN" sz="1200" b="1" dirty="0"/>
                <a:t>大题得分之和应与卷面总分一致；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成绩若有更改，要有更改人签名并标明更改时间</a:t>
              </a:r>
              <a:r>
                <a:rPr lang="zh-CN" altLang="zh-CN" sz="1200" b="1" dirty="0"/>
                <a:t>。</a:t>
              </a:r>
              <a:endParaRPr lang="en-US" altLang="en-US" sz="1200" b="1" dirty="0"/>
            </a:p>
            <a:p>
              <a:pPr>
                <a:lnSpc>
                  <a:spcPct val="130000"/>
                </a:lnSpc>
              </a:pPr>
              <a:endParaRPr lang="en-US" altLang="en-US" sz="1100" b="1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2399754" y="2922457"/>
              <a:ext cx="166787" cy="156408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r>
                <a:rPr lang="en-US" altLang="zh-CN" dirty="0" smtClean="0">
                  <a:solidFill>
                    <a:schemeClr val="lt1"/>
                  </a:solidFill>
                  <a:latin typeface="思源黑体 CN Light"/>
                  <a:ea typeface="思源黑体 CN Light"/>
                </a:rPr>
                <a:t>4</a:t>
              </a:r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303411" y="2331180"/>
            <a:ext cx="4998609" cy="476927"/>
            <a:chOff x="2323205" y="3024864"/>
            <a:chExt cx="3567523" cy="315745"/>
          </a:xfrm>
        </p:grpSpPr>
        <p:sp>
          <p:nvSpPr>
            <p:cNvPr id="41" name="文本框 40"/>
            <p:cNvSpPr txBox="1"/>
            <p:nvPr/>
          </p:nvSpPr>
          <p:spPr>
            <a:xfrm>
              <a:off x="2323205" y="3024864"/>
              <a:ext cx="3567523" cy="19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en-US" sz="1100" b="1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5600468" y="3184201"/>
              <a:ext cx="166787" cy="156408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r>
                <a:rPr lang="en-US" altLang="zh-CN" dirty="0" smtClean="0">
                  <a:solidFill>
                    <a:schemeClr val="lt1"/>
                  </a:solidFill>
                  <a:latin typeface="思源黑体 CN Light"/>
                  <a:ea typeface="思源黑体 CN Light"/>
                </a:rPr>
                <a:t>6</a:t>
              </a:r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306908" y="2769790"/>
            <a:ext cx="4982716" cy="1052597"/>
            <a:chOff x="2336642" y="2550958"/>
            <a:chExt cx="3567523" cy="696862"/>
          </a:xfrm>
        </p:grpSpPr>
        <p:sp>
          <p:nvSpPr>
            <p:cNvPr id="45" name="文本框 44"/>
            <p:cNvSpPr txBox="1"/>
            <p:nvPr/>
          </p:nvSpPr>
          <p:spPr>
            <a:xfrm>
              <a:off x="2336642" y="2550958"/>
              <a:ext cx="3567523" cy="6968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200" b="1" dirty="0" smtClean="0"/>
                <a:t>在评卷过程中，若有疑难问题，应由阅卷小组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集体研究、判定</a:t>
              </a:r>
              <a:r>
                <a:rPr lang="zh-CN" altLang="zh-CN" sz="1200" b="1" dirty="0" smtClean="0"/>
                <a:t>，随后根据其结果给定成绩；若发现答卷内容雷同、做标记、笔迹前后不一致、在密封线外写有考生姓名和考生编号等异常情况，应先行评卷，同时进行详细记载</a:t>
              </a:r>
              <a:r>
                <a:rPr lang="zh-CN" altLang="zh-CN" sz="1200" b="1" smtClean="0"/>
                <a:t>并上报</a:t>
              </a:r>
              <a:r>
                <a:rPr lang="zh-CN" altLang="en-US" sz="1200" b="1" smtClean="0"/>
                <a:t>。</a:t>
              </a:r>
              <a:endParaRPr lang="en-US" altLang="en-US" sz="1200" b="1" dirty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5625320" y="3052186"/>
              <a:ext cx="166787" cy="156408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r>
                <a:rPr lang="en-US" altLang="zh-CN" dirty="0" smtClean="0">
                  <a:solidFill>
                    <a:schemeClr val="lt1"/>
                  </a:solidFill>
                  <a:latin typeface="思源黑体 CN Light"/>
                  <a:ea typeface="思源黑体 CN Light"/>
                </a:rPr>
                <a:t>7</a:t>
              </a:r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88141" y="3817523"/>
            <a:ext cx="4952769" cy="1255063"/>
            <a:chOff x="2249312" y="2917790"/>
            <a:chExt cx="3567523" cy="830905"/>
          </a:xfrm>
        </p:grpSpPr>
        <p:sp>
          <p:nvSpPr>
            <p:cNvPr id="48" name="文本框 47"/>
            <p:cNvSpPr txBox="1"/>
            <p:nvPr/>
          </p:nvSpPr>
          <p:spPr>
            <a:xfrm>
              <a:off x="2249312" y="2917790"/>
              <a:ext cx="3567523" cy="537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200" b="1" dirty="0"/>
                <a:t>阅卷完毕，阅卷小组要及时对本考试科目考生成绩进行统计分析，对试题的题量、题型、难易程度、存在的问题进行分析总结，并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填写该科目的《试卷分析》</a:t>
              </a:r>
              <a:r>
                <a:rPr lang="zh-CN" altLang="zh-CN" sz="1200" b="1" dirty="0"/>
                <a:t>，组长须签字，并与试卷</a:t>
              </a:r>
              <a:r>
                <a:rPr lang="zh-CN" altLang="zh-CN" sz="1200" b="1"/>
                <a:t>一起</a:t>
              </a:r>
              <a:r>
                <a:rPr lang="zh-CN" altLang="zh-CN" sz="1200" b="1" smtClean="0"/>
                <a:t>上交</a:t>
              </a:r>
              <a:r>
                <a:rPr lang="zh-CN" altLang="en-US" sz="1200" b="1"/>
                <a:t>。</a:t>
              </a:r>
              <a:endParaRPr lang="en-US" altLang="en-US" sz="1200" b="1" dirty="0"/>
            </a:p>
          </p:txBody>
        </p:sp>
        <p:sp>
          <p:nvSpPr>
            <p:cNvPr id="49" name="矩形 48"/>
            <p:cNvSpPr/>
            <p:nvPr/>
          </p:nvSpPr>
          <p:spPr>
            <a:xfrm>
              <a:off x="5570422" y="3592287"/>
              <a:ext cx="166787" cy="156408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r>
                <a:rPr lang="en-US" altLang="zh-CN" dirty="0" smtClean="0">
                  <a:solidFill>
                    <a:schemeClr val="lt1"/>
                  </a:solidFill>
                  <a:latin typeface="思源黑体 CN Light"/>
                  <a:ea typeface="思源黑体 CN Light"/>
                </a:rPr>
                <a:t>8</a:t>
              </a:r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308496" y="5339747"/>
            <a:ext cx="10083437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altLang="zh-CN" sz="800" b="1" smtClean="0">
              <a:solidFill>
                <a:schemeClr val="accent4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b="1" smtClean="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阅卷</a:t>
            </a:r>
            <a:r>
              <a:rPr lang="zh-CN" altLang="zh-CN" b="1" dirty="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结束后</a:t>
            </a:r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zh-CN" b="1" dirty="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日内日，研究生院将组织专人对所有试卷进行核对，如有问题，将联系值守老师进行确认和修改，请值守老师务必保持电话畅通。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Oval 2"/>
          <p:cNvSpPr>
            <a:spLocks noChangeArrowheads="1"/>
          </p:cNvSpPr>
          <p:nvPr/>
        </p:nvSpPr>
        <p:spPr bwMode="auto">
          <a:xfrm>
            <a:off x="1073778" y="3115449"/>
            <a:ext cx="406400" cy="347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1054261" y="1279569"/>
            <a:ext cx="4727497" cy="816118"/>
            <a:chOff x="2323205" y="2863555"/>
            <a:chExt cx="3567523" cy="540304"/>
          </a:xfrm>
        </p:grpSpPr>
        <p:sp>
          <p:nvSpPr>
            <p:cNvPr id="51" name="文本框 50"/>
            <p:cNvSpPr txBox="1"/>
            <p:nvPr/>
          </p:nvSpPr>
          <p:spPr>
            <a:xfrm>
              <a:off x="2323205" y="3024864"/>
              <a:ext cx="3567523" cy="378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200" b="1" dirty="0"/>
                <a:t>评卷小组应根据标准答案或评分参考，先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随机抽取</a:t>
              </a:r>
              <a:r>
                <a:rPr lang="zh-CN" altLang="zh-CN" sz="1200" b="1" dirty="0"/>
                <a:t>部分试卷，进行集体试评，科学、合理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确定评分细则</a:t>
              </a:r>
              <a:r>
                <a:rPr lang="zh-CN" altLang="zh-CN" sz="1200" b="1" dirty="0"/>
                <a:t>。</a:t>
              </a:r>
              <a:endParaRPr lang="en-US" altLang="en-US" sz="1200" b="1" dirty="0"/>
            </a:p>
          </p:txBody>
        </p:sp>
        <p:sp>
          <p:nvSpPr>
            <p:cNvPr id="52" name="矩形 51"/>
            <p:cNvSpPr/>
            <p:nvPr/>
          </p:nvSpPr>
          <p:spPr>
            <a:xfrm>
              <a:off x="2400145" y="2863555"/>
              <a:ext cx="166787" cy="156408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r>
                <a:rPr lang="en-US" altLang="zh-CN" dirty="0" smtClean="0">
                  <a:solidFill>
                    <a:schemeClr val="lt1"/>
                  </a:solidFill>
                  <a:latin typeface="思源黑体 CN Light"/>
                  <a:ea typeface="思源黑体 CN Light"/>
                </a:rPr>
                <a:t>1</a:t>
              </a:r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306908" y="1297087"/>
            <a:ext cx="4934002" cy="1305570"/>
            <a:chOff x="1877278" y="2588018"/>
            <a:chExt cx="3656833" cy="864341"/>
          </a:xfrm>
        </p:grpSpPr>
        <p:sp>
          <p:nvSpPr>
            <p:cNvPr id="54" name="文本框 53"/>
            <p:cNvSpPr txBox="1"/>
            <p:nvPr/>
          </p:nvSpPr>
          <p:spPr>
            <a:xfrm>
              <a:off x="1877278" y="2755497"/>
              <a:ext cx="3656833" cy="6968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200" b="1" dirty="0"/>
                <a:t>阅卷小组组长要组织</a:t>
              </a:r>
              <a:r>
                <a:rPr lang="zh-CN" altLang="zh-CN" sz="1200" b="1" dirty="0" smtClean="0"/>
                <a:t>专人</a:t>
              </a:r>
              <a:r>
                <a:rPr lang="zh-CN" altLang="en-US" sz="1200" b="1" dirty="0" smtClean="0"/>
                <a:t>对</a:t>
              </a:r>
              <a:r>
                <a:rPr lang="zh-CN" altLang="zh-CN" sz="1200" b="1" dirty="0" smtClean="0"/>
                <a:t>试卷</a:t>
              </a:r>
              <a:r>
                <a:rPr lang="zh-CN" altLang="en-US" sz="1200" b="1" dirty="0" smtClean="0"/>
                <a:t>分数</a:t>
              </a:r>
              <a:r>
                <a:rPr lang="zh-CN" altLang="zh-CN" sz="1200" b="1" dirty="0" smtClean="0"/>
                <a:t>进行复查</a:t>
              </a:r>
              <a:r>
                <a:rPr lang="zh-CN" altLang="zh-CN" sz="1200" b="1" dirty="0"/>
                <a:t>，要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坚决杜绝漏判、漏阅</a:t>
              </a:r>
              <a:r>
                <a:rPr lang="zh-CN" altLang="zh-CN" sz="1200" b="1" dirty="0"/>
                <a:t>情况的发生。每道试题都必须给出相应分数，即便考生没作答、或者完全答错（包括写与题目无关的内容）、或者多选题的无效作答，也要在卷面上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给出零分</a:t>
              </a:r>
              <a:r>
                <a:rPr lang="zh-CN" altLang="zh-CN" sz="1200" b="1" dirty="0"/>
                <a:t>。多位老师共同评阅一份试卷时，要认真</a:t>
              </a:r>
              <a:r>
                <a:rPr lang="zh-CN" altLang="zh-CN" sz="1200" b="1" dirty="0">
                  <a:solidFill>
                    <a:srgbClr val="FF0000"/>
                  </a:solidFill>
                </a:rPr>
                <a:t>做好</a:t>
              </a:r>
              <a:r>
                <a:rPr lang="zh-CN" altLang="zh-CN" sz="1200" b="1">
                  <a:solidFill>
                    <a:srgbClr val="FF0000"/>
                  </a:solidFill>
                </a:rPr>
                <a:t>交接</a:t>
              </a:r>
              <a:r>
                <a:rPr lang="zh-CN" altLang="zh-CN" sz="1200" b="1" smtClean="0">
                  <a:solidFill>
                    <a:srgbClr val="FF0000"/>
                  </a:solidFill>
                </a:rPr>
                <a:t>工作</a:t>
              </a:r>
              <a:r>
                <a:rPr lang="zh-CN" altLang="en-US" sz="1200" b="1" dirty="0"/>
                <a:t>。</a:t>
              </a:r>
              <a:endParaRPr lang="en-US" altLang="en-US" sz="1200" b="1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5272394" y="2588018"/>
              <a:ext cx="166787" cy="156408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r>
                <a:rPr lang="en-US" altLang="zh-CN" dirty="0" smtClean="0">
                  <a:solidFill>
                    <a:schemeClr val="lt1"/>
                  </a:solidFill>
                  <a:latin typeface="思源黑体 CN Light"/>
                  <a:ea typeface="思源黑体 CN Light"/>
                </a:rPr>
                <a:t>5</a:t>
              </a:r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263319" y="5019986"/>
            <a:ext cx="51286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b="1" dirty="0"/>
              <a:t>每位评卷与统分人员均须</a:t>
            </a:r>
            <a:r>
              <a:rPr lang="zh-CN" altLang="zh-CN" sz="1200" b="1">
                <a:solidFill>
                  <a:srgbClr val="FF0000"/>
                </a:solidFill>
              </a:rPr>
              <a:t>签订</a:t>
            </a:r>
            <a:r>
              <a:rPr lang="zh-CN" altLang="zh-CN" sz="1200" b="1" smtClean="0">
                <a:solidFill>
                  <a:srgbClr val="FF0000"/>
                </a:solidFill>
              </a:rPr>
              <a:t>《北京大学硕士研究生招生保密责任书》</a:t>
            </a:r>
            <a:r>
              <a:rPr lang="zh-CN" altLang="en-US" sz="1200" b="1"/>
              <a:t> 。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 flipV="1">
            <a:off x="1" y="2"/>
            <a:ext cx="12191999" cy="6857997"/>
          </a:xfrm>
          <a:prstGeom prst="rect">
            <a:avLst/>
          </a:prstGeom>
          <a:blipFill rotWithShape="1">
            <a:blip r:embed="rId2">
              <a:alphaModFix amt="20000"/>
            </a:blip>
            <a:stretch/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2"/>
            <a:ext cx="5293995" cy="6858000"/>
            <a:chOff x="1071961" y="0"/>
            <a:chExt cx="5293995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rcRect t="2315" b="92593"/>
            <a:stretch/>
          </p:blipFill>
          <p:spPr>
            <a:xfrm>
              <a:off x="1072541" y="6508750"/>
              <a:ext cx="5293341" cy="34925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 rot="5400000">
              <a:off x="3547286" y="3611413"/>
              <a:ext cx="343535" cy="5293659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rcRect t="23339"/>
            <a:stretch/>
          </p:blipFill>
          <p:spPr>
            <a:xfrm>
              <a:off x="1071961" y="0"/>
              <a:ext cx="5293995" cy="6088380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387353" y="599757"/>
            <a:ext cx="988580" cy="988580"/>
          </a:xfrm>
          <a:prstGeom prst="rect">
            <a:avLst/>
          </a:prstGeom>
          <a:noFill/>
          <a:ln w="12700">
            <a:solidFill>
              <a:srgbClr val="E8BC2C"/>
            </a:solidFill>
            <a:prstDash val="solid"/>
            <a:miter/>
          </a:ln>
        </p:spPr>
        <p:txBody>
          <a:bodyPr vert="horz" wrap="square" numCol="1" spcCol="0" anchor="ctr" anchorCtr="0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72634" y="598470"/>
            <a:ext cx="341432" cy="341432"/>
          </a:xfrm>
          <a:prstGeom prst="rect">
            <a:avLst/>
          </a:prstGeom>
          <a:solidFill>
            <a:srgbClr val="E8BC2C"/>
          </a:solidFill>
          <a:ln w="12700">
            <a:solidFill>
              <a:srgbClr val="E8BC2C"/>
            </a:solidFill>
            <a:prstDash val="solid"/>
            <a:miter/>
          </a:ln>
        </p:spPr>
        <p:txBody>
          <a:bodyPr vert="horz" wrap="square" numCol="1" spcCol="0" anchor="ctr" anchorCtr="0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0" y="5793845"/>
            <a:ext cx="12192000" cy="0"/>
          </a:xfrm>
          <a:prstGeom prst="line">
            <a:avLst/>
          </a:prstGeom>
          <a:ln w="19050">
            <a:solidFill>
              <a:srgbClr val="E8BC2C"/>
            </a:solidFill>
            <a:prstDash val="solid"/>
            <a:miter/>
          </a:ln>
        </p:spPr>
      </p:cxnSp>
      <p:grpSp>
        <p:nvGrpSpPr>
          <p:cNvPr id="20" name="组合 19"/>
          <p:cNvGrpSpPr/>
          <p:nvPr/>
        </p:nvGrpSpPr>
        <p:grpSpPr>
          <a:xfrm>
            <a:off x="5615025" y="1379116"/>
            <a:ext cx="6255944" cy="3576809"/>
            <a:chOff x="-705905" y="1296670"/>
            <a:chExt cx="6255944" cy="3576809"/>
          </a:xfrm>
        </p:grpSpPr>
        <p:sp>
          <p:nvSpPr>
            <p:cNvPr id="21" name="文本框 20"/>
            <p:cNvSpPr txBox="1"/>
            <p:nvPr/>
          </p:nvSpPr>
          <p:spPr>
            <a:xfrm>
              <a:off x="432625" y="1296670"/>
              <a:ext cx="4412349" cy="769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b="1" dirty="0">
                  <a:solidFill>
                    <a:srgbClr val="7E5D4A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重要提示</a:t>
              </a:r>
              <a:endParaRPr lang="en-US" altLang="en-US" sz="4000" b="1" dirty="0">
                <a:solidFill>
                  <a:srgbClr val="7E5D4A"/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-705905" y="2380489"/>
              <a:ext cx="6255944" cy="249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北大自命题复试分数线多年来始终坚持不低于及格线（满分</a:t>
              </a:r>
              <a:r>
                <a:rPr lang="en-US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150</a:t>
              </a: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的为</a:t>
              </a:r>
              <a:r>
                <a:rPr lang="en-US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90</a:t>
              </a: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分，</a:t>
              </a:r>
              <a:r>
                <a:rPr lang="zh-CN" altLang="zh-CN" sz="2000" b="1" dirty="0" smtClean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满分</a:t>
              </a:r>
              <a:r>
                <a:rPr lang="en-US" altLang="zh-CN" sz="2000" b="1" dirty="0" smtClean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100</a:t>
              </a:r>
              <a:r>
                <a:rPr lang="zh-CN" altLang="zh-CN" sz="2000" b="1" dirty="0" smtClean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分</a:t>
              </a: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的</a:t>
              </a:r>
              <a:r>
                <a:rPr lang="zh-CN" altLang="zh-CN" sz="2000" b="1" dirty="0" smtClean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为</a:t>
              </a:r>
              <a:r>
                <a:rPr lang="en-US" altLang="zh-CN" sz="2000" b="1" dirty="0" smtClean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60</a:t>
              </a:r>
              <a:r>
                <a:rPr lang="zh-CN" altLang="zh-CN" sz="2000" b="1" dirty="0" smtClean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分</a:t>
              </a: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），建议评卷小组在把握宽严尺度时，既要</a:t>
              </a:r>
              <a:r>
                <a:rPr lang="zh-CN" altLang="zh-CN" sz="2000" b="1" dirty="0">
                  <a:solidFill>
                    <a:srgbClr val="C00000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避免大面积成绩偏低或低于及格分</a:t>
              </a: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，影响复试</a:t>
              </a:r>
              <a:r>
                <a:rPr lang="zh-CN" altLang="zh-CN" sz="2000" b="1" dirty="0">
                  <a:solidFill>
                    <a:srgbClr val="C00000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基本分数线</a:t>
              </a: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划定，以及考生</a:t>
              </a:r>
              <a:r>
                <a:rPr lang="zh-CN" altLang="zh-CN" sz="2000" b="1" dirty="0">
                  <a:solidFill>
                    <a:srgbClr val="C00000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复试</a:t>
              </a:r>
              <a:r>
                <a:rPr lang="zh-CN" altLang="zh-CN" sz="2000" b="1">
                  <a:solidFill>
                    <a:srgbClr val="C00000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和</a:t>
              </a:r>
              <a:r>
                <a:rPr lang="zh-CN" altLang="zh-CN" sz="2000" b="1" smtClean="0">
                  <a:solidFill>
                    <a:srgbClr val="C00000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调剂</a:t>
              </a:r>
              <a:r>
                <a:rPr lang="zh-CN" altLang="en-US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，</a:t>
              </a:r>
              <a:r>
                <a:rPr lang="zh-CN" altLang="zh-CN" sz="2000" b="1" smtClean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又要</a:t>
              </a:r>
              <a:r>
                <a:rPr lang="zh-CN" altLang="zh-CN" sz="2000" b="1" dirty="0">
                  <a:solidFill>
                    <a:srgbClr val="C00000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避免大量的高分出现</a:t>
              </a: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（比如及格率过高，</a:t>
              </a:r>
              <a:r>
                <a:rPr lang="en-US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130</a:t>
              </a:r>
              <a:r>
                <a:rPr lang="zh-CN" altLang="zh-CN" sz="2000" b="1" dirty="0">
                  <a:solidFill>
                    <a:schemeClr val="accent4">
                      <a:lumMod val="50000"/>
                    </a:schemeClr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分以上的人数众多）。</a:t>
              </a:r>
              <a:endParaRPr lang="en-US" altLang="en-US" sz="2000" b="1" dirty="0">
                <a:solidFill>
                  <a:schemeClr val="accent4">
                    <a:lumMod val="50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2715761" y="241604"/>
            <a:ext cx="1625232" cy="4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-6350" y="1"/>
            <a:ext cx="12204700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79422" y="373063"/>
            <a:ext cx="11171976" cy="5914805"/>
            <a:chOff x="1019906" y="1244263"/>
            <a:chExt cx="10152185" cy="5515708"/>
          </a:xfrm>
        </p:grpSpPr>
        <p:sp>
          <p:nvSpPr>
            <p:cNvPr id="6" name="矩形 5"/>
            <p:cNvSpPr/>
            <p:nvPr/>
          </p:nvSpPr>
          <p:spPr>
            <a:xfrm>
              <a:off x="1019906" y="1244263"/>
              <a:ext cx="10152184" cy="5515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flipH="1" flipV="1">
              <a:off x="1019906" y="1244263"/>
              <a:ext cx="10152185" cy="5515708"/>
            </a:xfrm>
            <a:prstGeom prst="rect">
              <a:avLst/>
            </a:prstGeom>
            <a:blipFill rotWithShape="1">
              <a:blip r:embed="rId3">
                <a:alphaModFix amt="40000"/>
              </a:blip>
              <a:stretch/>
            </a:blip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944398" y="5689216"/>
            <a:ext cx="303205" cy="303205"/>
            <a:chOff x="-661035" y="7493617"/>
            <a:chExt cx="2488565" cy="2488565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-661035" y="8737900"/>
              <a:ext cx="2488565" cy="0"/>
            </a:xfrm>
            <a:prstGeom prst="line">
              <a:avLst/>
            </a:prstGeom>
            <a:ln w="19050">
              <a:solidFill>
                <a:srgbClr val="E8BC2C"/>
              </a:solidFill>
              <a:prstDash val="solid"/>
              <a:miter/>
            </a:ln>
          </p:spPr>
        </p:cxnSp>
        <p:cxnSp>
          <p:nvCxnSpPr>
            <p:cNvPr id="28" name="直接连接符 27"/>
            <p:cNvCxnSpPr/>
            <p:nvPr/>
          </p:nvCxnSpPr>
          <p:spPr>
            <a:xfrm rot="5400000">
              <a:off x="-661035" y="8737900"/>
              <a:ext cx="2488565" cy="0"/>
            </a:xfrm>
            <a:prstGeom prst="line">
              <a:avLst/>
            </a:prstGeom>
            <a:ln w="19050">
              <a:solidFill>
                <a:srgbClr val="E8BC2C"/>
              </a:solidFill>
              <a:prstDash val="solid"/>
              <a:miter/>
            </a:ln>
          </p:spPr>
        </p:cxn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241990" y="6287868"/>
            <a:ext cx="1625232" cy="457812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303411" y="2331177"/>
            <a:ext cx="4998609" cy="295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altLang="en-US" sz="11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22" y="909662"/>
            <a:ext cx="922100" cy="94496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51" y="4870426"/>
            <a:ext cx="922100" cy="94496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59" y="4120478"/>
            <a:ext cx="922100" cy="944962"/>
          </a:xfrm>
          <a:prstGeom prst="rect">
            <a:avLst/>
          </a:prstGeom>
        </p:spPr>
      </p:pic>
      <p:sp>
        <p:nvSpPr>
          <p:cNvPr id="10" name="直角上箭头 9"/>
          <p:cNvSpPr/>
          <p:nvPr/>
        </p:nvSpPr>
        <p:spPr>
          <a:xfrm>
            <a:off x="5045122" y="909662"/>
            <a:ext cx="595187" cy="36514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上箭头 12"/>
          <p:cNvSpPr/>
          <p:nvPr/>
        </p:nvSpPr>
        <p:spPr>
          <a:xfrm>
            <a:off x="1789458" y="3539786"/>
            <a:ext cx="174470" cy="516047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>
            <a:off x="1789458" y="5122394"/>
            <a:ext cx="162962" cy="112940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上箭头 17"/>
          <p:cNvSpPr/>
          <p:nvPr/>
        </p:nvSpPr>
        <p:spPr>
          <a:xfrm>
            <a:off x="10049347" y="4309450"/>
            <a:ext cx="181069" cy="47983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左箭头 19"/>
          <p:cNvSpPr/>
          <p:nvPr/>
        </p:nvSpPr>
        <p:spPr>
          <a:xfrm>
            <a:off x="9026305" y="5457777"/>
            <a:ext cx="565011" cy="1463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圆角矩形 55"/>
          <p:cNvSpPr/>
          <p:nvPr/>
        </p:nvSpPr>
        <p:spPr>
          <a:xfrm>
            <a:off x="1493822" y="2884110"/>
            <a:ext cx="759138" cy="591031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圆角矩形 56"/>
          <p:cNvSpPr/>
          <p:nvPr/>
        </p:nvSpPr>
        <p:spPr>
          <a:xfrm>
            <a:off x="1560567" y="6232205"/>
            <a:ext cx="648479" cy="428725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209453" y="2122914"/>
            <a:ext cx="486171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b="1" dirty="0">
                <a:solidFill>
                  <a:srgbClr val="FFFF00"/>
                </a:solidFill>
              </a:rPr>
              <a:t>每题得分要求采用“</a:t>
            </a:r>
            <a:r>
              <a:rPr lang="en-US" altLang="zh-CN" b="1" dirty="0">
                <a:solidFill>
                  <a:srgbClr val="FFFF00"/>
                </a:solidFill>
              </a:rPr>
              <a:t>+”</a:t>
            </a:r>
            <a:r>
              <a:rPr lang="zh-CN" altLang="zh-CN" b="1" dirty="0">
                <a:solidFill>
                  <a:srgbClr val="FFFF00"/>
                </a:solidFill>
              </a:rPr>
              <a:t>号加阿拉伯数字的形式</a:t>
            </a:r>
            <a:r>
              <a:rPr lang="zh-CN" altLang="zh-CN" b="1" dirty="0" smtClean="0">
                <a:solidFill>
                  <a:srgbClr val="FFFF00"/>
                </a:solidFill>
              </a:rPr>
              <a:t>，大</a:t>
            </a:r>
            <a:r>
              <a:rPr lang="zh-CN" altLang="zh-CN" b="1" dirty="0">
                <a:solidFill>
                  <a:srgbClr val="FFFF00"/>
                </a:solidFill>
              </a:rPr>
              <a:t>题要求用圆圈圈住，如： </a:t>
            </a:r>
            <a:r>
              <a:rPr lang="en-US" altLang="zh-CN" b="1" dirty="0">
                <a:solidFill>
                  <a:srgbClr val="FFFF00"/>
                </a:solidFill>
              </a:rPr>
              <a:t>+</a:t>
            </a:r>
            <a:r>
              <a:rPr lang="en-US" altLang="zh-CN" b="1" dirty="0" smtClean="0">
                <a:solidFill>
                  <a:srgbClr val="FFFF00"/>
                </a:solidFill>
              </a:rPr>
              <a:t>10     +26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306158" y="4839224"/>
            <a:ext cx="34732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b="1" dirty="0" smtClean="0">
                <a:solidFill>
                  <a:srgbClr val="FFFF00"/>
                </a:solidFill>
              </a:rPr>
              <a:t>小题直接</a:t>
            </a:r>
            <a:r>
              <a:rPr lang="zh-CN" altLang="zh-CN" b="1" dirty="0">
                <a:solidFill>
                  <a:srgbClr val="FFFF00"/>
                </a:solidFill>
              </a:rPr>
              <a:t>写加分，如：</a:t>
            </a:r>
            <a:r>
              <a:rPr lang="en-US" altLang="zh-CN" b="1" dirty="0" smtClean="0">
                <a:solidFill>
                  <a:srgbClr val="FFFF00"/>
                </a:solidFill>
              </a:rPr>
              <a:t>+22</a:t>
            </a:r>
            <a:r>
              <a:rPr lang="zh-CN" altLang="en-US" b="1" dirty="0" smtClean="0">
                <a:solidFill>
                  <a:srgbClr val="FFFF00"/>
                </a:solidFill>
              </a:rPr>
              <a:t>，</a:t>
            </a:r>
            <a:r>
              <a:rPr lang="en-US" altLang="zh-CN" b="1" dirty="0" smtClean="0">
                <a:solidFill>
                  <a:srgbClr val="FFFF00"/>
                </a:solidFill>
              </a:rPr>
              <a:t>+4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59" name="Oval 2"/>
          <p:cNvSpPr>
            <a:spLocks noChangeArrowheads="1"/>
          </p:cNvSpPr>
          <p:nvPr/>
        </p:nvSpPr>
        <p:spPr bwMode="auto">
          <a:xfrm>
            <a:off x="6555257" y="2491321"/>
            <a:ext cx="486034" cy="42043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Oval 2"/>
          <p:cNvSpPr>
            <a:spLocks noChangeArrowheads="1"/>
          </p:cNvSpPr>
          <p:nvPr/>
        </p:nvSpPr>
        <p:spPr bwMode="auto">
          <a:xfrm>
            <a:off x="7293136" y="2474049"/>
            <a:ext cx="486034" cy="42043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直角上箭头 60"/>
          <p:cNvSpPr/>
          <p:nvPr/>
        </p:nvSpPr>
        <p:spPr>
          <a:xfrm rot="5400000">
            <a:off x="4313854" y="2330911"/>
            <a:ext cx="1404422" cy="451849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308809" y="3382492"/>
            <a:ext cx="3473200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rgbClr val="FFFF00"/>
                </a:solidFill>
              </a:rPr>
              <a:t>按大题题号登分</a:t>
            </a:r>
            <a:endParaRPr lang="en-US" altLang="zh-CN" b="1" dirty="0" smtClean="0">
              <a:solidFill>
                <a:srgbClr val="FFFF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rgbClr val="FFFF00"/>
                </a:solidFill>
              </a:rPr>
              <a:t>（不要将小题分数登到登分栏）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2433952" y="1929361"/>
            <a:ext cx="1877941" cy="223035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-6350" y="1"/>
            <a:ext cx="12204700" cy="6858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5944398" y="5689216"/>
            <a:ext cx="303205" cy="303205"/>
            <a:chOff x="-661035" y="7493617"/>
            <a:chExt cx="2488565" cy="2488565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-661035" y="8737900"/>
              <a:ext cx="2488565" cy="0"/>
            </a:xfrm>
            <a:prstGeom prst="line">
              <a:avLst/>
            </a:prstGeom>
            <a:ln w="19050">
              <a:solidFill>
                <a:srgbClr val="E8BC2C"/>
              </a:solidFill>
              <a:prstDash val="solid"/>
              <a:miter/>
            </a:ln>
          </p:spPr>
        </p:cxnSp>
        <p:cxnSp>
          <p:nvCxnSpPr>
            <p:cNvPr id="28" name="直接连接符 27"/>
            <p:cNvCxnSpPr/>
            <p:nvPr/>
          </p:nvCxnSpPr>
          <p:spPr>
            <a:xfrm rot="5400000">
              <a:off x="-661035" y="8737900"/>
              <a:ext cx="2488565" cy="0"/>
            </a:xfrm>
            <a:prstGeom prst="line">
              <a:avLst/>
            </a:prstGeom>
            <a:ln w="19050">
              <a:solidFill>
                <a:srgbClr val="E8BC2C"/>
              </a:solidFill>
              <a:prstDash val="solid"/>
              <a:miter/>
            </a:ln>
          </p:spPr>
        </p:cxn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241990" y="6287868"/>
            <a:ext cx="1625232" cy="457812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303411" y="2331177"/>
            <a:ext cx="4998609" cy="295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altLang="en-US" sz="11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920" y="3068502"/>
            <a:ext cx="922100" cy="944962"/>
          </a:xfrm>
          <a:prstGeom prst="rect">
            <a:avLst/>
          </a:prstGeom>
        </p:spPr>
      </p:pic>
      <p:sp>
        <p:nvSpPr>
          <p:cNvPr id="18" name="上箭头 17"/>
          <p:cNvSpPr/>
          <p:nvPr/>
        </p:nvSpPr>
        <p:spPr>
          <a:xfrm>
            <a:off x="10941598" y="2626194"/>
            <a:ext cx="208229" cy="376879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左箭头 19"/>
          <p:cNvSpPr/>
          <p:nvPr/>
        </p:nvSpPr>
        <p:spPr>
          <a:xfrm>
            <a:off x="6654714" y="870748"/>
            <a:ext cx="923036" cy="185145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22" y="398268"/>
            <a:ext cx="922100" cy="94496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38" y="3496982"/>
            <a:ext cx="922100" cy="944962"/>
          </a:xfrm>
          <a:prstGeom prst="rect">
            <a:avLst/>
          </a:prstGeom>
        </p:spPr>
      </p:pic>
      <p:sp>
        <p:nvSpPr>
          <p:cNvPr id="21" name="左箭头 20"/>
          <p:cNvSpPr/>
          <p:nvPr/>
        </p:nvSpPr>
        <p:spPr>
          <a:xfrm>
            <a:off x="2424159" y="3885863"/>
            <a:ext cx="779456" cy="127601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2" name="上箭头 21"/>
          <p:cNvSpPr/>
          <p:nvPr/>
        </p:nvSpPr>
        <p:spPr>
          <a:xfrm>
            <a:off x="10537496" y="2235096"/>
            <a:ext cx="232833" cy="782197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63788" y="2894652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 smtClean="0">
                <a:solidFill>
                  <a:srgbClr val="FFFF00"/>
                </a:solidFill>
              </a:rPr>
              <a:t>多位老师共同评阅一份试卷时，</a:t>
            </a:r>
            <a:endParaRPr lang="en-US" altLang="zh-CN" b="1" dirty="0" smtClean="0">
              <a:solidFill>
                <a:srgbClr val="FFFF00"/>
              </a:solidFill>
            </a:endParaRPr>
          </a:p>
          <a:p>
            <a:r>
              <a:rPr lang="zh-CN" altLang="zh-CN" b="1" dirty="0" smtClean="0">
                <a:solidFill>
                  <a:srgbClr val="FFFF00"/>
                </a:solidFill>
              </a:rPr>
              <a:t>要认真做好交接工作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764040" y="2626194"/>
            <a:ext cx="362991" cy="3979077"/>
          </a:xfrm>
          <a:prstGeom prst="round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5869737" y="9322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FFFF00"/>
                </a:solidFill>
              </a:rPr>
              <a:t>每道小题均有批阅痕迹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42271" y="2739058"/>
            <a:ext cx="36556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rgbClr val="FFFF00"/>
                </a:solidFill>
              </a:rPr>
              <a:t>每道试题都必须给出相应分数，即便考生没作答、或者完全答错（包括写与题目无关的内容）、或者多选题的无效作答，也要在卷面上给出</a:t>
            </a:r>
            <a:r>
              <a:rPr lang="zh-CN" altLang="zh-CN" b="1" dirty="0">
                <a:solidFill>
                  <a:srgbClr val="FF0000"/>
                </a:solidFill>
              </a:rPr>
              <a:t>零分</a:t>
            </a:r>
            <a:r>
              <a:rPr lang="zh-CN" altLang="zh-CN" b="1" dirty="0">
                <a:solidFill>
                  <a:srgbClr val="FFFF00"/>
                </a:solidFill>
              </a:rPr>
              <a:t>。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103346" y="1634588"/>
            <a:ext cx="1865013" cy="181289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1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flipV="1">
            <a:off x="10477" y="36245"/>
            <a:ext cx="12190095" cy="6858000"/>
          </a:xfrm>
          <a:prstGeom prst="rect">
            <a:avLst/>
          </a:prstGeom>
          <a:blipFill rotWithShape="1">
            <a:blip r:embed="rId3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860611" y="992432"/>
            <a:ext cx="848982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4000" b="1" smtClean="0">
                <a:ln w="2838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  <a:sym typeface="汉仪铸字美心体简" panose="00020600040101010101" charset="-122"/>
              </a:rPr>
              <a:t>向每一位</a:t>
            </a:r>
            <a:r>
              <a:rPr lang="zh-CN" altLang="en-US" sz="4000" b="1" smtClean="0">
                <a:ln w="2838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  <a:sym typeface="汉仪铸字美心体简" panose="00020600040101010101" charset="-122"/>
              </a:rPr>
              <a:t>支持学院</a:t>
            </a:r>
            <a:r>
              <a:rPr lang="en-US" altLang="en-US" sz="4000" b="1" smtClean="0">
                <a:ln w="2838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  <a:sym typeface="汉仪铸字美心体简" panose="00020600040101010101" charset="-122"/>
              </a:rPr>
              <a:t>研究生工作的</a:t>
            </a:r>
            <a:r>
              <a:rPr lang="zh-CN" altLang="en-US" sz="4000" b="1">
                <a:ln w="2838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  <a:sym typeface="汉仪铸字美心体简" panose="00020600040101010101" charset="-122"/>
              </a:rPr>
              <a:t>老师</a:t>
            </a:r>
          </a:p>
          <a:p>
            <a:pPr algn="ctr">
              <a:lnSpc>
                <a:spcPct val="120000"/>
              </a:lnSpc>
            </a:pPr>
            <a:r>
              <a:rPr lang="zh-CN" altLang="en-US" sz="4000" b="1" smtClean="0">
                <a:ln w="2838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  <a:sym typeface="汉仪铸字美心体简" panose="00020600040101010101" charset="-122"/>
              </a:rPr>
              <a:t>致以崇高的敬意和</a:t>
            </a:r>
            <a:r>
              <a:rPr lang="en-US" altLang="en-US" sz="4000" b="1" smtClean="0">
                <a:ln w="2838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  <a:sym typeface="汉仪铸字美心体简" panose="00020600040101010101" charset="-122"/>
              </a:rPr>
              <a:t>诚挚的感谢</a:t>
            </a:r>
            <a:r>
              <a:rPr lang="en-US" altLang="en-US" sz="4000" b="1">
                <a:ln w="2838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stA="15000" endPos="77000" dir="5400000" sy="-100000" algn="bl" rotWithShape="0"/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汉仪力量黑简" panose="00020600040101010101" charset="-122"/>
                <a:sym typeface="汉仪铸字美心体简" panose="00020600040101010101" charset="-122"/>
              </a:rPr>
              <a:t>！ </a:t>
            </a:r>
          </a:p>
          <a:p>
            <a:pPr algn="ctr">
              <a:lnSpc>
                <a:spcPct val="120000"/>
              </a:lnSpc>
            </a:pPr>
            <a:endParaRPr lang="en-US" altLang="en-US" sz="2000" b="1" spc="120">
              <a:solidFill>
                <a:srgbClr val="7E5D4A"/>
              </a:solidFill>
              <a:latin typeface="方正风雅宋简体" panose="02000000000000000000" charset="-122"/>
              <a:ea typeface="方正风雅宋简体" panose="02000000000000000000" charset="-122"/>
              <a:cs typeface="方正风雅宋简体" panose="02000000000000000000" charset="-122"/>
              <a:sym typeface="汉仪铸字美心体简" panose="00020600040101010101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 b="1" spc="120">
                <a:solidFill>
                  <a:srgbClr val="7E5D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柳楷简" panose="02010600000101010101" pitchFamily="2" charset="-122"/>
                <a:ea typeface="苏新诗柳楷简" panose="02010600000101010101" pitchFamily="2" charset="-122"/>
                <a:cs typeface="方正风雅宋简体" panose="02000000000000000000" charset="-122"/>
                <a:sym typeface="汉仪铸字美心体简" panose="00020600040101010101" charset="-122"/>
              </a:rPr>
              <a:t>2024年1月10日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43828"/>
          <a:stretch>
            <a:fillRect/>
          </a:stretch>
        </p:blipFill>
        <p:spPr>
          <a:xfrm>
            <a:off x="-102235" y="3497580"/>
            <a:ext cx="12371705" cy="350202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-102235" y="3497683"/>
            <a:ext cx="12192000" cy="3352063"/>
          </a:xfrm>
          <a:prstGeom prst="rect">
            <a:avLst/>
          </a:prstGeom>
          <a:solidFill>
            <a:srgbClr val="E8BC2C">
              <a:alpha val="25000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en-US" altLang="en-US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grpSp>
        <p:nvGrpSpPr>
          <p:cNvPr id="27" name="组合 26"/>
          <p:cNvGrpSpPr/>
          <p:nvPr/>
        </p:nvGrpSpPr>
        <p:grpSpPr>
          <a:xfrm flipV="1">
            <a:off x="11409273" y="492403"/>
            <a:ext cx="312258" cy="303205"/>
            <a:chOff x="-1979618" y="7493617"/>
            <a:chExt cx="2562866" cy="2488565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-1979618" y="9889133"/>
              <a:ext cx="2488563" cy="0"/>
            </a:xfrm>
            <a:prstGeom prst="line">
              <a:avLst/>
            </a:prstGeom>
            <a:ln w="19050">
              <a:solidFill>
                <a:srgbClr val="E8BC2C">
                  <a:alpha val="80000"/>
                </a:srgbClr>
              </a:solidFill>
              <a:prstDash val="solid"/>
              <a:miter/>
            </a:ln>
          </p:spPr>
        </p:cxnSp>
        <p:cxnSp>
          <p:nvCxnSpPr>
            <p:cNvPr id="29" name="直接连接符 28"/>
            <p:cNvCxnSpPr/>
            <p:nvPr/>
          </p:nvCxnSpPr>
          <p:spPr>
            <a:xfrm rot="5400000">
              <a:off x="-661035" y="8737900"/>
              <a:ext cx="2488565" cy="0"/>
            </a:xfrm>
            <a:prstGeom prst="line">
              <a:avLst/>
            </a:prstGeom>
            <a:ln w="19050">
              <a:solidFill>
                <a:srgbClr val="E8BC2C">
                  <a:alpha val="80000"/>
                </a:srgbClr>
              </a:solidFill>
              <a:prstDash val="solid"/>
              <a:miter/>
            </a:ln>
          </p:spPr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990" y="6287868"/>
            <a:ext cx="1625232" cy="4578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58775" y="288353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教学情况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06518" y="3531691"/>
            <a:ext cx="2146449" cy="116959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加强教学管理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稳步推进教学工作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599690" y="288353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培养环节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549077" y="3531691"/>
            <a:ext cx="2146449" cy="116959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优化培养环节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强化培养过程管理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050790" y="288353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奖助工作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999916" y="3531691"/>
            <a:ext cx="2146449" cy="116959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发挥奖助作用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助力学生成长成才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7301230" y="288353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学术活动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242475" y="3531691"/>
            <a:ext cx="2146449" cy="116959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坚持多措并举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学术活动蓬勃开展</a:t>
            </a:r>
          </a:p>
        </p:txBody>
      </p:sp>
      <p:sp>
        <p:nvSpPr>
          <p:cNvPr id="64" name="文本框 63"/>
          <p:cNvSpPr txBox="1"/>
          <p:nvPr>
            <p:custDataLst>
              <p:tags r:id="rId10"/>
            </p:custDataLst>
          </p:nvPr>
        </p:nvSpPr>
        <p:spPr>
          <a:xfrm>
            <a:off x="9658389" y="3531691"/>
            <a:ext cx="2146449" cy="116959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落实战略部署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spc="150">
                <a:solidFill>
                  <a:schemeClr val="accent4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拓展学生国际视野</a:t>
            </a:r>
          </a:p>
        </p:txBody>
      </p:sp>
      <p:sp>
        <p:nvSpPr>
          <p:cNvPr id="71" name="文本框 70"/>
          <p:cNvSpPr txBox="1"/>
          <p:nvPr>
            <p:custDataLst>
              <p:tags r:id="rId11"/>
            </p:custDataLst>
          </p:nvPr>
        </p:nvSpPr>
        <p:spPr>
          <a:xfrm>
            <a:off x="9716770" y="2883535"/>
            <a:ext cx="2029460" cy="5918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国际交流</a:t>
            </a:r>
          </a:p>
        </p:txBody>
      </p:sp>
      <p:sp>
        <p:nvSpPr>
          <p:cNvPr id="10" name="任意形状 34" descr="A0"/>
          <p:cNvSpPr/>
          <p:nvPr>
            <p:custDataLst>
              <p:tags r:id="rId12"/>
            </p:custDataLst>
          </p:nvPr>
        </p:nvSpPr>
        <p:spPr>
          <a:xfrm>
            <a:off x="5327408" y="2159505"/>
            <a:ext cx="631918" cy="728253"/>
          </a:xfrm>
          <a:custGeom>
            <a:avLst/>
            <a:gdLst>
              <a:gd name="connsiteX0" fmla="*/ 316687 w 631918"/>
              <a:gd name="connsiteY0" fmla="*/ 0 h 728253"/>
              <a:gd name="connsiteX1" fmla="*/ 631918 w 631918"/>
              <a:gd name="connsiteY1" fmla="*/ 309389 h 728253"/>
              <a:gd name="connsiteX2" fmla="*/ 631918 w 631918"/>
              <a:gd name="connsiteY2" fmla="*/ 728253 h 728253"/>
              <a:gd name="connsiteX3" fmla="*/ 442195 w 631918"/>
              <a:gd name="connsiteY3" fmla="*/ 728253 h 728253"/>
              <a:gd name="connsiteX4" fmla="*/ 442195 w 631918"/>
              <a:gd name="connsiteY4" fmla="*/ 312322 h 728253"/>
              <a:gd name="connsiteX5" fmla="*/ 316687 w 631918"/>
              <a:gd name="connsiteY5" fmla="*/ 170751 h 728253"/>
              <a:gd name="connsiteX6" fmla="*/ 189724 w 631918"/>
              <a:gd name="connsiteY6" fmla="*/ 312311 h 728253"/>
              <a:gd name="connsiteX7" fmla="*/ 189724 w 631918"/>
              <a:gd name="connsiteY7" fmla="*/ 728253 h 728253"/>
              <a:gd name="connsiteX8" fmla="*/ 0 w 631918"/>
              <a:gd name="connsiteY8" fmla="*/ 728253 h 728253"/>
              <a:gd name="connsiteX9" fmla="*/ 0 w 631918"/>
              <a:gd name="connsiteY9" fmla="*/ 309389 h 728253"/>
              <a:gd name="connsiteX10" fmla="*/ 316687 w 631918"/>
              <a:gd name="connsiteY10" fmla="*/ 0 h 72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28253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28253"/>
                </a:lnTo>
                <a:lnTo>
                  <a:pt x="442195" y="728253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4" y="170751"/>
                  <a:pt x="189724" y="224747"/>
                  <a:pt x="189724" y="312311"/>
                </a:cubicBezTo>
                <a:lnTo>
                  <a:pt x="189724" y="728253"/>
                </a:lnTo>
                <a:lnTo>
                  <a:pt x="0" y="728253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3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形状 39" descr="A3"/>
          <p:cNvSpPr/>
          <p:nvPr>
            <p:custDataLst>
              <p:tags r:id="rId13"/>
            </p:custDataLst>
          </p:nvPr>
        </p:nvSpPr>
        <p:spPr>
          <a:xfrm>
            <a:off x="6116137" y="2160138"/>
            <a:ext cx="646724" cy="728236"/>
          </a:xfrm>
          <a:custGeom>
            <a:avLst/>
            <a:gdLst>
              <a:gd name="connsiteX0" fmla="*/ 317950 w 646724"/>
              <a:gd name="connsiteY0" fmla="*/ 0 h 728236"/>
              <a:gd name="connsiteX1" fmla="*/ 634446 w 646724"/>
              <a:gd name="connsiteY1" fmla="*/ 297536 h 728236"/>
              <a:gd name="connsiteX2" fmla="*/ 514853 w 646724"/>
              <a:gd name="connsiteY2" fmla="*/ 510481 h 728236"/>
              <a:gd name="connsiteX3" fmla="*/ 638527 w 646724"/>
              <a:gd name="connsiteY3" fmla="*/ 662462 h 728236"/>
              <a:gd name="connsiteX4" fmla="*/ 646724 w 646724"/>
              <a:gd name="connsiteY4" fmla="*/ 728236 h 728236"/>
              <a:gd name="connsiteX5" fmla="*/ 457343 w 646724"/>
              <a:gd name="connsiteY5" fmla="*/ 728236 h 728236"/>
              <a:gd name="connsiteX6" fmla="*/ 449772 w 646724"/>
              <a:gd name="connsiteY6" fmla="*/ 682292 h 728236"/>
              <a:gd name="connsiteX7" fmla="*/ 313565 w 646724"/>
              <a:gd name="connsiteY7" fmla="*/ 597992 h 728236"/>
              <a:gd name="connsiteX8" fmla="*/ 285868 w 646724"/>
              <a:gd name="connsiteY8" fmla="*/ 597992 h 728236"/>
              <a:gd name="connsiteX9" fmla="*/ 285868 w 646724"/>
              <a:gd name="connsiteY9" fmla="*/ 433183 h 728236"/>
              <a:gd name="connsiteX10" fmla="*/ 313576 w 646724"/>
              <a:gd name="connsiteY10" fmla="*/ 433183 h 728236"/>
              <a:gd name="connsiteX11" fmla="*/ 444837 w 646724"/>
              <a:gd name="connsiteY11" fmla="*/ 303364 h 728236"/>
              <a:gd name="connsiteX12" fmla="*/ 317950 w 646724"/>
              <a:gd name="connsiteY12" fmla="*/ 170649 h 728236"/>
              <a:gd name="connsiteX13" fmla="*/ 189609 w 646724"/>
              <a:gd name="connsiteY13" fmla="*/ 296082 h 728236"/>
              <a:gd name="connsiteX14" fmla="*/ 0 w 646724"/>
              <a:gd name="connsiteY14" fmla="*/ 296082 h 728236"/>
              <a:gd name="connsiteX15" fmla="*/ 317950 w 646724"/>
              <a:gd name="connsiteY15" fmla="*/ 0 h 72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6724" h="728236">
                <a:moveTo>
                  <a:pt x="317950" y="0"/>
                </a:moveTo>
                <a:cubicBezTo>
                  <a:pt x="501731" y="0"/>
                  <a:pt x="634446" y="122513"/>
                  <a:pt x="634446" y="297536"/>
                </a:cubicBezTo>
                <a:cubicBezTo>
                  <a:pt x="634446" y="409848"/>
                  <a:pt x="583403" y="474013"/>
                  <a:pt x="514853" y="510481"/>
                </a:cubicBezTo>
                <a:cubicBezTo>
                  <a:pt x="570637" y="540013"/>
                  <a:pt x="618221" y="587598"/>
                  <a:pt x="638527" y="662462"/>
                </a:cubicBezTo>
                <a:lnTo>
                  <a:pt x="646724" y="728236"/>
                </a:lnTo>
                <a:lnTo>
                  <a:pt x="457343" y="728236"/>
                </a:lnTo>
                <a:lnTo>
                  <a:pt x="449772" y="682292"/>
                </a:lnTo>
                <a:cubicBezTo>
                  <a:pt x="430628" y="629989"/>
                  <a:pt x="383587" y="597992"/>
                  <a:pt x="313565" y="597992"/>
                </a:cubicBezTo>
                <a:lnTo>
                  <a:pt x="285868" y="597992"/>
                </a:lnTo>
                <a:lnTo>
                  <a:pt x="285868" y="433183"/>
                </a:lnTo>
                <a:lnTo>
                  <a:pt x="313576" y="433183"/>
                </a:lnTo>
                <a:cubicBezTo>
                  <a:pt x="405461" y="433183"/>
                  <a:pt x="444837" y="376300"/>
                  <a:pt x="444837" y="303364"/>
                </a:cubicBezTo>
                <a:cubicBezTo>
                  <a:pt x="444837" y="215864"/>
                  <a:pt x="386500" y="170649"/>
                  <a:pt x="317950" y="170649"/>
                </a:cubicBezTo>
                <a:cubicBezTo>
                  <a:pt x="246480" y="170649"/>
                  <a:pt x="193983" y="217319"/>
                  <a:pt x="189609" y="296082"/>
                </a:cubicBezTo>
                <a:lnTo>
                  <a:pt x="0" y="296082"/>
                </a:lnTo>
                <a:cubicBezTo>
                  <a:pt x="4373" y="110846"/>
                  <a:pt x="142928" y="0"/>
                  <a:pt x="317950" y="0"/>
                </a:cubicBezTo>
                <a:close/>
              </a:path>
            </a:pathLst>
          </a:custGeom>
          <a:solidFill>
            <a:schemeClr val="accent3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形状 42" descr="A0"/>
          <p:cNvSpPr/>
          <p:nvPr>
            <p:custDataLst>
              <p:tags r:id="rId14"/>
            </p:custDataLst>
          </p:nvPr>
        </p:nvSpPr>
        <p:spPr>
          <a:xfrm>
            <a:off x="7589148" y="2165853"/>
            <a:ext cx="631539" cy="710774"/>
          </a:xfrm>
          <a:custGeom>
            <a:avLst/>
            <a:gdLst>
              <a:gd name="connsiteX0" fmla="*/ 316496 w 631539"/>
              <a:gd name="connsiteY0" fmla="*/ 0 h 710774"/>
              <a:gd name="connsiteX1" fmla="*/ 631539 w 631539"/>
              <a:gd name="connsiteY1" fmla="*/ 309202 h 710774"/>
              <a:gd name="connsiteX2" fmla="*/ 631539 w 631539"/>
              <a:gd name="connsiteY2" fmla="*/ 710774 h 710774"/>
              <a:gd name="connsiteX3" fmla="*/ 441930 w 631539"/>
              <a:gd name="connsiteY3" fmla="*/ 710774 h 710774"/>
              <a:gd name="connsiteX4" fmla="*/ 441930 w 631539"/>
              <a:gd name="connsiteY4" fmla="*/ 312133 h 710774"/>
              <a:gd name="connsiteX5" fmla="*/ 316496 w 631539"/>
              <a:gd name="connsiteY5" fmla="*/ 170648 h 710774"/>
              <a:gd name="connsiteX6" fmla="*/ 189609 w 631539"/>
              <a:gd name="connsiteY6" fmla="*/ 312122 h 710774"/>
              <a:gd name="connsiteX7" fmla="*/ 189609 w 631539"/>
              <a:gd name="connsiteY7" fmla="*/ 710774 h 710774"/>
              <a:gd name="connsiteX8" fmla="*/ 0 w 631539"/>
              <a:gd name="connsiteY8" fmla="*/ 710774 h 710774"/>
              <a:gd name="connsiteX9" fmla="*/ 0 w 631539"/>
              <a:gd name="connsiteY9" fmla="*/ 309202 h 710774"/>
              <a:gd name="connsiteX10" fmla="*/ 316496 w 631539"/>
              <a:gd name="connsiteY10" fmla="*/ 0 h 71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539" h="710774">
                <a:moveTo>
                  <a:pt x="316496" y="0"/>
                </a:moveTo>
                <a:cubicBezTo>
                  <a:pt x="485679" y="0"/>
                  <a:pt x="631539" y="110845"/>
                  <a:pt x="631539" y="309202"/>
                </a:cubicBezTo>
                <a:lnTo>
                  <a:pt x="631539" y="710774"/>
                </a:lnTo>
                <a:lnTo>
                  <a:pt x="441930" y="710774"/>
                </a:lnTo>
                <a:lnTo>
                  <a:pt x="441930" y="312133"/>
                </a:lnTo>
                <a:cubicBezTo>
                  <a:pt x="441930" y="224611"/>
                  <a:pt x="390886" y="170648"/>
                  <a:pt x="316496" y="170648"/>
                </a:cubicBezTo>
                <a:cubicBezTo>
                  <a:pt x="242118" y="170648"/>
                  <a:pt x="189609" y="224611"/>
                  <a:pt x="189609" y="312122"/>
                </a:cubicBezTo>
                <a:lnTo>
                  <a:pt x="189609" y="710774"/>
                </a:lnTo>
                <a:lnTo>
                  <a:pt x="0" y="710774"/>
                </a:lnTo>
                <a:lnTo>
                  <a:pt x="0" y="309202"/>
                </a:lnTo>
                <a:cubicBezTo>
                  <a:pt x="0" y="110845"/>
                  <a:pt x="147314" y="0"/>
                  <a:pt x="316496" y="0"/>
                </a:cubicBezTo>
                <a:close/>
              </a:path>
            </a:pathLst>
          </a:custGeom>
          <a:solidFill>
            <a:schemeClr val="accent4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形状 41" descr="A4"/>
          <p:cNvSpPr/>
          <p:nvPr>
            <p:custDataLst>
              <p:tags r:id="rId15"/>
            </p:custDataLst>
          </p:nvPr>
        </p:nvSpPr>
        <p:spPr>
          <a:xfrm>
            <a:off x="8340192" y="2163687"/>
            <a:ext cx="618320" cy="724071"/>
          </a:xfrm>
          <a:custGeom>
            <a:avLst/>
            <a:gdLst>
              <a:gd name="connsiteX0" fmla="*/ 432087 w 618320"/>
              <a:gd name="connsiteY0" fmla="*/ 528978 h 724071"/>
              <a:gd name="connsiteX1" fmla="*/ 618320 w 618320"/>
              <a:gd name="connsiteY1" fmla="*/ 528978 h 724071"/>
              <a:gd name="connsiteX2" fmla="*/ 618320 w 618320"/>
              <a:gd name="connsiteY2" fmla="*/ 724071 h 724071"/>
              <a:gd name="connsiteX3" fmla="*/ 432087 w 618320"/>
              <a:gd name="connsiteY3" fmla="*/ 724071 h 724071"/>
              <a:gd name="connsiteX4" fmla="*/ 362044 w 618320"/>
              <a:gd name="connsiteY4" fmla="*/ 0 h 724071"/>
              <a:gd name="connsiteX5" fmla="*/ 573624 w 618320"/>
              <a:gd name="connsiteY5" fmla="*/ 0 h 724071"/>
              <a:gd name="connsiteX6" fmla="*/ 211609 w 618320"/>
              <a:gd name="connsiteY6" fmla="*/ 724071 h 724071"/>
              <a:gd name="connsiteX7" fmla="*/ 0 w 618320"/>
              <a:gd name="connsiteY7" fmla="*/ 724071 h 72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320" h="724071">
                <a:moveTo>
                  <a:pt x="432087" y="528978"/>
                </a:moveTo>
                <a:lnTo>
                  <a:pt x="618320" y="528978"/>
                </a:lnTo>
                <a:lnTo>
                  <a:pt x="618320" y="724071"/>
                </a:lnTo>
                <a:lnTo>
                  <a:pt x="432087" y="724071"/>
                </a:lnTo>
                <a:close/>
                <a:moveTo>
                  <a:pt x="362044" y="0"/>
                </a:moveTo>
                <a:lnTo>
                  <a:pt x="573624" y="0"/>
                </a:lnTo>
                <a:lnTo>
                  <a:pt x="211609" y="724071"/>
                </a:lnTo>
                <a:lnTo>
                  <a:pt x="0" y="724071"/>
                </a:lnTo>
                <a:close/>
              </a:path>
            </a:pathLst>
          </a:custGeom>
          <a:solidFill>
            <a:schemeClr val="accent4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形状 43" descr="A0"/>
          <p:cNvSpPr/>
          <p:nvPr>
            <p:custDataLst>
              <p:tags r:id="rId16"/>
            </p:custDataLst>
          </p:nvPr>
        </p:nvSpPr>
        <p:spPr>
          <a:xfrm>
            <a:off x="9997198" y="2159505"/>
            <a:ext cx="631918" cy="716355"/>
          </a:xfrm>
          <a:custGeom>
            <a:avLst/>
            <a:gdLst>
              <a:gd name="connsiteX0" fmla="*/ 316687 w 631918"/>
              <a:gd name="connsiteY0" fmla="*/ 0 h 716355"/>
              <a:gd name="connsiteX1" fmla="*/ 631918 w 631918"/>
              <a:gd name="connsiteY1" fmla="*/ 309389 h 716355"/>
              <a:gd name="connsiteX2" fmla="*/ 631918 w 631918"/>
              <a:gd name="connsiteY2" fmla="*/ 716355 h 716355"/>
              <a:gd name="connsiteX3" fmla="*/ 442195 w 631918"/>
              <a:gd name="connsiteY3" fmla="*/ 716355 h 716355"/>
              <a:gd name="connsiteX4" fmla="*/ 442195 w 631918"/>
              <a:gd name="connsiteY4" fmla="*/ 312322 h 716355"/>
              <a:gd name="connsiteX5" fmla="*/ 316687 w 631918"/>
              <a:gd name="connsiteY5" fmla="*/ 170751 h 716355"/>
              <a:gd name="connsiteX6" fmla="*/ 189723 w 631918"/>
              <a:gd name="connsiteY6" fmla="*/ 312311 h 716355"/>
              <a:gd name="connsiteX7" fmla="*/ 189723 w 631918"/>
              <a:gd name="connsiteY7" fmla="*/ 716355 h 716355"/>
              <a:gd name="connsiteX8" fmla="*/ 0 w 631918"/>
              <a:gd name="connsiteY8" fmla="*/ 716355 h 716355"/>
              <a:gd name="connsiteX9" fmla="*/ 0 w 631918"/>
              <a:gd name="connsiteY9" fmla="*/ 309389 h 716355"/>
              <a:gd name="connsiteX10" fmla="*/ 316687 w 631918"/>
              <a:gd name="connsiteY10" fmla="*/ 0 h 71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16355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16355"/>
                </a:lnTo>
                <a:lnTo>
                  <a:pt x="442195" y="716355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3" y="170751"/>
                  <a:pt x="189723" y="224747"/>
                  <a:pt x="189723" y="312311"/>
                </a:cubicBezTo>
                <a:lnTo>
                  <a:pt x="189723" y="716355"/>
                </a:lnTo>
                <a:lnTo>
                  <a:pt x="0" y="716355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5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形状 44" descr="A5"/>
          <p:cNvSpPr/>
          <p:nvPr>
            <p:custDataLst>
              <p:tags r:id="rId17"/>
            </p:custDataLst>
          </p:nvPr>
        </p:nvSpPr>
        <p:spPr>
          <a:xfrm>
            <a:off x="10806755" y="2157982"/>
            <a:ext cx="622238" cy="717878"/>
          </a:xfrm>
          <a:custGeom>
            <a:avLst/>
            <a:gdLst>
              <a:gd name="connsiteX0" fmla="*/ 0 w 622238"/>
              <a:gd name="connsiteY0" fmla="*/ 0 h 717878"/>
              <a:gd name="connsiteX1" fmla="*/ 598647 w 622238"/>
              <a:gd name="connsiteY1" fmla="*/ 0 h 717878"/>
              <a:gd name="connsiteX2" fmla="*/ 598647 w 622238"/>
              <a:gd name="connsiteY2" fmla="*/ 172420 h 717878"/>
              <a:gd name="connsiteX3" fmla="*/ 173982 w 622238"/>
              <a:gd name="connsiteY3" fmla="*/ 172420 h 717878"/>
              <a:gd name="connsiteX4" fmla="*/ 173982 w 622238"/>
              <a:gd name="connsiteY4" fmla="*/ 397895 h 717878"/>
              <a:gd name="connsiteX5" fmla="*/ 331746 w 622238"/>
              <a:gd name="connsiteY5" fmla="*/ 344841 h 717878"/>
              <a:gd name="connsiteX6" fmla="*/ 527873 w 622238"/>
              <a:gd name="connsiteY6" fmla="*/ 415572 h 717878"/>
              <a:gd name="connsiteX7" fmla="*/ 622238 w 622238"/>
              <a:gd name="connsiteY7" fmla="*/ 695569 h 717878"/>
              <a:gd name="connsiteX8" fmla="*/ 621226 w 622238"/>
              <a:gd name="connsiteY8" fmla="*/ 717878 h 717878"/>
              <a:gd name="connsiteX9" fmla="*/ 428599 w 622238"/>
              <a:gd name="connsiteY9" fmla="*/ 717878 h 717878"/>
              <a:gd name="connsiteX10" fmla="*/ 430557 w 622238"/>
              <a:gd name="connsiteY10" fmla="*/ 695569 h 717878"/>
              <a:gd name="connsiteX11" fmla="*/ 302275 w 622238"/>
              <a:gd name="connsiteY11" fmla="*/ 506941 h 717878"/>
              <a:gd name="connsiteX12" fmla="*/ 175475 w 622238"/>
              <a:gd name="connsiteY12" fmla="*/ 592411 h 717878"/>
              <a:gd name="connsiteX13" fmla="*/ 0 w 622238"/>
              <a:gd name="connsiteY13" fmla="*/ 592411 h 71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2238" h="717878">
                <a:moveTo>
                  <a:pt x="0" y="0"/>
                </a:moveTo>
                <a:lnTo>
                  <a:pt x="598647" y="0"/>
                </a:lnTo>
                <a:lnTo>
                  <a:pt x="598647" y="172420"/>
                </a:lnTo>
                <a:lnTo>
                  <a:pt x="173982" y="172420"/>
                </a:lnTo>
                <a:lnTo>
                  <a:pt x="173982" y="397895"/>
                </a:lnTo>
                <a:cubicBezTo>
                  <a:pt x="202007" y="371368"/>
                  <a:pt x="260973" y="344841"/>
                  <a:pt x="331746" y="344841"/>
                </a:cubicBezTo>
                <a:cubicBezTo>
                  <a:pt x="418749" y="344841"/>
                  <a:pt x="485113" y="372836"/>
                  <a:pt x="527873" y="415572"/>
                </a:cubicBezTo>
                <a:cubicBezTo>
                  <a:pt x="610454" y="498103"/>
                  <a:pt x="622238" y="596842"/>
                  <a:pt x="622238" y="695569"/>
                </a:cubicBezTo>
                <a:lnTo>
                  <a:pt x="621226" y="717878"/>
                </a:lnTo>
                <a:lnTo>
                  <a:pt x="428599" y="717878"/>
                </a:lnTo>
                <a:lnTo>
                  <a:pt x="430557" y="695569"/>
                </a:lnTo>
                <a:cubicBezTo>
                  <a:pt x="430557" y="574734"/>
                  <a:pt x="395170" y="506941"/>
                  <a:pt x="302275" y="506941"/>
                </a:cubicBezTo>
                <a:cubicBezTo>
                  <a:pt x="224128" y="506941"/>
                  <a:pt x="188741" y="551157"/>
                  <a:pt x="175475" y="592411"/>
                </a:cubicBezTo>
                <a:lnTo>
                  <a:pt x="0" y="592411"/>
                </a:lnTo>
                <a:close/>
              </a:path>
            </a:pathLst>
          </a:custGeom>
          <a:solidFill>
            <a:schemeClr val="accent5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形状 55" descr="A0"/>
          <p:cNvSpPr/>
          <p:nvPr>
            <p:custDataLst>
              <p:tags r:id="rId18"/>
            </p:custDataLst>
          </p:nvPr>
        </p:nvSpPr>
        <p:spPr>
          <a:xfrm>
            <a:off x="2935998" y="2159505"/>
            <a:ext cx="631918" cy="736299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4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2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形状 62" descr="A2"/>
          <p:cNvSpPr/>
          <p:nvPr>
            <p:custDataLst>
              <p:tags r:id="rId19"/>
            </p:custDataLst>
          </p:nvPr>
        </p:nvSpPr>
        <p:spPr>
          <a:xfrm>
            <a:off x="3727162" y="2160160"/>
            <a:ext cx="638478" cy="715701"/>
          </a:xfrm>
          <a:custGeom>
            <a:avLst/>
            <a:gdLst>
              <a:gd name="connsiteX0" fmla="*/ 319975 w 638478"/>
              <a:gd name="connsiteY0" fmla="*/ 0 h 715701"/>
              <a:gd name="connsiteX1" fmla="*/ 638478 w 638478"/>
              <a:gd name="connsiteY1" fmla="*/ 305251 h 715701"/>
              <a:gd name="connsiteX2" fmla="*/ 526415 w 638478"/>
              <a:gd name="connsiteY2" fmla="*/ 545598 h 715701"/>
              <a:gd name="connsiteX3" fmla="*/ 379875 w 638478"/>
              <a:gd name="connsiteY3" fmla="*/ 715701 h 715701"/>
              <a:gd name="connsiteX4" fmla="*/ 146785 w 638478"/>
              <a:gd name="connsiteY4" fmla="*/ 715701 h 715701"/>
              <a:gd name="connsiteX5" fmla="*/ 392230 w 638478"/>
              <a:gd name="connsiteY5" fmla="*/ 430582 h 715701"/>
              <a:gd name="connsiteX6" fmla="*/ 446798 w 638478"/>
              <a:gd name="connsiteY6" fmla="*/ 303769 h 715701"/>
              <a:gd name="connsiteX7" fmla="*/ 319975 w 638478"/>
              <a:gd name="connsiteY7" fmla="*/ 172535 h 715701"/>
              <a:gd name="connsiteX8" fmla="*/ 191693 w 638478"/>
              <a:gd name="connsiteY8" fmla="*/ 306721 h 715701"/>
              <a:gd name="connsiteX9" fmla="*/ 0 w 638478"/>
              <a:gd name="connsiteY9" fmla="*/ 306721 h 715701"/>
              <a:gd name="connsiteX10" fmla="*/ 319975 w 638478"/>
              <a:gd name="connsiteY10" fmla="*/ 0 h 71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78" h="715701">
                <a:moveTo>
                  <a:pt x="319975" y="0"/>
                </a:moveTo>
                <a:cubicBezTo>
                  <a:pt x="505776" y="0"/>
                  <a:pt x="638478" y="116486"/>
                  <a:pt x="638478" y="305251"/>
                </a:cubicBezTo>
                <a:cubicBezTo>
                  <a:pt x="638478" y="406990"/>
                  <a:pt x="598670" y="461547"/>
                  <a:pt x="526415" y="545598"/>
                </a:cubicBezTo>
                <a:lnTo>
                  <a:pt x="379875" y="715701"/>
                </a:lnTo>
                <a:lnTo>
                  <a:pt x="146785" y="715701"/>
                </a:lnTo>
                <a:lnTo>
                  <a:pt x="392230" y="430582"/>
                </a:lnTo>
                <a:cubicBezTo>
                  <a:pt x="430568" y="384870"/>
                  <a:pt x="446798" y="352422"/>
                  <a:pt x="446798" y="303769"/>
                </a:cubicBezTo>
                <a:cubicBezTo>
                  <a:pt x="446798" y="225622"/>
                  <a:pt x="401073" y="172535"/>
                  <a:pt x="319975" y="172535"/>
                </a:cubicBezTo>
                <a:cubicBezTo>
                  <a:pt x="256563" y="172535"/>
                  <a:pt x="191693" y="204982"/>
                  <a:pt x="191693" y="306721"/>
                </a:cubicBezTo>
                <a:lnTo>
                  <a:pt x="0" y="306721"/>
                </a:lnTo>
                <a:cubicBezTo>
                  <a:pt x="0" y="115028"/>
                  <a:pt x="140089" y="12"/>
                  <a:pt x="319975" y="0"/>
                </a:cubicBezTo>
                <a:close/>
              </a:path>
            </a:pathLst>
          </a:custGeom>
          <a:solidFill>
            <a:schemeClr val="accent2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形状 52" descr="A1"/>
          <p:cNvSpPr/>
          <p:nvPr>
            <p:custDataLst>
              <p:tags r:id="rId20"/>
            </p:custDataLst>
          </p:nvPr>
        </p:nvSpPr>
        <p:spPr>
          <a:xfrm>
            <a:off x="1609643" y="2156714"/>
            <a:ext cx="410235" cy="719146"/>
          </a:xfrm>
          <a:custGeom>
            <a:avLst/>
            <a:gdLst>
              <a:gd name="connsiteX0" fmla="*/ 216296 w 410235"/>
              <a:gd name="connsiteY0" fmla="*/ 0 h 719146"/>
              <a:gd name="connsiteX1" fmla="*/ 410235 w 410235"/>
              <a:gd name="connsiteY1" fmla="*/ 0 h 719146"/>
              <a:gd name="connsiteX2" fmla="*/ 410235 w 410235"/>
              <a:gd name="connsiteY2" fmla="*/ 719146 h 719146"/>
              <a:gd name="connsiteX3" fmla="*/ 216319 w 410235"/>
              <a:gd name="connsiteY3" fmla="*/ 719146 h 719146"/>
              <a:gd name="connsiteX4" fmla="*/ 216319 w 410235"/>
              <a:gd name="connsiteY4" fmla="*/ 208872 h 719146"/>
              <a:gd name="connsiteX5" fmla="*/ 0 w 410235"/>
              <a:gd name="connsiteY5" fmla="*/ 396828 h 719146"/>
              <a:gd name="connsiteX6" fmla="*/ 0 w 410235"/>
              <a:gd name="connsiteY6" fmla="*/ 187979 h 71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35" h="719146">
                <a:moveTo>
                  <a:pt x="216296" y="0"/>
                </a:moveTo>
                <a:lnTo>
                  <a:pt x="410235" y="0"/>
                </a:lnTo>
                <a:lnTo>
                  <a:pt x="410235" y="719146"/>
                </a:lnTo>
                <a:lnTo>
                  <a:pt x="216319" y="719146"/>
                </a:lnTo>
                <a:lnTo>
                  <a:pt x="216319" y="208872"/>
                </a:lnTo>
                <a:lnTo>
                  <a:pt x="0" y="396828"/>
                </a:lnTo>
                <a:lnTo>
                  <a:pt x="0" y="187979"/>
                </a:lnTo>
                <a:close/>
              </a:path>
            </a:pathLst>
          </a:custGeom>
          <a:solidFill>
            <a:schemeClr val="accent1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形状 50" descr="A0"/>
          <p:cNvSpPr/>
          <p:nvPr>
            <p:custDataLst>
              <p:tags r:id="rId21"/>
            </p:custDataLst>
          </p:nvPr>
        </p:nvSpPr>
        <p:spPr>
          <a:xfrm>
            <a:off x="704608" y="2159505"/>
            <a:ext cx="631918" cy="736299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3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chemeClr val="accent1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22"/>
            </p:custDataLst>
          </p:nvPr>
        </p:nvSpPr>
        <p:spPr>
          <a:xfrm>
            <a:off x="10160" y="8255"/>
            <a:ext cx="12181840" cy="601345"/>
          </a:xfrm>
          <a:prstGeom prst="rect">
            <a:avLst/>
          </a:prstGeom>
          <a:solidFill>
            <a:srgbClr val="E8BC2C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夯基固本，精业笃行，强化育人流程管理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</a:rPr>
              <a:t>  </a:t>
            </a:r>
            <a:r>
              <a:rPr lang="en-US" altLang="zh-CN" sz="280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汉仪雅酷黑 85W" panose="020B0904020202020204" charset="-122"/>
                <a:sym typeface="+mn-ea"/>
              </a:rPr>
              <a:t>–––––––––––––––––––</a:t>
            </a:r>
            <a:endParaRPr lang="zh-CN" altLang="zh-CN" sz="280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汉仪雅酷黑 85W" panose="020B0904020202020204" charset="-122"/>
            </a:endParaRPr>
          </a:p>
        </p:txBody>
      </p:sp>
      <p:sp>
        <p:nvSpPr>
          <p:cNvPr id="19" name="object 6"/>
          <p:cNvSpPr/>
          <p:nvPr>
            <p:custDataLst>
              <p:tags r:id="rId23"/>
            </p:custDataLst>
          </p:nvPr>
        </p:nvSpPr>
        <p:spPr>
          <a:xfrm flipV="1">
            <a:off x="8079105" y="765175"/>
            <a:ext cx="3311525" cy="184785"/>
          </a:xfrm>
          <a:custGeom>
            <a:avLst/>
            <a:gdLst/>
            <a:ahLst/>
            <a:cxnLst/>
            <a:rect l="l" t="t" r="r" b="b"/>
            <a:pathLst>
              <a:path w="3348354">
                <a:moveTo>
                  <a:pt x="0" y="0"/>
                </a:moveTo>
                <a:lnTo>
                  <a:pt x="3347973" y="0"/>
                </a:lnTo>
              </a:path>
            </a:pathLst>
          </a:custGeom>
          <a:solidFill>
            <a:schemeClr val="accent4">
              <a:lumMod val="50000"/>
            </a:schemeClr>
          </a:solidFill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1" name="object 7"/>
          <p:cNvSpPr txBox="1"/>
          <p:nvPr>
            <p:custDataLst>
              <p:tags r:id="rId24"/>
            </p:custDataLst>
          </p:nvPr>
        </p:nvSpPr>
        <p:spPr>
          <a:xfrm>
            <a:off x="11390630" y="99060"/>
            <a:ext cx="520065" cy="47561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>
            <a:noAutofit/>
          </a:bodyPr>
          <a:lstStyle/>
          <a:p>
            <a:pPr marL="156210">
              <a:lnSpc>
                <a:spcPts val="3985"/>
              </a:lnSpc>
            </a:pPr>
            <a:r>
              <a:rPr sz="3600" b="1">
                <a:solidFill>
                  <a:srgbClr val="FFFFFF"/>
                </a:solidFill>
                <a:latin typeface="Arial" panose="020B0604020202020204" pitchFamily="34" charset="0"/>
                <a:ea typeface="汉仪中黑 简" panose="00020600040101010101" charset="-122"/>
              </a:rPr>
              <a:t>1</a:t>
            </a:r>
          </a:p>
        </p:txBody>
      </p:sp>
      <p:pic>
        <p:nvPicPr>
          <p:cNvPr id="22" name="Picture 7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27"/>
          <a:srcRect t="34203" b="42916"/>
          <a:stretch>
            <a:fillRect/>
          </a:stretch>
        </p:blipFill>
        <p:spPr>
          <a:xfrm>
            <a:off x="-28575" y="4148895"/>
            <a:ext cx="12220373" cy="2796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75221"/>
          <a:stretch>
            <a:fillRect/>
          </a:stretch>
        </p:blipFill>
        <p:spPr>
          <a:xfrm>
            <a:off x="-226695" y="-1905"/>
            <a:ext cx="12418695" cy="17278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" y="2"/>
            <a:ext cx="12191999" cy="6857997"/>
          </a:xfrm>
          <a:prstGeom prst="rect">
            <a:avLst/>
          </a:prstGeom>
          <a:blipFill rotWithShape="1">
            <a:blip r:embed="rId4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436350" y="1905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469952" y="2046675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33" name="椭圆 32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18843" y="1981653"/>
            <a:ext cx="303205" cy="303205"/>
            <a:chOff x="-661035" y="7493617"/>
            <a:chExt cx="2488565" cy="2488565"/>
          </a:xfrm>
          <a:solidFill>
            <a:srgbClr val="E8BC2C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  <p:cxnSp>
          <p:nvCxnSpPr>
            <p:cNvPr id="18" name="直接连接符 17"/>
            <p:cNvCxnSpPr/>
            <p:nvPr/>
          </p:nvCxnSpPr>
          <p:spPr>
            <a:xfrm rot="5400000"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</p:grpSp>
      <p:grpSp>
        <p:nvGrpSpPr>
          <p:cNvPr id="2" name="组合 1"/>
          <p:cNvGrpSpPr/>
          <p:nvPr/>
        </p:nvGrpSpPr>
        <p:grpSpPr>
          <a:xfrm>
            <a:off x="3503704" y="1988982"/>
            <a:ext cx="4412349" cy="980211"/>
            <a:chOff x="3314691" y="2361655"/>
            <a:chExt cx="4412349" cy="980211"/>
          </a:xfrm>
        </p:grpSpPr>
        <p:sp>
          <p:nvSpPr>
            <p:cNvPr id="28" name="文本框 27"/>
            <p:cNvSpPr txBox="1"/>
            <p:nvPr/>
          </p:nvSpPr>
          <p:spPr>
            <a:xfrm>
              <a:off x="3314691" y="2361655"/>
              <a:ext cx="4412349" cy="797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>
                  <a:ln>
                    <a:noFill/>
                  </a:ln>
                  <a:solidFill>
                    <a:srgbClr val="7E5D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风雅宋简体" panose="02000000000000000000" charset="-122"/>
                  <a:ea typeface="方正风雅宋简体" panose="02000000000000000000" charset="-122"/>
                  <a:cs typeface="方正风雅宋简体" panose="02000000000000000000" charset="-122"/>
                </a:rPr>
                <a:t>1.</a:t>
              </a:r>
              <a:r>
                <a:rPr lang="zh-CN" altLang="en-US" sz="4000">
                  <a:ln>
                    <a:noFill/>
                  </a:ln>
                  <a:solidFill>
                    <a:srgbClr val="7E5D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风雅宋简体" panose="02000000000000000000" charset="-122"/>
                  <a:ea typeface="方正风雅宋简体" panose="02000000000000000000" charset="-122"/>
                  <a:cs typeface="方正风雅宋简体" panose="02000000000000000000" charset="-122"/>
                </a:rPr>
                <a:t>教学情况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36702" y="2971026"/>
              <a:ext cx="3768327" cy="3708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en-US" sz="1400">
                  <a:solidFill>
                    <a:srgbClr val="E8BC2C">
                      <a:alpha val="54000"/>
                    </a:srgbClr>
                  </a:solidFill>
                  <a:latin typeface="方正兰亭中黑_GBK"/>
                  <a:ea typeface="方正兰亭中黑_GBK"/>
                </a:rPr>
                <a:t>————————————————————</a:t>
              </a:r>
              <a:r>
                <a:rPr lang="en-US" altLang="en-US" sz="1400">
                  <a:solidFill>
                    <a:srgbClr val="237D3F">
                      <a:alpha val="20000"/>
                    </a:srgbClr>
                  </a:solidFill>
                  <a:latin typeface="思源黑体 CN Light"/>
                  <a:ea typeface="思源黑体 CN Light"/>
                </a:rPr>
                <a:t> 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8" name="object 4"/>
          <p:cNvSpPr txBox="1"/>
          <p:nvPr>
            <p:custDataLst>
              <p:tags r:id="rId1"/>
            </p:custDataLst>
          </p:nvPr>
        </p:nvSpPr>
        <p:spPr>
          <a:xfrm>
            <a:off x="407670" y="3068955"/>
            <a:ext cx="11008995" cy="3946593"/>
          </a:xfrm>
          <a:prstGeom prst="rect">
            <a:avLst/>
          </a:prstGeom>
        </p:spPr>
        <p:txBody>
          <a:bodyPr vert="horz" wrap="square" lIns="0" tIns="141605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115"/>
              </a:spcBef>
            </a:pP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春季</a:t>
            </a:r>
            <a:r>
              <a:rPr lang="zh-CN" altLang="zh-CN" sz="2000" b="1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学期</a:t>
            </a:r>
            <a:r>
              <a:rPr lang="en-US" altLang="zh-CN" sz="2000" b="1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2000" b="1" spc="-10" smtClean="0">
                <a:solidFill>
                  <a:schemeClr val="accent2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155 </a:t>
            </a:r>
            <a:r>
              <a:rPr lang="zh-CN" altLang="zh-CN" sz="2000" b="1" spc="-10" smtClean="0">
                <a:solidFill>
                  <a:schemeClr val="accent2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门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、秋季</a:t>
            </a:r>
            <a:r>
              <a:rPr lang="zh-CN" altLang="zh-CN" sz="2000" b="1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学期</a:t>
            </a:r>
            <a:r>
              <a:rPr lang="en-US" altLang="zh-CN" sz="2000" b="1" spc="-10">
                <a:solidFill>
                  <a:schemeClr val="accent2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2000" b="1" spc="-10">
                <a:solidFill>
                  <a:schemeClr val="accent2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160 </a:t>
            </a:r>
            <a:r>
              <a:rPr lang="zh-CN" altLang="zh-CN" sz="2000" b="1" spc="-10">
                <a:solidFill>
                  <a:schemeClr val="accent2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门</a:t>
            </a:r>
            <a:r>
              <a:rPr lang="zh-CN" altLang="zh-CN" sz="2000" b="1" spc="-2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课程的</a:t>
            </a:r>
            <a:r>
              <a:rPr lang="zh-CN" altLang="zh-CN" sz="2000" b="1" spc="-1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教学和考试工作</a:t>
            </a:r>
            <a:r>
              <a:rPr lang="zh-CN" altLang="zh-CN" sz="2000" b="1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及</a:t>
            </a:r>
            <a:r>
              <a:rPr lang="en-US" altLang="zh-CN" sz="2000" b="1" spc="-10" smtClean="0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2000" b="1" spc="-10">
                <a:solidFill>
                  <a:schemeClr val="accent2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483 </a:t>
            </a:r>
            <a:r>
              <a:rPr lang="zh-CN" altLang="zh-CN" sz="2000" b="1" spc="-10">
                <a:solidFill>
                  <a:schemeClr val="accent2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名</a:t>
            </a:r>
            <a:r>
              <a:rPr lang="zh-CN" altLang="zh-CN" sz="2000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研究生的培养工作平稳进行。</a:t>
            </a:r>
          </a:p>
          <a:p>
            <a:pPr marL="12700" lvl="0">
              <a:lnSpc>
                <a:spcPct val="100000"/>
              </a:lnSpc>
              <a:spcBef>
                <a:spcPts val="1115"/>
              </a:spcBef>
            </a:pPr>
            <a:endParaRPr lang="en-US" altLang="en-US" sz="800" b="1" spc="-10">
              <a:solidFill>
                <a:schemeClr val="accent2">
                  <a:lumMod val="50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298450" lvl="0" indent="-285750">
              <a:lnSpc>
                <a:spcPct val="100000"/>
              </a:lnSpc>
              <a:spcBef>
                <a:spcPts val="1115"/>
              </a:spcBef>
              <a:buFont typeface="Wingdings" panose="05000000000000000000" charset="0"/>
              <a:buChar char="Ø"/>
            </a:pPr>
            <a:r>
              <a:rPr lang="zh-CN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全部课程参与了学校课程评估。对于课程评估发现的问题，进行调研和整改。</a:t>
            </a:r>
          </a:p>
          <a:p>
            <a:pPr marL="298450" lvl="0" indent="-285750">
              <a:lnSpc>
                <a:spcPct val="100000"/>
              </a:lnSpc>
              <a:spcBef>
                <a:spcPts val="1115"/>
              </a:spcBef>
              <a:buFont typeface="Wingdings" panose="05000000000000000000" charset="0"/>
              <a:buChar char="Ø"/>
            </a:pPr>
            <a:endParaRPr lang="en-US" altLang="en-US" sz="800" spc="-25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298450" lvl="0" indent="-285750">
              <a:lnSpc>
                <a:spcPct val="100000"/>
              </a:lnSpc>
              <a:spcBef>
                <a:spcPts val="1115"/>
              </a:spcBef>
              <a:buFont typeface="Wingdings" panose="05000000000000000000" charset="0"/>
              <a:buChar char="Ø"/>
            </a:pPr>
            <a:r>
              <a:rPr lang="zh-CN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优化课程体系，新开《俄语语言学原著研读》《当代俄语现状研究》《以色列历史文献研读》《以色列族群研究》</a:t>
            </a:r>
            <a:r>
              <a:rPr lang="zh-CN" altLang="zh-CN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《日本戏剧文化翻译》</a:t>
            </a:r>
            <a:r>
              <a:rPr lang="zh-CN" alt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等</a:t>
            </a:r>
            <a:r>
              <a:rPr lang="zh-CN" altLang="zh-CN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研究生</a:t>
            </a:r>
            <a:r>
              <a:rPr lang="zh-CN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课程。</a:t>
            </a:r>
          </a:p>
          <a:p>
            <a:pPr marL="298450" lvl="0" indent="-285750">
              <a:lnSpc>
                <a:spcPct val="100000"/>
              </a:lnSpc>
              <a:spcBef>
                <a:spcPts val="1115"/>
              </a:spcBef>
              <a:buFont typeface="Wingdings" panose="05000000000000000000" charset="0"/>
              <a:buChar char="Ø"/>
            </a:pPr>
            <a:endParaRPr lang="en-US" altLang="en-US" sz="80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298450" lvl="0" indent="-285750">
              <a:lnSpc>
                <a:spcPct val="100000"/>
              </a:lnSpc>
              <a:spcBef>
                <a:spcPts val="1115"/>
              </a:spcBef>
              <a:buFont typeface="Wingdings" panose="05000000000000000000" charset="0"/>
              <a:buChar char="Ø"/>
            </a:pPr>
            <a:r>
              <a:rPr lang="zh-CN" altLang="zh-CN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研究生</a:t>
            </a:r>
            <a:r>
              <a:rPr lang="zh-CN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课程建设立项申请</a:t>
            </a:r>
            <a:r>
              <a:rPr lang="en-US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8</a:t>
            </a:r>
            <a:r>
              <a:rPr lang="zh-CN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项，研究生课程建设结项</a:t>
            </a:r>
            <a:r>
              <a:rPr lang="en-US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</a:t>
            </a:r>
            <a:r>
              <a:rPr lang="zh-CN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项（德国文学概论、文学翻译、南亚与东南亚研究、文本中的视觉艺术：法国现代文学作品导读），研究生课程建设中期报告</a:t>
            </a:r>
            <a:r>
              <a:rPr lang="en-US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4</a:t>
            </a:r>
            <a:r>
              <a:rPr lang="zh-CN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项（科技人文英语、美国文化、西班牙语语法史、句法学）。</a:t>
            </a:r>
          </a:p>
          <a:p>
            <a:pPr marL="12700" lvl="0">
              <a:lnSpc>
                <a:spcPct val="100000"/>
              </a:lnSpc>
              <a:spcBef>
                <a:spcPts val="1115"/>
              </a:spcBef>
            </a:pPr>
            <a:endParaRPr lang="zh-CN" altLang="zh-CN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b="75221"/>
          <a:stretch>
            <a:fillRect/>
          </a:stretch>
        </p:blipFill>
        <p:spPr>
          <a:xfrm>
            <a:off x="-226695" y="-1905"/>
            <a:ext cx="12418695" cy="17278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" y="2"/>
            <a:ext cx="12191999" cy="6857997"/>
          </a:xfrm>
          <a:prstGeom prst="rect">
            <a:avLst/>
          </a:prstGeom>
          <a:blipFill rotWithShape="1">
            <a:blip r:embed="rId6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436350" y="1905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思源黑体 CN Light"/>
              <a:ea typeface="思源黑体 CN Ligh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469952" y="2046675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33" name="椭圆 32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思源黑体 CN Light"/>
                <a:ea typeface="思源黑体 CN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18843" y="1981653"/>
            <a:ext cx="303205" cy="303205"/>
            <a:chOff x="-661035" y="7493617"/>
            <a:chExt cx="2488565" cy="2488565"/>
          </a:xfrm>
          <a:solidFill>
            <a:srgbClr val="E8BC2C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  <p:cxnSp>
          <p:nvCxnSpPr>
            <p:cNvPr id="18" name="直接连接符 17"/>
            <p:cNvCxnSpPr/>
            <p:nvPr/>
          </p:nvCxnSpPr>
          <p:spPr>
            <a:xfrm rot="5400000"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</p:grpSp>
      <p:grpSp>
        <p:nvGrpSpPr>
          <p:cNvPr id="2" name="组合 1"/>
          <p:cNvGrpSpPr/>
          <p:nvPr/>
        </p:nvGrpSpPr>
        <p:grpSpPr>
          <a:xfrm>
            <a:off x="3503704" y="1988982"/>
            <a:ext cx="4412349" cy="980211"/>
            <a:chOff x="3314691" y="2361655"/>
            <a:chExt cx="4412349" cy="980211"/>
          </a:xfrm>
        </p:grpSpPr>
        <p:sp>
          <p:nvSpPr>
            <p:cNvPr id="28" name="文本框 27"/>
            <p:cNvSpPr txBox="1"/>
            <p:nvPr/>
          </p:nvSpPr>
          <p:spPr>
            <a:xfrm>
              <a:off x="3314691" y="2361655"/>
              <a:ext cx="4412349" cy="797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>
                  <a:ln>
                    <a:noFill/>
                  </a:ln>
                  <a:solidFill>
                    <a:srgbClr val="7E5D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风雅宋简体" panose="02000000000000000000" charset="-122"/>
                  <a:ea typeface="方正风雅宋简体" panose="02000000000000000000" charset="-122"/>
                  <a:cs typeface="方正风雅宋简体" panose="02000000000000000000" charset="-122"/>
                </a:rPr>
                <a:t>2.</a:t>
              </a:r>
              <a:r>
                <a:rPr lang="zh-CN" altLang="en-US" sz="4000">
                  <a:ln>
                    <a:noFill/>
                  </a:ln>
                  <a:solidFill>
                    <a:srgbClr val="7E5D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风雅宋简体" panose="02000000000000000000" charset="-122"/>
                  <a:ea typeface="方正风雅宋简体" panose="02000000000000000000" charset="-122"/>
                  <a:cs typeface="方正风雅宋简体" panose="02000000000000000000" charset="-122"/>
                </a:rPr>
                <a:t>培养环节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36702" y="2971026"/>
              <a:ext cx="3768327" cy="3708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en-US" sz="1400">
                  <a:solidFill>
                    <a:srgbClr val="E8BC2C">
                      <a:alpha val="54000"/>
                    </a:srgbClr>
                  </a:solidFill>
                  <a:latin typeface="方正兰亭中黑_GBK"/>
                  <a:ea typeface="方正兰亭中黑_GBK"/>
                </a:rPr>
                <a:t>————————————————————</a:t>
              </a:r>
              <a:r>
                <a:rPr lang="en-US" altLang="en-US" sz="1400">
                  <a:solidFill>
                    <a:srgbClr val="237D3F">
                      <a:alpha val="20000"/>
                    </a:srgbClr>
                  </a:solidFill>
                  <a:latin typeface="思源黑体 CN Light"/>
                  <a:ea typeface="思源黑体 CN Light"/>
                </a:rPr>
                <a:t> 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8" name="object 4"/>
          <p:cNvSpPr txBox="1"/>
          <p:nvPr>
            <p:custDataLst>
              <p:tags r:id="rId1"/>
            </p:custDataLst>
          </p:nvPr>
        </p:nvSpPr>
        <p:spPr>
          <a:xfrm>
            <a:off x="407670" y="3068955"/>
            <a:ext cx="11008995" cy="838050"/>
          </a:xfrm>
          <a:prstGeom prst="rect">
            <a:avLst/>
          </a:prstGeom>
        </p:spPr>
        <p:txBody>
          <a:bodyPr vert="horz" wrap="square" lIns="0" tIns="141605" rIns="0" bIns="0">
            <a:spAutoFit/>
          </a:bodyPr>
          <a:lstStyle/>
          <a:p>
            <a:pPr marL="12700" lvl="0" algn="l">
              <a:lnSpc>
                <a:spcPct val="100000"/>
              </a:lnSpc>
              <a:spcBef>
                <a:spcPts val="1115"/>
              </a:spcBef>
              <a:buClrTx/>
              <a:buSzTx/>
              <a:buFontTx/>
            </a:pPr>
            <a:r>
              <a:rPr lang="zh-CN" altLang="zh-CN" b="1" spc="-25">
                <a:solidFill>
                  <a:srgbClr val="A27D6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不断完善制度，优化流程，保障学科综合考试、开题、年度考核等工作的顺利进行。</a:t>
            </a:r>
          </a:p>
          <a:p>
            <a:pPr marL="298450" lvl="0" indent="-285750" algn="l">
              <a:lnSpc>
                <a:spcPct val="100000"/>
              </a:lnSpc>
              <a:spcBef>
                <a:spcPts val="1115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zh-CN" sz="18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2023年8月至11月初，在各系所的通力配合下，完成全</a:t>
            </a:r>
            <a:r>
              <a:rPr lang="zh-CN" altLang="zh-CN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院</a:t>
            </a:r>
            <a:r>
              <a:rPr lang="en-US" altLang="zh-CN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zh-CN" altLang="zh-CN" sz="1800" smtClean="0">
                <a:solidFill>
                  <a:schemeClr val="accent2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128名</a:t>
            </a:r>
            <a:r>
              <a:rPr lang="en-US" altLang="zh-CN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zh-CN" altLang="zh-CN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博士生</a:t>
            </a:r>
            <a:r>
              <a:rPr lang="zh-CN" altLang="zh-CN" sz="18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的年度考核工作。</a:t>
            </a:r>
            <a:endParaRPr lang="zh-CN" altLang="zh-CN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pic>
        <p:nvPicPr>
          <p:cNvPr id="4" name="object 5"/>
          <p:cNvPicPr/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731962" y="4192196"/>
            <a:ext cx="7052309" cy="2367533"/>
          </a:xfrm>
          <a:prstGeom prst="rect">
            <a:avLst/>
          </a:prstGeom>
        </p:spPr>
      </p:pic>
      <p:sp>
        <p:nvSpPr>
          <p:cNvPr id="10" name="object 6"/>
          <p:cNvSpPr txBox="1"/>
          <p:nvPr>
            <p:custDataLst>
              <p:tags r:id="rId3"/>
            </p:custDataLst>
          </p:nvPr>
        </p:nvSpPr>
        <p:spPr>
          <a:xfrm>
            <a:off x="2099310" y="4431538"/>
            <a:ext cx="6317615" cy="188885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北京大学外国语学院新开研究生课程相关规定（2020年制定）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 spc="-1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>
              <a:lnSpc>
                <a:spcPct val="100000"/>
              </a:lnSpc>
            </a:pPr>
            <a:r>
              <a:rPr sz="1400" spc="-1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北京大学外国语学院博士研究生学科综合考试实施办法（2020年制定）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 spc="-1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>
              <a:lnSpc>
                <a:spcPct val="100000"/>
              </a:lnSpc>
            </a:pPr>
            <a:r>
              <a:rPr sz="1400" spc="-1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北京大学外国语学院博士生开题报告实施办法（2020年制定）</a:t>
            </a:r>
          </a:p>
          <a:p>
            <a:pPr marL="12700">
              <a:lnSpc>
                <a:spcPct val="200000"/>
              </a:lnSpc>
            </a:pPr>
            <a:r>
              <a:rPr sz="1400" spc="-1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北京大学外国语学院博士研究生学术创新成果综合评价实施细则（2020年制定）</a:t>
            </a:r>
          </a:p>
          <a:p>
            <a:pPr marL="12700">
              <a:lnSpc>
                <a:spcPct val="200000"/>
              </a:lnSpc>
            </a:pPr>
            <a:r>
              <a:rPr sz="1400" spc="-1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外国语学院博士研究生年度审核实施办法（2021年制定，2022年更新）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271" y="-89010"/>
            <a:ext cx="12191999" cy="6857997"/>
          </a:xfrm>
          <a:prstGeom prst="rect">
            <a:avLst/>
          </a:prstGeom>
          <a:blipFill rotWithShape="1">
            <a:blip r:embed="rId4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962071"/>
              </p:ext>
            </p:extLst>
          </p:nvPr>
        </p:nvGraphicFramePr>
        <p:xfrm>
          <a:off x="1803373" y="2897913"/>
          <a:ext cx="8127999" cy="3622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55649"/>
                <a:gridCol w="2563017"/>
                <a:gridCol w="2709333"/>
              </a:tblGrid>
              <a:tr h="3265226">
                <a:tc>
                  <a:txBody>
                    <a:bodyPr/>
                    <a:lstStyle/>
                    <a:p>
                      <a:pPr marL="90805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zh-CN" altLang="en-US" sz="1400" spc="-10" smtClean="0">
                          <a:sym typeface="方正清刻本悦宋简体" panose="02000000000000000000" charset="-122"/>
                        </a:rPr>
                        <a:t>研究生学业奖学金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(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学硕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)</a:t>
                      </a:r>
                      <a:endParaRPr lang="zh-CN" altLang="en-US" sz="1400" smtClean="0">
                        <a:sym typeface="方正清刻本悦宋简体" panose="02000000000000000000" charset="-122"/>
                      </a:endParaRPr>
                    </a:p>
                    <a:p>
                      <a:pPr marL="357505" lvl="0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lang="zh-CN" altLang="en-US" sz="1400" spc="-5" smtClean="0">
                          <a:sym typeface="方正清刻本悦宋简体" panose="02000000000000000000" charset="-122"/>
                        </a:rPr>
                        <a:t>学费</a:t>
                      </a:r>
                      <a:r>
                        <a:rPr lang="zh-CN" altLang="en-US" sz="1400" spc="-10" smtClean="0">
                          <a:sym typeface="方正清刻本悦宋简体" panose="02000000000000000000" charset="-122"/>
                        </a:rPr>
                        <a:t>：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8000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+</a:t>
                      </a:r>
                      <a:endParaRPr lang="zh-CN" altLang="en-US" sz="1400" smtClean="0">
                        <a:sym typeface="方正清刻本悦宋简体" panose="02000000000000000000" charset="-122"/>
                      </a:endParaRPr>
                    </a:p>
                    <a:p>
                      <a:pPr marL="357505" lvl="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zh-CN" altLang="en-US" sz="1400" spc="-5" smtClean="0">
                          <a:sym typeface="方正清刻本悦宋简体" panose="02000000000000000000" charset="-122"/>
                        </a:rPr>
                        <a:t>生活补贴：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1200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元左右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月</a:t>
                      </a:r>
                      <a:endParaRPr lang="zh-CN" altLang="en-US" sz="1400" smtClean="0">
                        <a:sym typeface="方正清刻本悦宋简体" panose="02000000000000000000" charset="-122"/>
                      </a:endParaRPr>
                    </a:p>
                    <a:p>
                      <a:pPr marL="434340" lvl="0" indent="-343535">
                        <a:lnSpc>
                          <a:spcPct val="171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研究生专项学业奖学金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(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学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专硕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)</a:t>
                      </a:r>
                      <a:r>
                        <a:rPr lang="zh-CN" altLang="en-US" sz="1400" spc="-50" smtClean="0">
                          <a:sym typeface="方正清刻本悦宋简体" panose="02000000000000000000" charset="-122"/>
                        </a:rPr>
                        <a:t> </a:t>
                      </a:r>
                    </a:p>
                    <a:p>
                      <a:pPr marL="434340" lvl="0" indent="-343535">
                        <a:lnSpc>
                          <a:spcPct val="171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400" spc="-10" smtClean="0">
                          <a:sym typeface="方正清刻本悦宋简体" panose="02000000000000000000" charset="-122"/>
                        </a:rPr>
                        <a:t>     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8000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</a:p>
                    <a:p>
                      <a:pPr marL="375920" lvl="0" indent="-285750">
                        <a:lnSpc>
                          <a:spcPts val="288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spc="-10" smtClean="0">
                          <a:sym typeface="方正清刻本悦宋简体" panose="02000000000000000000" charset="-122"/>
                        </a:rPr>
                        <a:t>专业学位国家助学金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(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专硕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)</a:t>
                      </a:r>
                      <a:r>
                        <a:rPr lang="zh-CN" altLang="en-US" sz="1400" spc="-50" smtClean="0">
                          <a:sym typeface="方正清刻本悦宋简体" panose="02000000000000000000" charset="-122"/>
                        </a:rPr>
                        <a:t> </a:t>
                      </a:r>
                    </a:p>
                    <a:p>
                      <a:pPr marL="375920" lvl="0" indent="-285750">
                        <a:lnSpc>
                          <a:spcPts val="288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smtClean="0">
                          <a:sym typeface="方正清刻本悦宋简体" panose="02000000000000000000" charset="-122"/>
                        </a:rPr>
                        <a:t>     </a:t>
                      </a:r>
                      <a:r>
                        <a:rPr lang="en-US" altLang="zh-CN" sz="1400" smtClean="0">
                          <a:sym typeface="方正清刻本悦宋简体" panose="02000000000000000000" charset="-122"/>
                        </a:rPr>
                        <a:t>6000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</a:p>
                    <a:p>
                      <a:pPr marL="319405" lvl="0" indent="-228600">
                        <a:lnSpc>
                          <a:spcPts val="288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科学实践创新奖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(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专硕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)</a:t>
                      </a:r>
                      <a:r>
                        <a:rPr lang="zh-CN" altLang="en-US" sz="1400" spc="-50" smtClean="0">
                          <a:sym typeface="方正清刻本悦宋简体" panose="02000000000000000000" charset="-122"/>
                        </a:rPr>
                        <a:t> </a:t>
                      </a:r>
                    </a:p>
                    <a:p>
                      <a:pPr marL="319405" lvl="0" indent="-228600">
                        <a:lnSpc>
                          <a:spcPts val="288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400" spc="-10" smtClean="0">
                          <a:sym typeface="方正清刻本悦宋简体" panose="02000000000000000000" charset="-122"/>
                        </a:rPr>
                        <a:t>     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10000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</a:p>
                    <a:p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090" lvl="0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lang="zh-CN" altLang="en-US" sz="1400" spc="-15" smtClean="0">
                          <a:sym typeface="方正清刻本悦宋简体" panose="02000000000000000000" charset="-122"/>
                        </a:rPr>
                        <a:t>国家奖学金</a:t>
                      </a:r>
                      <a:endParaRPr lang="zh-CN" altLang="en-US" sz="1400" smtClean="0">
                        <a:sym typeface="方正清刻本悦宋简体" panose="02000000000000000000" charset="-122"/>
                      </a:endParaRPr>
                    </a:p>
                    <a:p>
                      <a:pPr marL="199390" lvl="0">
                        <a:lnSpc>
                          <a:spcPct val="166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400" smtClean="0">
                          <a:sym typeface="方正清刻本悦宋简体" panose="02000000000000000000" charset="-122"/>
                        </a:rPr>
                        <a:t>硕士生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20000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</a:p>
                    <a:p>
                      <a:pPr marL="199390" lvl="0">
                        <a:lnSpc>
                          <a:spcPct val="166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400" smtClean="0">
                          <a:sym typeface="方正清刻本悦宋简体" panose="02000000000000000000" charset="-122"/>
                        </a:rPr>
                        <a:t>博士生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30000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</a:p>
                    <a:p>
                      <a:pPr marL="85090" lvl="0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lang="zh-CN" altLang="en-US" sz="1400" spc="-10" smtClean="0">
                          <a:sym typeface="方正清刻本悦宋简体" panose="02000000000000000000" charset="-122"/>
                        </a:rPr>
                        <a:t>闳才奖学金</a:t>
                      </a:r>
                      <a:endParaRPr lang="zh-CN" altLang="en-US" sz="1400" smtClean="0">
                        <a:sym typeface="方正清刻本悦宋简体" panose="02000000000000000000" charset="-122"/>
                      </a:endParaRPr>
                    </a:p>
                    <a:p>
                      <a:pPr marL="85090" lvl="0" indent="114300">
                        <a:lnSpc>
                          <a:spcPct val="166000"/>
                        </a:lnSpc>
                        <a:spcBef>
                          <a:spcPts val="5"/>
                        </a:spcBef>
                      </a:pP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5000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</a:p>
                    <a:p>
                      <a:pPr marL="85090" lvl="0" indent="114300">
                        <a:lnSpc>
                          <a:spcPct val="166000"/>
                        </a:lnSpc>
                        <a:spcBef>
                          <a:spcPts val="5"/>
                        </a:spcBef>
                      </a:pPr>
                      <a:r>
                        <a:rPr lang="zh-CN" altLang="en-US" sz="1400" spc="-15" smtClean="0">
                          <a:sym typeface="方正清刻本悦宋简体" panose="02000000000000000000" charset="-122"/>
                        </a:rPr>
                        <a:t>院、校级奖学金</a:t>
                      </a:r>
                    </a:p>
                    <a:p>
                      <a:pPr marL="85090" marR="0" lvl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2000-20000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元不等，</a:t>
                      </a:r>
                      <a:r>
                        <a:rPr lang="zh-CN" altLang="en-US" sz="1400" spc="-5" smtClean="0">
                          <a:sym typeface="方正清刻本悦宋简体" panose="02000000000000000000" charset="-122"/>
                        </a:rPr>
                        <a:t>根据学生综合情况发放</a:t>
                      </a:r>
                      <a:endParaRPr lang="zh-CN" altLang="en-US" sz="1400" smtClean="0">
                        <a:sym typeface="方正清刻本悦宋简体" panose="02000000000000000000" charset="-122"/>
                      </a:endParaRPr>
                    </a:p>
                    <a:p>
                      <a:pPr marL="85090" lvl="0">
                        <a:lnSpc>
                          <a:spcPts val="1640"/>
                        </a:lnSpc>
                        <a:spcBef>
                          <a:spcPts val="1125"/>
                        </a:spcBef>
                      </a:pPr>
                      <a:endParaRPr lang="zh-CN" altLang="en-US" sz="1400" smtClean="0">
                        <a:sym typeface="方正清刻本悦宋简体" panose="02000000000000000000" charset="-122"/>
                      </a:endParaRPr>
                    </a:p>
                    <a:p>
                      <a:endParaRPr lang="zh-CN" altLang="en-US" sz="1400"/>
                    </a:p>
                  </a:txBody>
                  <a:tcPr>
                    <a:solidFill>
                      <a:srgbClr val="F9E2B9"/>
                    </a:solidFill>
                  </a:tcPr>
                </a:tc>
                <a:tc>
                  <a:txBody>
                    <a:bodyPr/>
                    <a:lstStyle/>
                    <a:p>
                      <a:pPr marL="210820" lvl="0" algn="just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lang="zh-CN" altLang="en-US" sz="1400" spc="-15" smtClean="0">
                          <a:sym typeface="方正清刻本悦宋简体" panose="02000000000000000000" charset="-122"/>
                        </a:rPr>
                        <a:t>博士生岗位奖学金</a:t>
                      </a:r>
                      <a:endParaRPr lang="en-US" altLang="zh-CN" sz="1400" spc="-15" smtClean="0">
                        <a:sym typeface="方正清刻本悦宋简体" panose="02000000000000000000" charset="-122"/>
                      </a:endParaRPr>
                    </a:p>
                    <a:p>
                      <a:pPr marL="210820" lvl="0" algn="just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lang="zh-CN" altLang="en-US" sz="1400" spc="-10" smtClean="0">
                          <a:sym typeface="方正清刻本悦宋简体" panose="02000000000000000000" charset="-122"/>
                        </a:rPr>
                        <a:t>校长奖学金：</a:t>
                      </a:r>
                      <a:endParaRPr lang="en-US" altLang="zh-CN" sz="1400" spc="-10" smtClean="0">
                        <a:sym typeface="方正清刻本悦宋简体" panose="02000000000000000000" charset="-122"/>
                      </a:endParaRPr>
                    </a:p>
                    <a:p>
                      <a:pPr marL="210820" lvl="0" algn="just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     82000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  <a:endParaRPr lang="en-US" altLang="zh-CN" sz="1400" spc="-20" smtClean="0">
                        <a:sym typeface="方正清刻本悦宋简体" panose="02000000000000000000" charset="-122"/>
                      </a:endParaRPr>
                    </a:p>
                    <a:p>
                      <a:pPr marL="210820" lvl="0" algn="just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lang="zh-CN" altLang="en-US" sz="1400" spc="-15" smtClean="0">
                          <a:sym typeface="方正清刻本悦宋简体" panose="02000000000000000000" charset="-122"/>
                        </a:rPr>
                        <a:t>助教岗位奖学金</a:t>
                      </a:r>
                      <a:endParaRPr lang="en-US" altLang="zh-CN" sz="1400" spc="-15" smtClean="0">
                        <a:sym typeface="方正清刻本悦宋简体" panose="02000000000000000000" charset="-122"/>
                      </a:endParaRPr>
                    </a:p>
                    <a:p>
                      <a:pPr marL="210820" lvl="0" algn="just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lang="zh-CN" altLang="en-US" sz="1400" spc="-10" baseline="0" smtClean="0">
                          <a:sym typeface="方正清刻本悦宋简体" panose="02000000000000000000" charset="-122"/>
                        </a:rPr>
                        <a:t>     </a:t>
                      </a: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61000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万元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  <a:endParaRPr lang="en-US" altLang="zh-CN" sz="1400" spc="-20" smtClean="0">
                        <a:sym typeface="方正清刻本悦宋简体" panose="02000000000000000000" charset="-122"/>
                      </a:endParaRPr>
                    </a:p>
                    <a:p>
                      <a:pPr marL="210820" lvl="0" algn="just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lang="zh-CN" altLang="en-US" sz="1400" spc="-15" smtClean="0">
                          <a:sym typeface="方正清刻本悦宋简体" panose="02000000000000000000" charset="-122"/>
                        </a:rPr>
                        <a:t>思政岗位奖学金</a:t>
                      </a:r>
                      <a:endParaRPr lang="en-US" altLang="zh-CN" sz="1400" spc="-15" smtClean="0">
                        <a:sym typeface="方正清刻本悦宋简体" panose="02000000000000000000" charset="-122"/>
                      </a:endParaRPr>
                    </a:p>
                    <a:p>
                      <a:pPr marL="21082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13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     61000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万元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  <a:endParaRPr lang="en-US" altLang="zh-CN" sz="1400" spc="-15" smtClean="0">
                        <a:sym typeface="方正清刻本悦宋简体" panose="02000000000000000000" charset="-122"/>
                      </a:endParaRPr>
                    </a:p>
                    <a:p>
                      <a:pPr marL="21082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13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spc="-15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方正清刻本悦宋简体" panose="02000000000000000000" charset="-122"/>
                        </a:rPr>
                        <a:t>助研岗位奖学金</a:t>
                      </a:r>
                      <a:endParaRPr lang="zh-CN" altLang="en-US" sz="1400" spc="-15" smtClean="0">
                        <a:sym typeface="方正清刻本悦宋简体" panose="02000000000000000000" charset="-122"/>
                      </a:endParaRPr>
                    </a:p>
                    <a:p>
                      <a:pPr marL="553720" lvl="0" algn="just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US" altLang="zh-CN" sz="1400" spc="-10" smtClean="0">
                          <a:sym typeface="方正清刻本悦宋简体" panose="02000000000000000000" charset="-122"/>
                        </a:rPr>
                        <a:t> 55000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元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人</a:t>
                      </a:r>
                      <a:r>
                        <a:rPr lang="en-US" altLang="zh-CN" sz="1400" spc="-20" smtClean="0">
                          <a:sym typeface="方正清刻本悦宋简体" panose="02000000000000000000" charset="-122"/>
                        </a:rPr>
                        <a:t>/</a:t>
                      </a:r>
                      <a:r>
                        <a:rPr lang="zh-CN" altLang="en-US" sz="1400" spc="-20" smtClean="0">
                          <a:sym typeface="方正清刻本悦宋简体" panose="02000000000000000000" charset="-122"/>
                        </a:rPr>
                        <a:t>年</a:t>
                      </a:r>
                      <a:endParaRPr lang="zh-CN" altLang="en-US" sz="1400" smtClean="0">
                        <a:sym typeface="方正清刻本悦宋简体" panose="02000000000000000000" charset="-122"/>
                      </a:endParaRPr>
                    </a:p>
                    <a:p>
                      <a:endParaRPr lang="zh-CN" altLang="en-US" sz="14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b="75221"/>
          <a:stretch>
            <a:fillRect/>
          </a:stretch>
        </p:blipFill>
        <p:spPr>
          <a:xfrm>
            <a:off x="-226695" y="-1905"/>
            <a:ext cx="12418695" cy="172783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1436350" y="1905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469952" y="2046675"/>
            <a:ext cx="666842" cy="173162"/>
            <a:chOff x="8316476" y="5567806"/>
            <a:chExt cx="1309489" cy="340041"/>
          </a:xfrm>
          <a:solidFill>
            <a:srgbClr val="E8BC2C"/>
          </a:solidFill>
        </p:grpSpPr>
        <p:sp>
          <p:nvSpPr>
            <p:cNvPr id="33" name="椭圆 32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grpFill/>
            <a:ln w="12700">
              <a:solidFill>
                <a:srgbClr val="E8BC2C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18843" y="1981653"/>
            <a:ext cx="303205" cy="303205"/>
            <a:chOff x="-661035" y="7493617"/>
            <a:chExt cx="2488565" cy="2488565"/>
          </a:xfrm>
          <a:solidFill>
            <a:srgbClr val="E8BC2C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  <p:cxnSp>
          <p:nvCxnSpPr>
            <p:cNvPr id="18" name="直接连接符 17"/>
            <p:cNvCxnSpPr/>
            <p:nvPr/>
          </p:nvCxnSpPr>
          <p:spPr>
            <a:xfrm rot="5400000">
              <a:off x="-661035" y="8737900"/>
              <a:ext cx="2488565" cy="0"/>
            </a:xfrm>
            <a:prstGeom prst="line">
              <a:avLst/>
            </a:prstGeom>
            <a:grpFill/>
            <a:ln w="19050">
              <a:solidFill>
                <a:srgbClr val="E8BC2C"/>
              </a:solidFill>
              <a:prstDash val="solid"/>
              <a:miter/>
            </a:ln>
          </p:spPr>
        </p:cxnSp>
      </p:grpSp>
      <p:grpSp>
        <p:nvGrpSpPr>
          <p:cNvPr id="2" name="组合 1"/>
          <p:cNvGrpSpPr/>
          <p:nvPr/>
        </p:nvGrpSpPr>
        <p:grpSpPr>
          <a:xfrm>
            <a:off x="3503703" y="1613748"/>
            <a:ext cx="4412349" cy="1124225"/>
            <a:chOff x="3314690" y="1986421"/>
            <a:chExt cx="4412349" cy="1124225"/>
          </a:xfrm>
        </p:grpSpPr>
        <p:sp>
          <p:nvSpPr>
            <p:cNvPr id="28" name="文本框 27"/>
            <p:cNvSpPr txBox="1"/>
            <p:nvPr/>
          </p:nvSpPr>
          <p:spPr>
            <a:xfrm>
              <a:off x="3314690" y="1986421"/>
              <a:ext cx="4412349" cy="797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4000">
                  <a:solidFill>
                    <a:srgbClr val="7E5D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风雅宋简体" panose="02000000000000000000" charset="-122"/>
                  <a:ea typeface="方正风雅宋简体" panose="02000000000000000000" charset="-122"/>
                  <a:cs typeface="方正风雅宋简体" panose="02000000000000000000" charset="-122"/>
                  <a:sym typeface="方正清刻本悦宋简体" panose="02000000000000000000" charset="-122"/>
                </a:rPr>
                <a:t>3.奖助情况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88156" y="2690659"/>
              <a:ext cx="3768327" cy="419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>
                  <a:solidFill>
                    <a:schemeClr val="accent4">
                      <a:lumMod val="50000"/>
                      <a:alpha val="54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外国语学院研究生奖助体系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40" y="241604"/>
            <a:ext cx="1625232" cy="457812"/>
          </a:xfrm>
          <a:prstGeom prst="rect">
            <a:avLst/>
          </a:prstGeom>
        </p:spPr>
      </p:pic>
      <p:sp>
        <p:nvSpPr>
          <p:cNvPr id="6" name="object 6"/>
          <p:cNvSpPr txBox="1"/>
          <p:nvPr>
            <p:custDataLst>
              <p:tags r:id="rId1"/>
            </p:custDataLst>
          </p:nvPr>
        </p:nvSpPr>
        <p:spPr>
          <a:xfrm>
            <a:off x="513198" y="4262591"/>
            <a:ext cx="1404620" cy="840105"/>
          </a:xfrm>
          <a:prstGeom prst="rect">
            <a:avLst/>
          </a:prstGeom>
          <a:solidFill>
            <a:srgbClr val="BDA39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146050" rIns="0" bIns="0">
            <a:noAutofit/>
          </a:bodyPr>
          <a:lstStyle/>
          <a:p>
            <a:pPr marL="353695">
              <a:lnSpc>
                <a:spcPct val="100000"/>
              </a:lnSpc>
              <a:spcBef>
                <a:spcPts val="1150"/>
              </a:spcBef>
            </a:pPr>
            <a:r>
              <a:rPr sz="1800" b="1" spc="-20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硕士生</a:t>
            </a:r>
            <a:endParaRPr sz="18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353695">
              <a:lnSpc>
                <a:spcPct val="100000"/>
              </a:lnSpc>
            </a:pPr>
            <a:r>
              <a:rPr sz="1800" b="1" spc="-20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奖学金</a:t>
            </a:r>
            <a:endParaRPr sz="18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0" name="object 6"/>
          <p:cNvSpPr txBox="1"/>
          <p:nvPr>
            <p:custDataLst>
              <p:tags r:id="rId2"/>
            </p:custDataLst>
          </p:nvPr>
        </p:nvSpPr>
        <p:spPr>
          <a:xfrm>
            <a:off x="9821458" y="4262592"/>
            <a:ext cx="1404620" cy="840105"/>
          </a:xfrm>
          <a:prstGeom prst="rect">
            <a:avLst/>
          </a:prstGeom>
          <a:solidFill>
            <a:srgbClr val="BDA39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146050" rIns="0" bIns="0">
            <a:noAutofit/>
          </a:bodyPr>
          <a:lstStyle/>
          <a:p>
            <a:pPr marL="353695">
              <a:lnSpc>
                <a:spcPct val="100000"/>
              </a:lnSpc>
              <a:spcBef>
                <a:spcPts val="1150"/>
              </a:spcBef>
            </a:pPr>
            <a:r>
              <a:rPr lang="zh-CN" altLang="en-US" b="1" spc="-20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博</a:t>
            </a:r>
            <a:r>
              <a:rPr sz="1800" b="1" spc="-20" smtClean="0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士生</a:t>
            </a:r>
            <a:endParaRPr sz="18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353695">
              <a:lnSpc>
                <a:spcPct val="100000"/>
              </a:lnSpc>
            </a:pPr>
            <a:r>
              <a:rPr sz="1800" b="1" spc="-20">
                <a:solidFill>
                  <a:srgbClr val="FFFFFF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奖学金</a:t>
            </a:r>
            <a:endParaRPr sz="18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 flipH="1">
            <a:off x="-96519" y="2"/>
            <a:ext cx="12191999" cy="6857997"/>
          </a:xfrm>
          <a:prstGeom prst="rect">
            <a:avLst/>
          </a:prstGeom>
          <a:blipFill rotWithShape="1">
            <a:blip r:embed="rId5">
              <a:alphaModFix amt="25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463106" y="674885"/>
            <a:ext cx="5053965" cy="1612265"/>
            <a:chOff x="3270871" y="3965677"/>
            <a:chExt cx="5053965" cy="1612265"/>
          </a:xfrm>
        </p:grpSpPr>
        <p:sp>
          <p:nvSpPr>
            <p:cNvPr id="27" name="文本框 26"/>
            <p:cNvSpPr txBox="1"/>
            <p:nvPr/>
          </p:nvSpPr>
          <p:spPr>
            <a:xfrm>
              <a:off x="3697591" y="3965677"/>
              <a:ext cx="4412349" cy="797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4000">
                  <a:solidFill>
                    <a:srgbClr val="7E5D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风雅宋简体" panose="02000000000000000000" charset="-122"/>
                  <a:ea typeface="方正风雅宋简体" panose="02000000000000000000" charset="-122"/>
                  <a:cs typeface="方正风雅宋简体" panose="02000000000000000000" charset="-122"/>
                  <a:sym typeface="方正清刻本悦宋简体" panose="02000000000000000000" charset="-122"/>
                </a:rPr>
                <a:t>3.奖助情况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270871" y="4847692"/>
              <a:ext cx="5053965" cy="730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b="1" spc="-25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充分发挥奖助体系激励作用，助力学生成长成才</a:t>
              </a:r>
            </a:p>
            <a:p>
              <a:pPr>
                <a:lnSpc>
                  <a:spcPct val="130000"/>
                </a:lnSpc>
              </a:pPr>
              <a:r>
                <a:rPr lang="en-US" altLang="en-US" sz="1400">
                  <a:solidFill>
                    <a:srgbClr val="237D3F">
                      <a:alpha val="20000"/>
                    </a:srgb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方正清刻本悦宋简体" panose="02000000000000000000" charset="-122"/>
                  <a:sym typeface="方正清刻本悦宋简体" panose="02000000000000000000" charset="-122"/>
                </a:rPr>
                <a:t>. 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 rot="16200000">
            <a:off x="5632979" y="4524971"/>
            <a:ext cx="666842" cy="173162"/>
            <a:chOff x="8316476" y="5567806"/>
            <a:chExt cx="1309489" cy="340041"/>
          </a:xfrm>
        </p:grpSpPr>
        <p:sp>
          <p:nvSpPr>
            <p:cNvPr id="30" name="椭圆 29"/>
            <p:cNvSpPr/>
            <p:nvPr/>
          </p:nvSpPr>
          <p:spPr>
            <a:xfrm>
              <a:off x="9285924" y="5567806"/>
              <a:ext cx="340041" cy="340041"/>
            </a:xfrm>
            <a:prstGeom prst="ellipse">
              <a:avLst/>
            </a:prstGeom>
            <a:solidFill>
              <a:schemeClr val="accent4">
                <a:alpha val="75000"/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8801200" y="5567806"/>
              <a:ext cx="340041" cy="340041"/>
            </a:xfrm>
            <a:prstGeom prst="ellipse">
              <a:avLst/>
            </a:prstGeom>
            <a:solidFill>
              <a:srgbClr val="E8BC2C">
                <a:alpha val="87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316476" y="5567806"/>
              <a:ext cx="340041" cy="34004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328998" y="2846755"/>
            <a:ext cx="5416794" cy="3529586"/>
            <a:chOff x="6252798" y="3328414"/>
            <a:chExt cx="5416794" cy="352958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0" name="矩形 19"/>
            <p:cNvSpPr/>
            <p:nvPr/>
          </p:nvSpPr>
          <p:spPr>
            <a:xfrm>
              <a:off x="6252798" y="3328414"/>
              <a:ext cx="5100599" cy="3529586"/>
            </a:xfrm>
            <a:prstGeom prst="rect">
              <a:avLst/>
            </a:prstGeom>
            <a:solidFill>
              <a:srgbClr val="E8BC2C"/>
            </a:solidFill>
            <a:ln>
              <a:noFill/>
            </a:ln>
            <a:effectLst/>
            <a:sp3d>
              <a:bevelT w="139700" h="139700"/>
            </a:sp3d>
          </p:spPr>
          <p:txBody>
            <a:bodyPr vert="horz" wrap="square" numCol="1" spcCol="0" anchor="ctr" anchorCtr="0"/>
            <a:lstStyle/>
            <a:p>
              <a:pPr lvl="0" algn="ctr">
                <a:buClrTx/>
                <a:buSzTx/>
                <a:buFontTx/>
              </a:pPr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/>
            <a:srcRect l="15782" t="5734" r="15782" b="89694"/>
            <a:stretch>
              <a:fillRect/>
            </a:stretch>
          </p:blipFill>
          <p:spPr>
            <a:xfrm rot="5400000">
              <a:off x="9752819" y="4931600"/>
              <a:ext cx="3519951" cy="313594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</p:pic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7715" y="2809875"/>
            <a:ext cx="4740275" cy="3556635"/>
          </a:xfrm>
          <a:prstGeom prst="rect">
            <a:avLst/>
          </a:prstGeom>
        </p:spPr>
      </p:pic>
      <p:sp>
        <p:nvSpPr>
          <p:cNvPr id="9" name="object 3"/>
          <p:cNvSpPr txBox="1"/>
          <p:nvPr>
            <p:custDataLst>
              <p:tags r:id="rId2"/>
            </p:custDataLst>
          </p:nvPr>
        </p:nvSpPr>
        <p:spPr>
          <a:xfrm>
            <a:off x="7392797" y="2997370"/>
            <a:ext cx="3092450" cy="3662285"/>
          </a:xfrm>
          <a:prstGeom prst="rect">
            <a:avLst/>
          </a:prstGeom>
        </p:spPr>
        <p:txBody>
          <a:bodyPr vert="horz" wrap="square" lIns="0" tIns="115570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910"/>
              </a:spcBef>
            </a:pPr>
            <a:r>
              <a:rPr lang="zh-CN" altLang="zh-CN" sz="1700" b="1" spc="-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学业奖学金</a:t>
            </a:r>
            <a:r>
              <a:rPr lang="en-US" altLang="en-US" sz="1700" b="1" spc="-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1700" b="1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222</a:t>
            </a:r>
            <a:r>
              <a:rPr lang="zh-CN" altLang="zh-CN" sz="1700" b="1" spc="-5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</a:t>
            </a:r>
            <a:endParaRPr sz="1700" b="1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00000"/>
              </a:lnSpc>
              <a:spcBef>
                <a:spcPts val="815"/>
              </a:spcBef>
            </a:pPr>
            <a:r>
              <a:rPr lang="zh-CN" altLang="zh-CN" sz="1700" b="1" spc="-1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博士岗位奖学金</a:t>
            </a:r>
            <a:r>
              <a:rPr lang="en-US" altLang="en-US" sz="1700" b="1" spc="-1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1700" b="1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107</a:t>
            </a:r>
            <a:r>
              <a:rPr lang="zh-CN" altLang="zh-CN" sz="1700" b="1" spc="-5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</a:t>
            </a:r>
            <a:endParaRPr sz="1700" b="1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00000"/>
              </a:lnSpc>
              <a:spcBef>
                <a:spcPts val="820"/>
              </a:spcBef>
            </a:pPr>
            <a:r>
              <a:rPr lang="zh-CN" altLang="zh-CN" sz="1700" b="1" spc="-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校长奖学金</a:t>
            </a:r>
            <a:r>
              <a:rPr lang="en-US" altLang="en-US" sz="1700" b="1" spc="-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1700" b="1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</a:t>
            </a:r>
            <a:r>
              <a:rPr lang="zh-CN" altLang="zh-CN" sz="1700" b="1" spc="-5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</a:t>
            </a:r>
            <a:endParaRPr sz="1700" b="1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00000"/>
              </a:lnSpc>
              <a:spcBef>
                <a:spcPts val="815"/>
              </a:spcBef>
            </a:pPr>
            <a:r>
              <a:rPr lang="zh-CN" altLang="zh-CN" sz="1700" b="1" spc="-1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专业学位国家助学金</a:t>
            </a:r>
            <a:r>
              <a:rPr lang="en-US" altLang="en-US" sz="1700" b="1" spc="-1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1700" b="1" i="0" strike="noStrike" spc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87</a:t>
            </a:r>
            <a:r>
              <a:rPr lang="zh-CN" altLang="zh-CN" sz="1700" b="1" spc="-5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</a:t>
            </a:r>
          </a:p>
          <a:p>
            <a:pPr marL="12700" lvl="0">
              <a:lnSpc>
                <a:spcPct val="100000"/>
              </a:lnSpc>
              <a:spcBef>
                <a:spcPts val="815"/>
              </a:spcBef>
            </a:pPr>
            <a:r>
              <a:rPr lang="zh-CN" altLang="zh-CN" sz="1700" b="1" spc="-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专项学业奖学金</a:t>
            </a:r>
            <a:r>
              <a:rPr lang="zh-CN" altLang="zh-CN" sz="1700" b="1" spc="-1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（</a:t>
            </a:r>
            <a:r>
              <a:rPr lang="zh-CN" altLang="zh-CN" sz="1700" b="1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学硕</a:t>
            </a:r>
            <a:r>
              <a:rPr lang="zh-CN" altLang="zh-CN" sz="1700" b="1" spc="-1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  <a:r>
              <a:rPr lang="en-US" altLang="en-US" sz="1700" b="1" i="0" strike="noStrike" spc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39</a:t>
            </a:r>
            <a:r>
              <a:rPr lang="zh-CN" altLang="zh-CN" sz="1700" b="1" spc="-5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</a:t>
            </a:r>
            <a:endParaRPr sz="1700" b="1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00000"/>
              </a:lnSpc>
              <a:spcBef>
                <a:spcPts val="815"/>
              </a:spcBef>
            </a:pPr>
            <a:r>
              <a:rPr lang="zh-CN" altLang="zh-CN" sz="1700" b="1" spc="-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专项学业奖学金</a:t>
            </a:r>
            <a:r>
              <a:rPr lang="zh-CN" altLang="zh-CN" sz="1700" b="1" spc="-2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（</a:t>
            </a:r>
            <a:r>
              <a:rPr lang="zh-CN" altLang="zh-CN" sz="1700" b="1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专硕</a:t>
            </a:r>
            <a:r>
              <a:rPr lang="zh-CN" altLang="zh-CN" sz="1700" b="1" spc="-2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）</a:t>
            </a:r>
            <a:r>
              <a:rPr lang="en-US" altLang="en-US" sz="1700" b="1" i="0" strike="noStrike" spc="-2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9</a:t>
            </a:r>
            <a:r>
              <a:rPr lang="zh-CN" altLang="zh-CN" sz="1700" b="1" spc="-5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</a:t>
            </a:r>
            <a:endParaRPr sz="1700" b="1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40000"/>
              </a:lnSpc>
              <a:spcBef>
                <a:spcPts val="5"/>
              </a:spcBef>
            </a:pPr>
            <a:r>
              <a:rPr lang="zh-CN" altLang="zh-CN" sz="1700" b="1" spc="-2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科学实践创新奖</a:t>
            </a:r>
            <a:r>
              <a:rPr lang="en-US" altLang="en-US" sz="1700" b="1" spc="-2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1700" b="1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11</a:t>
            </a:r>
            <a:r>
              <a:rPr lang="zh-CN" altLang="zh-CN" sz="1700" b="1" spc="-5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</a:t>
            </a:r>
          </a:p>
          <a:p>
            <a:pPr marL="12700" lvl="0">
              <a:lnSpc>
                <a:spcPct val="140000"/>
              </a:lnSpc>
              <a:spcBef>
                <a:spcPts val="5"/>
              </a:spcBef>
            </a:pPr>
            <a:r>
              <a:rPr lang="zh-CN" altLang="zh-CN" sz="1700" b="1" spc="-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闳材奖学金</a:t>
            </a:r>
            <a:r>
              <a:rPr lang="en-US" altLang="en-US" sz="1700" b="1" spc="-5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 </a:t>
            </a:r>
            <a:r>
              <a:rPr lang="en-US" altLang="en-US" sz="1700" b="1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7</a:t>
            </a:r>
            <a:r>
              <a:rPr lang="zh-CN" altLang="zh-CN" sz="1700" b="1" spc="-50" smtClean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</a:t>
            </a:r>
            <a:endParaRPr lang="en-US" altLang="zh-CN" sz="1700" b="1" spc="-50" smtClean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40000"/>
              </a:lnSpc>
              <a:spcBef>
                <a:spcPts val="5"/>
              </a:spcBef>
            </a:pPr>
            <a:r>
              <a:rPr lang="en-US" altLang="zh-CN" sz="1700" b="1" spc="-50" smtClean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== 488</a:t>
            </a:r>
            <a:r>
              <a:rPr lang="zh-CN" altLang="en-US" sz="1700" b="1" spc="-50" smtClean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人次</a:t>
            </a:r>
            <a:endParaRPr lang="zh-CN" altLang="zh-CN" sz="1700" b="1" spc="-5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12700" lvl="0">
              <a:lnSpc>
                <a:spcPct val="100000"/>
              </a:lnSpc>
              <a:spcBef>
                <a:spcPts val="815"/>
              </a:spcBef>
            </a:pPr>
            <a:endParaRPr lang="zh-CN" altLang="zh-CN" sz="1700" b="1" spc="-5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107090"/>
            <a:ext cx="12191999" cy="6857997"/>
          </a:xfrm>
          <a:prstGeom prst="rect">
            <a:avLst/>
          </a:prstGeom>
          <a:blipFill rotWithShape="0">
            <a:blip r:embed="rId6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436864" y="1905"/>
            <a:ext cx="758190" cy="6854190"/>
          </a:xfrm>
          <a:prstGeom prst="rect">
            <a:avLst/>
          </a:prstGeom>
          <a:solidFill>
            <a:srgbClr val="E8BC2C"/>
          </a:solidFill>
          <a:ln>
            <a:noFill/>
          </a:ln>
        </p:spPr>
        <p:txBody>
          <a:bodyPr vert="horz" wrap="square" numCol="1" spcCol="0" anchor="ctr" anchorCtr="0"/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0026950" y="4146818"/>
            <a:ext cx="217179" cy="217179"/>
          </a:xfrm>
          <a:prstGeom prst="ellipse">
            <a:avLst/>
          </a:prstGeom>
          <a:solidFill>
            <a:srgbClr val="E8BC2C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endParaRPr lang="zh-CN" altLang="zh-CN">
              <a:solidFill>
                <a:schemeClr val="l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99515" y="765175"/>
            <a:ext cx="4412615" cy="797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sz="4000">
                <a:solidFill>
                  <a:srgbClr val="7E5D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风雅宋简体" panose="02000000000000000000" charset="-122"/>
                <a:ea typeface="方正风雅宋简体" panose="02000000000000000000" charset="-122"/>
                <a:cs typeface="方正风雅宋简体" panose="02000000000000000000" charset="-122"/>
                <a:sym typeface="方正清刻本悦宋简体" panose="02000000000000000000" charset="-122"/>
              </a:rPr>
              <a:t>4.学术交流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42853" y="1905"/>
            <a:ext cx="4685029" cy="3125808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</p:pic>
      <p:grpSp>
        <p:nvGrpSpPr>
          <p:cNvPr id="45" name="组合 44"/>
          <p:cNvGrpSpPr/>
          <p:nvPr/>
        </p:nvGrpSpPr>
        <p:grpSpPr>
          <a:xfrm>
            <a:off x="8301131" y="5207857"/>
            <a:ext cx="2539365" cy="1543050"/>
            <a:chOff x="9600" y="8157"/>
            <a:chExt cx="3999" cy="2430"/>
          </a:xfrm>
        </p:grpSpPr>
        <p:sp>
          <p:nvSpPr>
            <p:cNvPr id="11" name="椭圆 10"/>
            <p:cNvSpPr/>
            <p:nvPr/>
          </p:nvSpPr>
          <p:spPr>
            <a:xfrm>
              <a:off x="10847" y="8270"/>
              <a:ext cx="2752" cy="2190"/>
            </a:xfrm>
            <a:prstGeom prst="ellipse">
              <a:avLst/>
            </a:prstGeom>
            <a:solidFill>
              <a:srgbClr val="E7BD2B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lang="zh-CN" altLang="zh-CN">
                <a:solidFill>
                  <a:schemeClr val="l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rcRect r="1051"/>
            <a:stretch>
              <a:fillRect/>
            </a:stretch>
          </p:blipFill>
          <p:spPr>
            <a:xfrm>
              <a:off x="9600" y="8157"/>
              <a:ext cx="3608" cy="2431"/>
            </a:xfrm>
            <a:prstGeom prst="ellipse">
              <a:avLst/>
            </a:prstGeom>
          </p:spPr>
        </p:pic>
      </p:grpSp>
      <p:pic>
        <p:nvPicPr>
          <p:cNvPr id="43" name="图片 42" descr="7b0a20202020227069636672616d65646573223a20222670666d38373230363735383831262673707432312d312626626474303026267764743235353026266f726773697a653030262670667431313126220a7d0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/>
                </a14:imgProps>
              </a:ext>
            </a:extLst>
          </a:blip>
          <a:srcRect/>
          <a:stretch>
            <a:fillRect/>
          </a:stretch>
        </p:blipFill>
        <p:spPr>
          <a:xfrm>
            <a:off x="8694682" y="3236708"/>
            <a:ext cx="2824629" cy="1645544"/>
          </a:xfrm>
          <a:prstGeom prst="rect">
            <a:avLst/>
          </a:prstGeom>
        </p:spPr>
      </p:pic>
      <p:sp>
        <p:nvSpPr>
          <p:cNvPr id="46" name="object 7"/>
          <p:cNvSpPr txBox="1"/>
          <p:nvPr>
            <p:custDataLst>
              <p:tags r:id="rId3"/>
            </p:custDataLst>
          </p:nvPr>
        </p:nvSpPr>
        <p:spPr>
          <a:xfrm>
            <a:off x="551815" y="2421255"/>
            <a:ext cx="7423150" cy="3966210"/>
          </a:xfrm>
          <a:prstGeom prst="rect">
            <a:avLst/>
          </a:prstGeom>
        </p:spPr>
        <p:txBody>
          <a:bodyPr vert="horz" wrap="square" lIns="0" tIns="119380" rIns="0" bIns="0">
            <a:spAutoFit/>
          </a:bodyPr>
          <a:lstStyle/>
          <a:p>
            <a:pPr marL="299085" lvl="0" indent="-287020">
              <a:lnSpc>
                <a:spcPct val="150000"/>
              </a:lnSpc>
              <a:spcBef>
                <a:spcPts val="940"/>
              </a:spcBef>
              <a:buFont typeface="Wingdings" panose="05000000000000000000" charset="0"/>
              <a:buChar char="Ø"/>
              <a:tabLst>
                <a:tab pos="299720" algn="l"/>
              </a:tabLst>
            </a:pPr>
            <a:r>
              <a:rPr lang="en-US" altLang="en-US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2023</a:t>
            </a:r>
            <a:r>
              <a:rPr lang="zh-CN" altLang="zh-CN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年</a:t>
            </a:r>
            <a:r>
              <a:rPr lang="en-US" altLang="en-US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5</a:t>
            </a:r>
            <a:r>
              <a:rPr lang="zh-CN" altLang="zh-CN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月</a:t>
            </a:r>
            <a:r>
              <a:rPr lang="en-US" altLang="en-US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</a:t>
            </a:r>
            <a:r>
              <a:rPr lang="zh-CN" altLang="zh-CN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日，</a:t>
            </a:r>
            <a:r>
              <a:rPr lang="zh-CN" altLang="zh-CN" spc="-2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第十五届</a:t>
            </a:r>
            <a:r>
              <a:rPr lang="zh-CN" altLang="zh-CN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北京大学外国语言文学研究生论坛顺利举办。</a:t>
            </a:r>
          </a:p>
          <a:p>
            <a:pPr marL="299085" lvl="0" indent="-287020">
              <a:lnSpc>
                <a:spcPct val="150000"/>
              </a:lnSpc>
              <a:spcBef>
                <a:spcPts val="840"/>
              </a:spcBef>
              <a:buFont typeface="Wingdings" panose="05000000000000000000" charset="0"/>
              <a:buChar char="Ø"/>
              <a:tabLst>
                <a:tab pos="299720" algn="l"/>
              </a:tabLst>
            </a:pPr>
            <a:r>
              <a:rPr lang="zh-CN" altLang="zh-CN" spc="-5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本届论坛共收到来自国内外</a:t>
            </a:r>
            <a:r>
              <a:rPr lang="en-US" altLang="en-US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113</a:t>
            </a:r>
            <a:r>
              <a:rPr lang="zh-CN" altLang="zh-CN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所高校（含</a:t>
            </a:r>
            <a:r>
              <a:rPr lang="en-US" altLang="en-US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6</a:t>
            </a:r>
            <a:r>
              <a:rPr lang="zh-CN" altLang="zh-CN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所海外高校）</a:t>
            </a:r>
            <a:r>
              <a:rPr lang="en-US" altLang="en-US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500</a:t>
            </a:r>
            <a:r>
              <a:rPr lang="zh-CN" altLang="zh-CN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余名研究生的</a:t>
            </a:r>
            <a:r>
              <a:rPr lang="en-US" altLang="en-US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531</a:t>
            </a:r>
            <a:r>
              <a:rPr lang="zh-CN" altLang="zh-CN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篇投稿</a:t>
            </a:r>
            <a:r>
              <a:rPr lang="zh-CN" altLang="zh-CN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，参与人数及投稿论文篇数与去年基本持平。</a:t>
            </a:r>
          </a:p>
          <a:p>
            <a:pPr marL="299085" lvl="0" indent="-287020">
              <a:lnSpc>
                <a:spcPct val="150000"/>
              </a:lnSpc>
              <a:buFont typeface="Wingdings" panose="05000000000000000000" charset="0"/>
              <a:buChar char="Ø"/>
              <a:tabLst>
                <a:tab pos="299720" algn="l"/>
              </a:tabLst>
            </a:pPr>
            <a:r>
              <a:rPr lang="zh-CN" altLang="zh-CN" b="0" i="0" strike="noStrike" spc="-5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本届论坛采取线上线下相结合的方式进行，</a:t>
            </a:r>
            <a:r>
              <a:rPr lang="en-US" altLang="en-US" b="1" i="0" strike="noStrike" spc="-5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200</a:t>
            </a:r>
            <a:r>
              <a:rPr lang="zh-CN" altLang="zh-CN" b="1" i="0" strike="noStrike" spc="-5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多</a:t>
            </a:r>
            <a:r>
              <a:rPr lang="zh-CN" altLang="zh-CN" b="1" spc="-5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名同学</a:t>
            </a:r>
            <a:r>
              <a:rPr lang="zh-CN" altLang="zh-CN" spc="-15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参与发言与讨论，共设置</a:t>
            </a:r>
            <a:r>
              <a:rPr lang="en-US" altLang="en-US" b="1" spc="-1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19</a:t>
            </a:r>
            <a:r>
              <a:rPr lang="zh-CN" altLang="zh-CN" b="1" spc="-5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个分论坛</a:t>
            </a:r>
            <a:r>
              <a:rPr lang="zh-CN" altLang="zh-CN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，</a:t>
            </a:r>
            <a:r>
              <a:rPr lang="zh-CN" altLang="zh-CN" b="0" i="0" strike="noStrike" spc="-15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每个分会场的参会同学分别在</a:t>
            </a:r>
            <a:r>
              <a:rPr lang="zh-CN" altLang="zh-CN" b="0" i="0" strike="noStrike" spc="-15">
                <a:solidFill>
                  <a:srgbClr val="C00000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线下和云端</a:t>
            </a:r>
            <a:r>
              <a:rPr lang="zh-CN" altLang="zh-CN" b="0" i="0" strike="noStrike" spc="-15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进行实时交流与互动。</a:t>
            </a:r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  <a:p>
            <a:pPr marL="299085" lvl="0" indent="-287020">
              <a:lnSpc>
                <a:spcPct val="150000"/>
              </a:lnSpc>
              <a:buFont typeface="Wingdings" panose="05000000000000000000" charset="0"/>
              <a:buChar char="Ø"/>
              <a:tabLst>
                <a:tab pos="299720" algn="l"/>
              </a:tabLst>
            </a:pPr>
            <a:r>
              <a:rPr lang="zh-CN" altLang="zh-CN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学院</a:t>
            </a:r>
            <a:r>
              <a:rPr lang="en-US" altLang="en-US" b="1" i="0" strike="noStrike" spc="0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123</a:t>
            </a:r>
            <a:r>
              <a:rPr lang="zh-CN" altLang="zh-CN" b="1">
                <a:solidFill>
                  <a:srgbClr val="A83A36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位老师</a:t>
            </a:r>
            <a:r>
              <a:rPr lang="zh-CN" altLang="zh-CN" spc="-15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参与初审、一审、二审三轮评审工作。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章文</a:t>
            </a:r>
            <a:r>
              <a:rPr lang="zh-CN" altLang="zh-CN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老师、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张忞煜</a:t>
            </a:r>
            <a:r>
              <a:rPr lang="zh-CN" altLang="zh-CN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老师做主旨发言，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熊燃老</a:t>
            </a:r>
            <a:r>
              <a:rPr lang="zh-CN" altLang="zh-CN" spc="-2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师、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沈一鸣</a:t>
            </a:r>
            <a:r>
              <a:rPr lang="zh-CN" altLang="zh-CN" spc="-2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老师、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郑楠老</a:t>
            </a:r>
            <a:r>
              <a:rPr lang="zh-CN" altLang="zh-CN" spc="-2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师、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王渊老</a:t>
            </a:r>
            <a:r>
              <a:rPr lang="zh-CN" altLang="zh-CN" spc="-2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师、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姜清远</a:t>
            </a:r>
            <a:r>
              <a:rPr lang="zh-CN" altLang="zh-CN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老师、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周彤老</a:t>
            </a:r>
            <a:r>
              <a:rPr lang="zh-CN" altLang="zh-CN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师、</a:t>
            </a:r>
            <a:r>
              <a:rPr lang="zh-CN" altLang="zh-CN" i="0" strike="noStrike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宋文志</a:t>
            </a:r>
            <a:r>
              <a:rPr lang="zh-CN" altLang="zh-CN" spc="-10">
                <a:solidFill>
                  <a:schemeClr val="accent4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老师</a:t>
            </a:r>
            <a:r>
              <a:rPr lang="zh-CN" altLang="zh-CN" spc="-20">
                <a:solidFill>
                  <a:srgbClr val="31313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方正清刻本悦宋简体" panose="02000000000000000000" charset="-122"/>
              </a:rPr>
              <a:t>为各分论坛点评。</a:t>
            </a:r>
            <a:endParaRPr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方正清刻本悦宋简体" panose="02000000000000000000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k2MTlhNGU4YTdlOTQzZGQ0MzU5NWJiYWUyZGJhNzAifQ=="/>
  <p:tag name="FULLTEXTBEAUTIFYED" val="1"/>
  <p:tag name="RESOURCE_RECORD_KEY" val="{&quot;13&quot;:[20482077,20104445,20063521],&quot;29&quot;:[2042630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4_1"/>
  <p:tag name="KSO_WM_UNIT_ID" val="diagram20198924_4*l_h_f*1_4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924_2*l_h_i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5_1"/>
  <p:tag name="KSO_WM_UNIT_ID" val="diagram20198924_4*l_h_f*1_5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41*91"/>
  <p:tag name="TABLE_ENDDRAG_RECT" val="15*411*441*9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59*91"/>
  <p:tag name="TABLE_ENDDRAG_RECT" val="479*410*459*9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5_1"/>
  <p:tag name="KSO_WM_UNIT_ID" val="diagram20198924_4*l_h_a*1_5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198924_3"/>
  <p:tag name="KSO_WM_TEMPLATE_SUBCATEGORY" val="22"/>
  <p:tag name="KSO_WM_TEMPLATE_MASTER_TYPE" val="0"/>
  <p:tag name="KSO_WM_TEMPLATE_COLOR_TYPE" val="1"/>
  <p:tag name="KSO_WM_SLIDE_TYPE" val="text"/>
  <p:tag name="KSO_WM_SLIDE_SUBTYPE" val="diag"/>
  <p:tag name="KSO_WM_SLIDE_ITEM_CNT" val="2"/>
  <p:tag name="KSO_WM_SLIDE_INDEX" val="3"/>
  <p:tag name="KSO_WM_SLIDE_SIZE" val="715.15*200.36"/>
  <p:tag name="KSO_WM_SLIDE_POSITION" val="107.935*168.02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98924"/>
  <p:tag name="KSO_WM_SLIDE_LAYOUT" val="l"/>
  <p:tag name="KSO_WM_SLIDE_LAYOUT_CNT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98924_4*l_h_i*1_3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1_1"/>
  <p:tag name="KSO_WM_UNIT_ID" val="diagram20198924_1*l_h_a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1_1"/>
  <p:tag name="KSO_WM_UNIT_ID" val="diagram20198924_1*l_h_f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2_1"/>
  <p:tag name="KSO_WM_UNIT_ID" val="diagram20198924_1*l_h_a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2_1"/>
  <p:tag name="KSO_WM_UNIT_ID" val="diagram20198924_1*l_h_f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924_1*l_h_i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24_1*l_h_i*1_2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24_1*l_h_i*1_1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98924_4*l_h_i*1_3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924_1*l_h_i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98924_4*l_h_i*1_4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24_4*l_h_i*1_4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198924_4*l_h_i*1_5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198924_4*l_h_i*1_5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924_4*l_h_i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198924_3"/>
  <p:tag name="KSO_WM_TEMPLATE_SUBCATEGORY" val="22"/>
  <p:tag name="KSO_WM_TEMPLATE_MASTER_TYPE" val="0"/>
  <p:tag name="KSO_WM_TEMPLATE_COLOR_TYPE" val="1"/>
  <p:tag name="KSO_WM_SLIDE_TYPE" val="text"/>
  <p:tag name="KSO_WM_SLIDE_SUBTYPE" val="diag"/>
  <p:tag name="KSO_WM_SLIDE_ITEM_CNT" val="5"/>
  <p:tag name="KSO_WM_SLIDE_INDEX" val="3"/>
  <p:tag name="KSO_WM_SLIDE_SIZE" val="715.15*200.36"/>
  <p:tag name="KSO_WM_SLIDE_POSITION" val="107.935*168.02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98924"/>
  <p:tag name="KSO_WM_SLIDE_LAYOUT" val="l"/>
  <p:tag name="KSO_WM_SLIDE_LAYOUT_CNT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24_4*l_h_i*1_2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24_4*l_h_i*1_1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924_4*l_h_i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1_1"/>
  <p:tag name="KSO_WM_UNIT_ID" val="diagram20198924_4*l_h_a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1_1"/>
  <p:tag name="KSO_WM_UNIT_ID" val="diagram20198924_4*l_h_f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198924_3"/>
  <p:tag name="KSO_WM_TEMPLATE_SUBCATEGORY" val="22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3"/>
  <p:tag name="KSO_WM_SLIDE_SIZE" val="715.15*200.36"/>
  <p:tag name="KSO_WM_SLIDE_POSITION" val="107.935*168.02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98924"/>
  <p:tag name="KSO_WM_SLIDE_LAYOUT" val="l"/>
  <p:tag name="KSO_WM_SLIDE_LAYOUT_CNT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2_1"/>
  <p:tag name="KSO_WM_UNIT_ID" val="diagram20198924_4*l_h_a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1_1"/>
  <p:tag name="KSO_WM_UNIT_ID" val="diagram20198924_2*l_h_a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98924_2*l_h_i*1_3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98924_2*l_h_i*1_3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924_2*l_h_i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24_2*l_h_i*1_2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24_2*l_h_i*1_1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924_2*l_h_i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1_1"/>
  <p:tag name="KSO_WM_UNIT_ID" val="diagram20198924_2*l_h_a*1_1_1"/>
  <p:tag name="KSO_WM_TEMPLATE_CATEGORY" val="diagram"/>
  <p:tag name="KSO_WM_TEMPLATE_INDEX" val="20198924"/>
  <p:tag name="KSO_WM_UNIT_LAYERLEVEL" val="1_1_1"/>
  <p:tag name="KSO_WM_TAG_VERSION" val="1.0"/>
  <p:tag name="KSO_WM_BEAUTIFY_FLAG" val="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1_1"/>
  <p:tag name="KSO_WM_UNIT_ID" val="diagram20198924_2*l_h_a*1_1_1"/>
  <p:tag name="KSO_WM_TEMPLATE_CATEGORY" val="diagram"/>
  <p:tag name="KSO_WM_TEMPLATE_INDEX" val="20198924"/>
  <p:tag name="KSO_WM_UNIT_LAYERLEVEL" val="1_1_1"/>
  <p:tag name="KSO_WM_TAG_VERSION" val="1.0"/>
  <p:tag name="KSO_WM_BEAUTIFY_FLAG" val="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2_1"/>
  <p:tag name="KSO_WM_UNIT_ID" val="diagram20198924_4*l_h_f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3_1"/>
  <p:tag name="KSO_WM_UNIT_ID" val="diagram20198924_4*l_h_a*1_3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3_1"/>
  <p:tag name="KSO_WM_UNIT_ID" val="diagram20198924_4*l_h_f*1_3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198924_3"/>
  <p:tag name="KSO_WM_TEMPLATE_SUBCATEGORY" val="22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3"/>
  <p:tag name="KSO_WM_SLIDE_SIZE" val="715.15*200.36"/>
  <p:tag name="KSO_WM_SLIDE_POSITION" val="107.935*168.02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98924"/>
  <p:tag name="KSO_WM_SLIDE_LAYOUT" val="l"/>
  <p:tag name="KSO_WM_SLIDE_LAYOUT_CNT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1_1"/>
  <p:tag name="KSO_WM_UNIT_ID" val="diagram20198924_2*l_h_a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4_1"/>
  <p:tag name="KSO_WM_UNIT_ID" val="diagram20198924_4*l_h_a*1_4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1_1"/>
  <p:tag name="KSO_WM_UNIT_ID" val="diagram20198924_2*l_h_f*1_1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2_1"/>
  <p:tag name="KSO_WM_UNIT_ID" val="diagram20198924_2*l_h_a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2_1"/>
  <p:tag name="KSO_WM_UNIT_ID" val="diagram20198924_2*l_h_f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3_1"/>
  <p:tag name="KSO_WM_UNIT_ID" val="diagram20198924_2*l_h_a*1_3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3_1"/>
  <p:tag name="KSO_WM_UNIT_ID" val="diagram20198924_2*l_h_f*1_3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98924_2*l_h_i*1_3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98924_2*l_h_i*1_3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924_2*l_h_i*1_2_1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24_2*l_h_i*1_2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24_2*l_h_i*1_1_2"/>
  <p:tag name="KSO_WM_TEMPLATE_CATEGORY" val="diagram"/>
  <p:tag name="KSO_WM_TEMPLATE_INDEX" val="2019892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-简"/>
        <a:ea typeface=""/>
        <a:cs typeface=""/>
        <a:font script="Jpan" typeface="游ゴシック Light"/>
        <a:font script="Hang" typeface="맑은 고딕"/>
        <a:font script="Hans" typeface="宋体-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-简"/>
        <a:ea typeface=""/>
        <a:cs typeface=""/>
        <a:font script="Jpan" typeface="游ゴシック"/>
        <a:font script="Hang" typeface="맑은 고딕"/>
        <a:font script="Hans" typeface="宋体-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-简"/>
        <a:ea typeface=""/>
        <a:cs typeface=""/>
        <a:font script="Jpan" typeface="游ゴシック Light"/>
        <a:font script="Hang" typeface="맑은 고딕"/>
        <a:font script="Hans" typeface="宋体-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-简"/>
        <a:ea typeface=""/>
        <a:cs typeface=""/>
        <a:font script="Jpan" typeface="游ゴシック"/>
        <a:font script="Hang" typeface="맑은 고딕"/>
        <a:font script="Hans" typeface="宋体-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-简"/>
        <a:ea typeface=""/>
        <a:cs typeface=""/>
        <a:font script="Jpan" typeface="游ゴシック Light"/>
        <a:font script="Hang" typeface="맑은 고딕"/>
        <a:font script="Hans" typeface="宋体-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-简"/>
        <a:ea typeface=""/>
        <a:cs typeface=""/>
        <a:font script="Jpan" typeface="游ゴシック"/>
        <a:font script="Hang" typeface="맑은 고딕"/>
        <a:font script="Hans" typeface="宋体-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3533</Words>
  <Application>Microsoft Office PowerPoint</Application>
  <PresentationFormat>宽屏</PresentationFormat>
  <Paragraphs>392</Paragraphs>
  <Slides>36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60" baseType="lpstr">
      <vt:lpstr>Wingdings</vt:lpstr>
      <vt:lpstr>方正风雅宋简体</vt:lpstr>
      <vt:lpstr>汉仪雅酷黑 95W</vt:lpstr>
      <vt:lpstr>微软雅黑</vt:lpstr>
      <vt:lpstr>Times New Roman Bold</vt:lpstr>
      <vt:lpstr>汉仪铸字美心体简</vt:lpstr>
      <vt:lpstr>汉仪中黑 简</vt:lpstr>
      <vt:lpstr>Times New Roman</vt:lpstr>
      <vt:lpstr>华文中宋</vt:lpstr>
      <vt:lpstr>方正兰亭中黑_GBK</vt:lpstr>
      <vt:lpstr>汉仪力量黑简</vt:lpstr>
      <vt:lpstr>宋体-简</vt:lpstr>
      <vt:lpstr>汉仪雅酷黑 85W</vt:lpstr>
      <vt:lpstr>思源黑体 CN Light</vt:lpstr>
      <vt:lpstr>苏新诗柳楷简</vt:lpstr>
      <vt:lpstr>Arial</vt:lpstr>
      <vt:lpstr>思源黑体 CN Regular</vt:lpstr>
      <vt:lpstr>等线</vt:lpstr>
      <vt:lpstr>方正清刻本悦宋简体</vt:lpstr>
      <vt:lpstr>方正粗黑宋简体</vt:lpstr>
      <vt:lpstr>Times New Roman Regular</vt:lpstr>
      <vt:lpstr>Office 主题​​</vt:lpstr>
      <vt:lpstr>1_Office 主题​​</vt:lpstr>
      <vt:lpstr>Acrobat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</dc:creator>
  <cp:lastModifiedBy>1</cp:lastModifiedBy>
  <cp:revision>91</cp:revision>
  <dcterms:created xsi:type="dcterms:W3CDTF">2024-01-05T08:10:00Z</dcterms:created>
  <dcterms:modified xsi:type="dcterms:W3CDTF">2024-01-09T13:58:54Z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93787928092CD2D141989765B7A6D305_43</vt:lpwstr>
  </property>
  <property fmtid="{D5CDD505-2E9C-101B-9397-08002B2CF9AE}" pid="3" name="KSOProductBuildVer">
    <vt:lpwstr>2052-12.1.0.16120</vt:lpwstr>
  </property>
</Properties>
</file>