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7" r:id="rId3"/>
  </p:sldMasterIdLst>
  <p:notesMasterIdLst>
    <p:notesMasterId r:id="rId18"/>
  </p:notesMasterIdLst>
  <p:sldIdLst>
    <p:sldId id="257" r:id="rId4"/>
    <p:sldId id="258" r:id="rId5"/>
    <p:sldId id="259" r:id="rId6"/>
    <p:sldId id="261" r:id="rId7"/>
    <p:sldId id="260" r:id="rId8"/>
    <p:sldId id="263" r:id="rId9"/>
    <p:sldId id="264" r:id="rId10"/>
    <p:sldId id="266" r:id="rId11"/>
    <p:sldId id="267" r:id="rId12"/>
    <p:sldId id="265" r:id="rId13"/>
    <p:sldId id="268" r:id="rId14"/>
    <p:sldId id="269" r:id="rId15"/>
    <p:sldId id="270" r:id="rId16"/>
    <p:sldId id="271" r:id="rId17"/>
  </p:sldIdLst>
  <p:sldSz cx="12192000" cy="6858000"/>
  <p:notesSz cx="6858000" cy="9144000"/>
  <p:embeddedFontLst>
    <p:embeddedFont>
      <p:font typeface="华文细黑" panose="02010600040101010101" pitchFamily="2" charset="-122"/>
      <p:regular r:id="rId19"/>
    </p:embeddedFont>
    <p:embeddedFont>
      <p:font typeface="微软雅黑 Light" panose="020B0502040204020203" pitchFamily="34" charset="-122"/>
      <p:regular r:id="rId20"/>
    </p:embeddedFont>
    <p:embeddedFont>
      <p:font typeface="仿宋" panose="02010609060101010101" pitchFamily="49" charset="-122"/>
      <p:regular r:id="rId21"/>
    </p:embeddedFont>
    <p:embeddedFont>
      <p:font typeface="FZCuHeiSongS-B-GB" panose="02000000000000000000" pitchFamily="2" charset="-122"/>
      <p:regular r:id="rId22"/>
    </p:embeddedFont>
    <p:embeddedFont>
      <p:font typeface="Calibri" panose="020F0502020204030204" pitchFamily="34" charset="0"/>
      <p:regular r:id="rId23"/>
      <p:bold r:id="rId24"/>
      <p:italic r:id="rId25"/>
      <p:boldItalic r:id="rId26"/>
    </p:embeddedFont>
    <p:embeddedFont>
      <p:font typeface="微软雅黑" panose="020B0503020204020204" pitchFamily="34" charset="-122"/>
      <p:regular r:id="rId27"/>
      <p:bold r:id="rId28"/>
    </p:embeddedFont>
    <p:embeddedFont>
      <p:font typeface="等线" panose="02010600030101010101" pitchFamily="2" charset="-122"/>
      <p:regular r:id="rId29"/>
      <p:bold r:id="rId30"/>
    </p:embeddedFont>
    <p:embeddedFont>
      <p:font typeface="华光细黑_CNKI" panose="02000500000000000000" pitchFamily="2" charset="-122"/>
      <p:regular r:id="rId31"/>
    </p:embeddedFont>
    <p:embeddedFont>
      <p:font typeface="等线 Light" panose="02010600030101010101" pitchFamily="2" charset="-12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5"/>
    <a:srgbClr val="FAEFB3"/>
    <a:srgbClr val="FFFFCC"/>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7" d="100"/>
          <a:sy n="77" d="100"/>
        </p:scale>
        <p:origin x="40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24037;&#20316;&#31807;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zh-CN" altLang="en-US"/>
              <a:t>党员发展人数</a:t>
            </a:r>
          </a:p>
        </c:rich>
      </c:tx>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zh-CN"/>
        </a:p>
      </c:txPr>
    </c:title>
    <c:autoTitleDeleted val="0"/>
    <c:plotArea>
      <c:layout>
        <c:manualLayout>
          <c:layoutTarget val="inner"/>
          <c:xMode val="edge"/>
          <c:yMode val="edge"/>
          <c:x val="8.4803153259151332E-2"/>
          <c:y val="0.12229728921376772"/>
          <c:w val="0.89019685039370078"/>
          <c:h val="0.71220691163604555"/>
        </c:manualLayout>
      </c:layout>
      <c:lineChart>
        <c:grouping val="standard"/>
        <c:varyColors val="0"/>
        <c:ser>
          <c:idx val="0"/>
          <c:order val="0"/>
          <c:tx>
            <c:strRef>
              <c:f>Sheet1!$C$7</c:f>
              <c:strCache>
                <c:ptCount val="1"/>
                <c:pt idx="0">
                  <c:v>发展人数</c:v>
                </c:pt>
              </c:strCache>
            </c:strRef>
          </c:tx>
          <c:spPr>
            <a:ln w="25400" cap="rnd">
              <a:solidFill>
                <a:schemeClr val="lt1"/>
              </a:solidFill>
              <a:round/>
            </a:ln>
            <a:effectLst>
              <a:outerShdw dist="25400" dir="2700000" algn="tl" rotWithShape="0">
                <a:schemeClr val="accent2"/>
              </a:outerShdw>
            </a:effectLst>
          </c:spPr>
          <c:marker>
            <c:symbol val="none"/>
          </c:marker>
          <c:dLbls>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2">
                          <a:lumMod val="60000"/>
                          <a:lumOff val="40000"/>
                        </a:schemeClr>
                      </a:solidFill>
                    </a:ln>
                    <a:effectLst/>
                  </c:spPr>
                </c15:leaderLines>
              </c:ext>
            </c:extLst>
          </c:dLbls>
          <c:cat>
            <c:numRef>
              <c:f>Sheet1!$B$8:$B$12</c:f>
              <c:numCache>
                <c:formatCode>General</c:formatCode>
                <c:ptCount val="5"/>
                <c:pt idx="0">
                  <c:v>2017</c:v>
                </c:pt>
                <c:pt idx="1">
                  <c:v>2018</c:v>
                </c:pt>
                <c:pt idx="2">
                  <c:v>2019</c:v>
                </c:pt>
                <c:pt idx="3">
                  <c:v>2020</c:v>
                </c:pt>
                <c:pt idx="4">
                  <c:v>2021</c:v>
                </c:pt>
              </c:numCache>
            </c:numRef>
          </c:cat>
          <c:val>
            <c:numRef>
              <c:f>Sheet1!$C$8:$C$12</c:f>
              <c:numCache>
                <c:formatCode>General</c:formatCode>
                <c:ptCount val="5"/>
                <c:pt idx="0">
                  <c:v>60</c:v>
                </c:pt>
                <c:pt idx="1">
                  <c:v>92</c:v>
                </c:pt>
                <c:pt idx="2">
                  <c:v>86</c:v>
                </c:pt>
                <c:pt idx="3">
                  <c:v>120</c:v>
                </c:pt>
                <c:pt idx="4">
                  <c:v>126</c:v>
                </c:pt>
              </c:numCache>
            </c:numRef>
          </c:val>
          <c:smooth val="0"/>
          <c:extLst>
            <c:ext xmlns:c16="http://schemas.microsoft.com/office/drawing/2014/chart" uri="{C3380CC4-5D6E-409C-BE32-E72D297353CC}">
              <c16:uniqueId val="{00000000-96AF-432D-A8BA-7E2825300750}"/>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621427344"/>
        <c:axId val="621427760"/>
      </c:lineChart>
      <c:catAx>
        <c:axId val="621427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30" baseline="0">
                <a:solidFill>
                  <a:schemeClr val="lt1"/>
                </a:solidFill>
                <a:latin typeface="+mn-lt"/>
                <a:ea typeface="+mn-ea"/>
                <a:cs typeface="+mn-cs"/>
              </a:defRPr>
            </a:pPr>
            <a:endParaRPr lang="zh-CN"/>
          </a:p>
        </c:txPr>
        <c:crossAx val="621427760"/>
        <c:crosses val="autoZero"/>
        <c:auto val="1"/>
        <c:lblAlgn val="ctr"/>
        <c:lblOffset val="100"/>
        <c:noMultiLvlLbl val="0"/>
      </c:catAx>
      <c:valAx>
        <c:axId val="621427760"/>
        <c:scaling>
          <c:orientation val="minMax"/>
        </c:scaling>
        <c:delete val="1"/>
        <c:axPos val="l"/>
        <c:numFmt formatCode="General" sourceLinked="1"/>
        <c:majorTickMark val="none"/>
        <c:minorTickMark val="none"/>
        <c:tickLblPos val="nextTo"/>
        <c:crossAx val="621427344"/>
        <c:crosses val="autoZero"/>
        <c:crossBetween val="between"/>
      </c:valAx>
      <c:spPr>
        <a:noFill/>
        <a:ln>
          <a:noFill/>
        </a:ln>
        <a:effectLst/>
      </c:spPr>
    </c:plotArea>
    <c:plotVisOnly val="1"/>
    <c:dispBlanksAs val="gap"/>
    <c:showDLblsOverMax val="0"/>
  </c:chart>
  <c:spPr>
    <a:solidFill>
      <a:schemeClr val="accent2"/>
    </a:solidFill>
    <a:ln w="9525" cap="flat" cmpd="sng" algn="ctr">
      <a:no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ZCuHeiSongS-B-GB" panose="02000000000000000000" charset="-122"/>
                <a:ea typeface="FZCuHeiSongS-B-GB" panose="02000000000000000000"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ZCuHeiSongS-B-GB" panose="02000000000000000000" charset="-122"/>
                <a:ea typeface="FZCuHeiSongS-B-GB" panose="02000000000000000000" charset="-122"/>
              </a:defRPr>
            </a:lvl1pPr>
          </a:lstStyle>
          <a:p>
            <a:fld id="{759B266F-A809-403E-B18E-5F40804BA80B}" type="datetimeFigureOut">
              <a:rPr lang="zh-CN" altLang="en-US" smtClean="0"/>
              <a:pPr/>
              <a:t>2022/3/11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ZCuHeiSongS-B-GB" panose="02000000000000000000" charset="-122"/>
                <a:ea typeface="FZCuHeiSongS-B-GB" panose="02000000000000000000"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ZCuHeiSongS-B-GB" panose="02000000000000000000" charset="-122"/>
                <a:ea typeface="FZCuHeiSongS-B-GB" panose="02000000000000000000" charset="-122"/>
              </a:defRPr>
            </a:lvl1pPr>
          </a:lstStyle>
          <a:p>
            <a:fld id="{68254EC2-C79B-4424-ADD9-EBF804A9D4CF}" type="slidenum">
              <a:rPr lang="zh-CN" altLang="en-US" smtClean="0"/>
              <a:pPr/>
              <a:t>‹#›</a:t>
            </a:fld>
            <a:endParaRPr lang="zh-CN" altLang="en-US" dirty="0"/>
          </a:p>
        </p:txBody>
      </p:sp>
    </p:spTree>
    <p:extLst>
      <p:ext uri="{BB962C8B-B14F-4D97-AF65-F5344CB8AC3E}">
        <p14:creationId xmlns:p14="http://schemas.microsoft.com/office/powerpoint/2010/main" val="417499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ZCuHeiSongS-B-GB" panose="02000000000000000000" charset="-122"/>
        <a:ea typeface="FZCuHeiSongS-B-GB" panose="02000000000000000000" charset="-122"/>
        <a:cs typeface="+mn-cs"/>
      </a:defRPr>
    </a:lvl1pPr>
    <a:lvl2pPr marL="457200" algn="l" defTabSz="914400" rtl="0" eaLnBrk="1" latinLnBrk="0" hangingPunct="1">
      <a:defRPr sz="1200" kern="1200">
        <a:solidFill>
          <a:schemeClr val="tx1"/>
        </a:solidFill>
        <a:latin typeface="FZCuHeiSongS-B-GB" panose="02000000000000000000" charset="-122"/>
        <a:ea typeface="FZCuHeiSongS-B-GB" panose="02000000000000000000" charset="-122"/>
        <a:cs typeface="+mn-cs"/>
      </a:defRPr>
    </a:lvl2pPr>
    <a:lvl3pPr marL="914400" algn="l" defTabSz="914400" rtl="0" eaLnBrk="1" latinLnBrk="0" hangingPunct="1">
      <a:defRPr sz="1200" kern="1200">
        <a:solidFill>
          <a:schemeClr val="tx1"/>
        </a:solidFill>
        <a:latin typeface="FZCuHeiSongS-B-GB" panose="02000000000000000000" charset="-122"/>
        <a:ea typeface="FZCuHeiSongS-B-GB" panose="02000000000000000000" charset="-122"/>
        <a:cs typeface="+mn-cs"/>
      </a:defRPr>
    </a:lvl3pPr>
    <a:lvl4pPr marL="1371600" algn="l" defTabSz="914400" rtl="0" eaLnBrk="1" latinLnBrk="0" hangingPunct="1">
      <a:defRPr sz="1200" kern="1200">
        <a:solidFill>
          <a:schemeClr val="tx1"/>
        </a:solidFill>
        <a:latin typeface="FZCuHeiSongS-B-GB" panose="02000000000000000000" charset="-122"/>
        <a:ea typeface="FZCuHeiSongS-B-GB" panose="02000000000000000000" charset="-122"/>
        <a:cs typeface="+mn-cs"/>
      </a:defRPr>
    </a:lvl4pPr>
    <a:lvl5pPr marL="1828800" algn="l" defTabSz="914400" rtl="0" eaLnBrk="1" latinLnBrk="0" hangingPunct="1">
      <a:defRPr sz="1200" kern="1200">
        <a:solidFill>
          <a:schemeClr val="tx1"/>
        </a:solidFill>
        <a:latin typeface="FZCuHeiSongS-B-GB" panose="02000000000000000000" charset="-122"/>
        <a:ea typeface="FZCuHeiSongS-B-GB" panose="020000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1</a:t>
            </a:fld>
            <a:endParaRPr lang="zh-CN" altLang="en-US" dirty="0"/>
          </a:p>
        </p:txBody>
      </p:sp>
    </p:spTree>
    <p:extLst>
      <p:ext uri="{BB962C8B-B14F-4D97-AF65-F5344CB8AC3E}">
        <p14:creationId xmlns:p14="http://schemas.microsoft.com/office/powerpoint/2010/main" val="310825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10</a:t>
            </a:fld>
            <a:endParaRPr lang="zh-CN" altLang="en-US" dirty="0"/>
          </a:p>
        </p:txBody>
      </p:sp>
    </p:spTree>
    <p:extLst>
      <p:ext uri="{BB962C8B-B14F-4D97-AF65-F5344CB8AC3E}">
        <p14:creationId xmlns:p14="http://schemas.microsoft.com/office/powerpoint/2010/main" val="420591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11</a:t>
            </a:fld>
            <a:endParaRPr lang="zh-CN" altLang="en-US" dirty="0"/>
          </a:p>
        </p:txBody>
      </p:sp>
    </p:spTree>
    <p:extLst>
      <p:ext uri="{BB962C8B-B14F-4D97-AF65-F5344CB8AC3E}">
        <p14:creationId xmlns:p14="http://schemas.microsoft.com/office/powerpoint/2010/main" val="248565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12</a:t>
            </a:fld>
            <a:endParaRPr lang="zh-CN" altLang="en-US" dirty="0"/>
          </a:p>
        </p:txBody>
      </p:sp>
    </p:spTree>
    <p:extLst>
      <p:ext uri="{BB962C8B-B14F-4D97-AF65-F5344CB8AC3E}">
        <p14:creationId xmlns:p14="http://schemas.microsoft.com/office/powerpoint/2010/main" val="2122148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13</a:t>
            </a:fld>
            <a:endParaRPr lang="zh-CN" altLang="en-US" dirty="0"/>
          </a:p>
        </p:txBody>
      </p:sp>
    </p:spTree>
    <p:extLst>
      <p:ext uri="{BB962C8B-B14F-4D97-AF65-F5344CB8AC3E}">
        <p14:creationId xmlns:p14="http://schemas.microsoft.com/office/powerpoint/2010/main" val="340013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85D5D6-4E3F-411C-8722-AE80321700F2}" type="slidenum">
              <a:rPr lang="zh-CN" altLang="en-US" smtClean="0"/>
              <a:t>14</a:t>
            </a:fld>
            <a:endParaRPr lang="zh-CN" altLang="en-US"/>
          </a:p>
        </p:txBody>
      </p:sp>
    </p:spTree>
    <p:extLst>
      <p:ext uri="{BB962C8B-B14F-4D97-AF65-F5344CB8AC3E}">
        <p14:creationId xmlns:p14="http://schemas.microsoft.com/office/powerpoint/2010/main" val="218091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649C4-DF96-4AB7-8EFA-C60B664AC0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4854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3</a:t>
            </a:fld>
            <a:endParaRPr lang="zh-CN" altLang="en-US" dirty="0"/>
          </a:p>
        </p:txBody>
      </p:sp>
    </p:spTree>
    <p:extLst>
      <p:ext uri="{BB962C8B-B14F-4D97-AF65-F5344CB8AC3E}">
        <p14:creationId xmlns:p14="http://schemas.microsoft.com/office/powerpoint/2010/main" val="78717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4</a:t>
            </a:fld>
            <a:endParaRPr lang="zh-CN" altLang="en-US" dirty="0"/>
          </a:p>
        </p:txBody>
      </p:sp>
    </p:spTree>
    <p:extLst>
      <p:ext uri="{BB962C8B-B14F-4D97-AF65-F5344CB8AC3E}">
        <p14:creationId xmlns:p14="http://schemas.microsoft.com/office/powerpoint/2010/main" val="427500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5</a:t>
            </a:fld>
            <a:endParaRPr lang="zh-CN" altLang="en-US" dirty="0"/>
          </a:p>
        </p:txBody>
      </p:sp>
    </p:spTree>
    <p:extLst>
      <p:ext uri="{BB962C8B-B14F-4D97-AF65-F5344CB8AC3E}">
        <p14:creationId xmlns:p14="http://schemas.microsoft.com/office/powerpoint/2010/main" val="1710054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6</a:t>
            </a:fld>
            <a:endParaRPr lang="zh-CN" altLang="en-US" dirty="0"/>
          </a:p>
        </p:txBody>
      </p:sp>
    </p:spTree>
    <p:extLst>
      <p:ext uri="{BB962C8B-B14F-4D97-AF65-F5344CB8AC3E}">
        <p14:creationId xmlns:p14="http://schemas.microsoft.com/office/powerpoint/2010/main" val="2386725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7</a:t>
            </a:fld>
            <a:endParaRPr lang="zh-CN" altLang="en-US" dirty="0"/>
          </a:p>
        </p:txBody>
      </p:sp>
    </p:spTree>
    <p:extLst>
      <p:ext uri="{BB962C8B-B14F-4D97-AF65-F5344CB8AC3E}">
        <p14:creationId xmlns:p14="http://schemas.microsoft.com/office/powerpoint/2010/main" val="172652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8</a:t>
            </a:fld>
            <a:endParaRPr lang="zh-CN" altLang="en-US" dirty="0"/>
          </a:p>
        </p:txBody>
      </p:sp>
    </p:spTree>
    <p:extLst>
      <p:ext uri="{BB962C8B-B14F-4D97-AF65-F5344CB8AC3E}">
        <p14:creationId xmlns:p14="http://schemas.microsoft.com/office/powerpoint/2010/main" val="3457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254EC2-C79B-4424-ADD9-EBF804A9D4CF}" type="slidenum">
              <a:rPr lang="zh-CN" altLang="en-US" smtClean="0"/>
              <a:pPr/>
              <a:t>9</a:t>
            </a:fld>
            <a:endParaRPr lang="zh-CN" altLang="en-US" dirty="0"/>
          </a:p>
        </p:txBody>
      </p:sp>
    </p:spTree>
    <p:extLst>
      <p:ext uri="{BB962C8B-B14F-4D97-AF65-F5344CB8AC3E}">
        <p14:creationId xmlns:p14="http://schemas.microsoft.com/office/powerpoint/2010/main" val="2105341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225724257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183880053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14111493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3234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9784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11" name="图片"/>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00" y="3611367"/>
            <a:ext cx="12193200" cy="2891245"/>
          </a:xfrm>
          <a:prstGeom prst="rect">
            <a:avLst/>
          </a:prstGeom>
        </p:spPr>
      </p:pic>
      <p:pic>
        <p:nvPicPr>
          <p:cNvPr id="12" name="图片"/>
          <p:cNvPicPr>
            <a:picLocks noChangeAspect="1"/>
          </p:cNvPicPr>
          <p:nvPr userDrawn="1"/>
        </p:nvPicPr>
        <p:blipFill rotWithShape="1">
          <a:blip r:embed="rId3" cstate="print">
            <a:extLst>
              <a:ext uri="{28A0092B-C50C-407E-A947-70E740481C1C}">
                <a14:useLocalDpi xmlns:a14="http://schemas.microsoft.com/office/drawing/2010/main" val="0"/>
              </a:ext>
            </a:extLst>
          </a:blip>
          <a:srcRect t="28373" b="16234"/>
          <a:stretch>
            <a:fillRect/>
          </a:stretch>
        </p:blipFill>
        <p:spPr>
          <a:xfrm flipH="1">
            <a:off x="-600" y="4720281"/>
            <a:ext cx="12193200" cy="2137719"/>
          </a:xfrm>
          <a:prstGeom prst="rect">
            <a:avLst/>
          </a:prstGeom>
        </p:spPr>
      </p:pic>
      <p:pic>
        <p:nvPicPr>
          <p:cNvPr id="13" name="图片"/>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99893" y="4471370"/>
            <a:ext cx="2058779" cy="2120695"/>
          </a:xfrm>
          <a:prstGeom prst="rect">
            <a:avLst/>
          </a:prstGeom>
          <a:noFill/>
          <a:ln>
            <a:noFill/>
          </a:ln>
        </p:spPr>
      </p:pic>
      <p:pic>
        <p:nvPicPr>
          <p:cNvPr id="14" name="图片"/>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190" y="76523"/>
            <a:ext cx="5361089" cy="3464963"/>
          </a:xfrm>
          <a:prstGeom prst="rect">
            <a:avLst/>
          </a:prstGeom>
        </p:spPr>
      </p:pic>
      <p:pic>
        <p:nvPicPr>
          <p:cNvPr id="15" name="图片"/>
          <p:cNvPicPr>
            <a:picLocks noChangeAspect="1"/>
          </p:cNvPicPr>
          <p:nvPr userDrawn="1"/>
        </p:nvPicPr>
        <p:blipFill rotWithShape="1">
          <a:blip r:embed="rId6" cstate="print">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rcRect l="16394" t="14050" r="16823" b="22946"/>
          <a:stretch>
            <a:fillRect/>
          </a:stretch>
        </p:blipFill>
        <p:spPr>
          <a:xfrm>
            <a:off x="7455202" y="247058"/>
            <a:ext cx="2385391" cy="874644"/>
          </a:xfrm>
          <a:prstGeom prst="rect">
            <a:avLst/>
          </a:prstGeom>
        </p:spPr>
      </p:pic>
      <p:pic>
        <p:nvPicPr>
          <p:cNvPr id="16" name="图片" descr="C:\Users\Administrator\Desktop\素材\素材中国 sccnn.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flipH="1">
            <a:off x="3037319" y="3386552"/>
            <a:ext cx="1179263" cy="945780"/>
          </a:xfrm>
          <a:prstGeom prst="rect">
            <a:avLst/>
          </a:prstGeom>
          <a:noFill/>
          <a:extLst>
            <a:ext uri="{909E8E84-426E-40DD-AFC4-6F175D3DCCD1}">
              <a14:hiddenFill xmlns:a14="http://schemas.microsoft.com/office/drawing/2010/main">
                <a:solidFill>
                  <a:srgbClr val="FFFFFF"/>
                </a:solidFill>
              </a14:hiddenFill>
            </a:ext>
          </a:extLst>
        </p:spPr>
      </p:pic>
      <p:sp>
        <p:nvSpPr>
          <p:cNvPr id="46" name="文本占位符"/>
          <p:cNvSpPr>
            <a:spLocks noGrp="1"/>
          </p:cNvSpPr>
          <p:nvPr>
            <p:ph type="body" sz="quarter" idx="12" hasCustomPrompt="1"/>
          </p:nvPr>
        </p:nvSpPr>
        <p:spPr>
          <a:xfrm>
            <a:off x="3818430" y="3534514"/>
            <a:ext cx="8373570" cy="369332"/>
          </a:xfrm>
          <a:prstGeom prst="rect">
            <a:avLst/>
          </a:prstGeom>
          <a:noFill/>
        </p:spPr>
        <p:txBody>
          <a:bodyPr vert="horz" wrap="square" lIns="91440" tIns="45720" rIns="91440" bIns="45720" rtlCol="0" anchor="ctr">
            <a:spAutoFit/>
          </a:bodyPr>
          <a:lstStyle>
            <a:lvl1pPr marL="0" indent="0" algn="ctr">
              <a:buNone/>
              <a:defRPr lang="zh-CN" altLang="en-US" sz="2000" b="1" dirty="0">
                <a:gradFill>
                  <a:gsLst>
                    <a:gs pos="80000">
                      <a:schemeClr val="accent1"/>
                    </a:gs>
                    <a:gs pos="30000">
                      <a:schemeClr val="accent5"/>
                    </a:gs>
                  </a:gsLst>
                  <a:lin ang="5400000" scaled="1"/>
                </a:gradFill>
                <a:latin typeface="+mn-ea"/>
              </a:defRPr>
            </a:lvl1pPr>
          </a:lstStyle>
          <a:p>
            <a:pPr marL="0" lvl="0" algn="ctr">
              <a:spcBef>
                <a:spcPct val="0"/>
              </a:spcBef>
            </a:pPr>
            <a:r>
              <a:rPr lang="zh-CN" altLang="en-US" dirty="0"/>
              <a:t>单击此处添加您的文字内容</a:t>
            </a:r>
          </a:p>
        </p:txBody>
      </p:sp>
      <p:sp>
        <p:nvSpPr>
          <p:cNvPr id="47" name="标题占位符"/>
          <p:cNvSpPr>
            <a:spLocks noGrp="1"/>
          </p:cNvSpPr>
          <p:nvPr>
            <p:ph type="body" sz="quarter" idx="11" hasCustomPrompt="1"/>
          </p:nvPr>
        </p:nvSpPr>
        <p:spPr>
          <a:xfrm>
            <a:off x="3818430" y="2569963"/>
            <a:ext cx="8373570" cy="854080"/>
          </a:xfrm>
          <a:prstGeom prst="rect">
            <a:avLst/>
          </a:prstGeom>
          <a:noFill/>
        </p:spPr>
        <p:txBody>
          <a:bodyPr vert="horz" wrap="square" lIns="91440" tIns="45720" rIns="91440" bIns="45720" rtlCol="0" anchor="ctr">
            <a:spAutoFit/>
          </a:bodyPr>
          <a:lstStyle>
            <a:lvl1pPr marL="0" indent="0" algn="ctr">
              <a:buNone/>
              <a:defRPr lang="zh-CN" altLang="en-US" sz="5500" b="1" spc="300" baseline="0" dirty="0">
                <a:gradFill>
                  <a:gsLst>
                    <a:gs pos="80000">
                      <a:schemeClr val="accent1"/>
                    </a:gs>
                    <a:gs pos="30000">
                      <a:schemeClr val="accent5"/>
                    </a:gs>
                  </a:gsLst>
                  <a:lin ang="5400000" scaled="1"/>
                </a:gradFill>
                <a:latin typeface="+mj-ea"/>
                <a:ea typeface="+mj-ea"/>
              </a:defRPr>
            </a:lvl1pPr>
          </a:lstStyle>
          <a:p>
            <a:pPr marL="0" lvl="0" algn="ctr">
              <a:spcBef>
                <a:spcPct val="0"/>
              </a:spcBef>
            </a:pPr>
            <a:r>
              <a:rPr lang="zh-CN" altLang="en-US" dirty="0"/>
              <a:t>添加标题</a:t>
            </a:r>
          </a:p>
        </p:txBody>
      </p:sp>
      <p:sp>
        <p:nvSpPr>
          <p:cNvPr id="48" name="数字占位符"/>
          <p:cNvSpPr>
            <a:spLocks noGrp="1"/>
          </p:cNvSpPr>
          <p:nvPr>
            <p:ph type="body" sz="quarter" idx="10" hasCustomPrompt="1"/>
          </p:nvPr>
        </p:nvSpPr>
        <p:spPr>
          <a:xfrm>
            <a:off x="6247906" y="1456662"/>
            <a:ext cx="3514617" cy="854080"/>
          </a:xfrm>
          <a:prstGeom prst="rect">
            <a:avLst/>
          </a:prstGeom>
          <a:noFill/>
        </p:spPr>
        <p:txBody>
          <a:bodyPr vert="horz" wrap="square" lIns="91440" tIns="45720" rIns="91440" bIns="45720" rtlCol="0" anchor="ctr">
            <a:spAutoFit/>
          </a:bodyPr>
          <a:lstStyle>
            <a:lvl1pPr marL="228600" indent="-228600" algn="ctr">
              <a:buFont typeface="Wingdings" panose="05000000000000000000" pitchFamily="2" charset="2"/>
              <a:buNone/>
              <a:defRPr lang="zh-CN" altLang="en-US" sz="5500" b="1" spc="600" baseline="0" dirty="0">
                <a:gradFill>
                  <a:gsLst>
                    <a:gs pos="80000">
                      <a:schemeClr val="accent1"/>
                    </a:gs>
                    <a:gs pos="30000">
                      <a:schemeClr val="accent5"/>
                    </a:gs>
                  </a:gsLst>
                  <a:lin ang="5400000" scaled="1"/>
                </a:gradFill>
                <a:latin typeface="+mj-ea"/>
                <a:ea typeface="+mj-ea"/>
              </a:defRPr>
            </a:lvl1pPr>
          </a:lstStyle>
          <a:p>
            <a:pPr marL="0" lvl="0" indent="0" algn="ctr">
              <a:spcBef>
                <a:spcPct val="0"/>
              </a:spcBef>
            </a:pPr>
            <a:r>
              <a:rPr lang="zh-CN" altLang="en-US" dirty="0"/>
              <a:t>第</a:t>
            </a:r>
            <a:r>
              <a:rPr lang="en-US" altLang="zh-CN" dirty="0"/>
              <a:t>1</a:t>
            </a:r>
            <a:r>
              <a:rPr lang="zh-CN" altLang="en-US" dirty="0"/>
              <a:t>章</a:t>
            </a:r>
          </a:p>
        </p:txBody>
      </p:sp>
      <p:sp>
        <p:nvSpPr>
          <p:cNvPr id="17" name="任意多边形"/>
          <p:cNvSpPr/>
          <p:nvPr userDrawn="1"/>
        </p:nvSpPr>
        <p:spPr>
          <a:xfrm rot="16200000" flipV="1">
            <a:off x="5773281" y="1092651"/>
            <a:ext cx="52737" cy="1582100"/>
          </a:xfrm>
          <a:custGeom>
            <a:avLst/>
            <a:gdLst>
              <a:gd name="connsiteX0" fmla="*/ 81034 w 162068"/>
              <a:gd name="connsiteY0" fmla="*/ 2924776 h 2924776"/>
              <a:gd name="connsiteX1" fmla="*/ 162013 w 162068"/>
              <a:gd name="connsiteY1" fmla="*/ 265206 h 2924776"/>
              <a:gd name="connsiteX2" fmla="*/ 162068 w 162068"/>
              <a:gd name="connsiteY2" fmla="*/ 265206 h 2924776"/>
              <a:gd name="connsiteX3" fmla="*/ 162018 w 162068"/>
              <a:gd name="connsiteY3" fmla="*/ 265041 h 2924776"/>
              <a:gd name="connsiteX4" fmla="*/ 162067 w 162068"/>
              <a:gd name="connsiteY4" fmla="*/ 263420 h 2924776"/>
              <a:gd name="connsiteX5" fmla="*/ 161522 w 162068"/>
              <a:gd name="connsiteY5" fmla="*/ 263420 h 2924776"/>
              <a:gd name="connsiteX6" fmla="*/ 81034 w 162068"/>
              <a:gd name="connsiteY6" fmla="*/ 0 h 2924776"/>
              <a:gd name="connsiteX7" fmla="*/ 546 w 162068"/>
              <a:gd name="connsiteY7" fmla="*/ 263420 h 2924776"/>
              <a:gd name="connsiteX8" fmla="*/ 0 w 162068"/>
              <a:gd name="connsiteY8" fmla="*/ 263420 h 2924776"/>
              <a:gd name="connsiteX9" fmla="*/ 50 w 162068"/>
              <a:gd name="connsiteY9" fmla="*/ 265044 h 2924776"/>
              <a:gd name="connsiteX10" fmla="*/ 0 w 162068"/>
              <a:gd name="connsiteY10" fmla="*/ 265206 h 2924776"/>
              <a:gd name="connsiteX11" fmla="*/ 54 w 162068"/>
              <a:gd name="connsiteY11" fmla="*/ 265206 h 292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068" h="2924776">
                <a:moveTo>
                  <a:pt x="81034" y="2924776"/>
                </a:moveTo>
                <a:lnTo>
                  <a:pt x="162013" y="265206"/>
                </a:lnTo>
                <a:lnTo>
                  <a:pt x="162068" y="265206"/>
                </a:lnTo>
                <a:lnTo>
                  <a:pt x="162018" y="265041"/>
                </a:lnTo>
                <a:lnTo>
                  <a:pt x="162067" y="263420"/>
                </a:lnTo>
                <a:lnTo>
                  <a:pt x="161522" y="263420"/>
                </a:lnTo>
                <a:lnTo>
                  <a:pt x="81034" y="0"/>
                </a:lnTo>
                <a:lnTo>
                  <a:pt x="546" y="263420"/>
                </a:lnTo>
                <a:lnTo>
                  <a:pt x="0" y="263420"/>
                </a:lnTo>
                <a:lnTo>
                  <a:pt x="50" y="265044"/>
                </a:lnTo>
                <a:lnTo>
                  <a:pt x="0" y="265206"/>
                </a:lnTo>
                <a:lnTo>
                  <a:pt x="54" y="2652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任意多边形"/>
          <p:cNvSpPr/>
          <p:nvPr userDrawn="1"/>
        </p:nvSpPr>
        <p:spPr>
          <a:xfrm rot="5400000" flipH="1" flipV="1">
            <a:off x="10184411" y="1092652"/>
            <a:ext cx="52737" cy="1582100"/>
          </a:xfrm>
          <a:custGeom>
            <a:avLst/>
            <a:gdLst>
              <a:gd name="connsiteX0" fmla="*/ 81034 w 162068"/>
              <a:gd name="connsiteY0" fmla="*/ 2924776 h 2924776"/>
              <a:gd name="connsiteX1" fmla="*/ 162013 w 162068"/>
              <a:gd name="connsiteY1" fmla="*/ 265206 h 2924776"/>
              <a:gd name="connsiteX2" fmla="*/ 162068 w 162068"/>
              <a:gd name="connsiteY2" fmla="*/ 265206 h 2924776"/>
              <a:gd name="connsiteX3" fmla="*/ 162018 w 162068"/>
              <a:gd name="connsiteY3" fmla="*/ 265041 h 2924776"/>
              <a:gd name="connsiteX4" fmla="*/ 162067 w 162068"/>
              <a:gd name="connsiteY4" fmla="*/ 263420 h 2924776"/>
              <a:gd name="connsiteX5" fmla="*/ 161522 w 162068"/>
              <a:gd name="connsiteY5" fmla="*/ 263420 h 2924776"/>
              <a:gd name="connsiteX6" fmla="*/ 81034 w 162068"/>
              <a:gd name="connsiteY6" fmla="*/ 0 h 2924776"/>
              <a:gd name="connsiteX7" fmla="*/ 546 w 162068"/>
              <a:gd name="connsiteY7" fmla="*/ 263420 h 2924776"/>
              <a:gd name="connsiteX8" fmla="*/ 0 w 162068"/>
              <a:gd name="connsiteY8" fmla="*/ 263420 h 2924776"/>
              <a:gd name="connsiteX9" fmla="*/ 50 w 162068"/>
              <a:gd name="connsiteY9" fmla="*/ 265044 h 2924776"/>
              <a:gd name="connsiteX10" fmla="*/ 0 w 162068"/>
              <a:gd name="connsiteY10" fmla="*/ 265206 h 2924776"/>
              <a:gd name="connsiteX11" fmla="*/ 54 w 162068"/>
              <a:gd name="connsiteY11" fmla="*/ 265206 h 292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068" h="2924776">
                <a:moveTo>
                  <a:pt x="81034" y="2924776"/>
                </a:moveTo>
                <a:lnTo>
                  <a:pt x="162013" y="265206"/>
                </a:lnTo>
                <a:lnTo>
                  <a:pt x="162068" y="265206"/>
                </a:lnTo>
                <a:lnTo>
                  <a:pt x="162018" y="265041"/>
                </a:lnTo>
                <a:lnTo>
                  <a:pt x="162067" y="263420"/>
                </a:lnTo>
                <a:lnTo>
                  <a:pt x="161522" y="263420"/>
                </a:lnTo>
                <a:lnTo>
                  <a:pt x="81034" y="0"/>
                </a:lnTo>
                <a:lnTo>
                  <a:pt x="546" y="263420"/>
                </a:lnTo>
                <a:lnTo>
                  <a:pt x="0" y="263420"/>
                </a:lnTo>
                <a:lnTo>
                  <a:pt x="50" y="265044"/>
                </a:lnTo>
                <a:lnTo>
                  <a:pt x="0" y="265206"/>
                </a:lnTo>
                <a:lnTo>
                  <a:pt x="54" y="2652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Tree>
    <p:extLst>
      <p:ext uri="{BB962C8B-B14F-4D97-AF65-F5344CB8AC3E}">
        <p14:creationId xmlns:p14="http://schemas.microsoft.com/office/powerpoint/2010/main" val="303761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8">
                                            <p:txEl>
                                              <p:pRg st="0" end="0"/>
                                            </p:txEl>
                                          </p:spTgt>
                                        </p:tgtEl>
                                        <p:attrNameLst>
                                          <p:attrName>style.visibility</p:attrName>
                                        </p:attrNameLst>
                                      </p:cBhvr>
                                      <p:to>
                                        <p:strVal val="visible"/>
                                      </p:to>
                                    </p:set>
                                    <p:animEffect transition="in" filter="fade">
                                      <p:cBhvr>
                                        <p:cTn id="32" dur="500"/>
                                        <p:tgtEl>
                                          <p:spTgt spid="48">
                                            <p:txEl>
                                              <p:pRg st="0" end="0"/>
                                            </p:tx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3500"/>
                            </p:stCondLst>
                            <p:childTnLst>
                              <p:par>
                                <p:cTn id="41" presetID="16" presetClass="entr" presetSubtype="37" fill="hold" grpId="0" nodeType="after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Effect transition="in" filter="barn(outVertical)">
                                      <p:cBhvr>
                                        <p:cTn id="43" dur="500"/>
                                        <p:tgtEl>
                                          <p:spTgt spid="47">
                                            <p:txEl>
                                              <p:pRg st="0" end="0"/>
                                            </p:txEl>
                                          </p:spTgt>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46">
                                            <p:txEl>
                                              <p:pRg st="0" end="0"/>
                                            </p:txEl>
                                          </p:spTgt>
                                        </p:tgtEl>
                                        <p:attrNameLst>
                                          <p:attrName>style.visibility</p:attrName>
                                        </p:attrNameLst>
                                      </p:cBhvr>
                                      <p:to>
                                        <p:strVal val="visible"/>
                                      </p:to>
                                    </p:set>
                                    <p:animEffect transition="in" filter="fade">
                                      <p:cBhvr>
                                        <p:cTn id="4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6" presetClass="entr" presetSubtype="37"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barn(outVertical)">
                      <p:cBhvr>
                        <p:cTn dur="500"/>
                        <p:tgtEl>
                          <p:spTgt spid="47"/>
                        </p:tgtEl>
                      </p:cBhvr>
                    </p:animEffect>
                  </p:childTnLst>
                </p:cTn>
              </p:par>
            </p:tnLst>
          </p:tmpl>
        </p:tmplLst>
      </p:bldP>
      <p:bldP spid="48" grpId="0" build="p">
        <p:tmplLst>
          <p:tmpl lvl="1">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17" grpId="0" animBg="1"/>
      <p:bldP spid="1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7" name="图片"/>
          <p:cNvPicPr>
            <a:picLocks noChangeAspect="1"/>
          </p:cNvPicPr>
          <p:nvPr userDrawn="1"/>
        </p:nvPicPr>
        <p:blipFill>
          <a:blip r:embed="rId2" cstate="print">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tretch>
            <a:fillRect/>
          </a:stretch>
        </p:blipFill>
        <p:spPr>
          <a:xfrm>
            <a:off x="9728870" y="335605"/>
            <a:ext cx="2256180" cy="524378"/>
          </a:xfrm>
          <a:prstGeom prst="rect">
            <a:avLst/>
          </a:prstGeom>
        </p:spPr>
      </p:pic>
      <p:pic>
        <p:nvPicPr>
          <p:cNvPr id="8" name="图片"/>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740" y="48126"/>
            <a:ext cx="1059014" cy="1090863"/>
          </a:xfrm>
          <a:prstGeom prst="rect">
            <a:avLst/>
          </a:prstGeom>
          <a:noFill/>
          <a:ln>
            <a:noFill/>
          </a:ln>
        </p:spPr>
      </p:pic>
      <p:sp>
        <p:nvSpPr>
          <p:cNvPr id="10" name="标题占位符"/>
          <p:cNvSpPr>
            <a:spLocks noGrp="1"/>
          </p:cNvSpPr>
          <p:nvPr>
            <p:ph type="body" sz="quarter" idx="11" hasCustomPrompt="1"/>
          </p:nvPr>
        </p:nvSpPr>
        <p:spPr>
          <a:xfrm>
            <a:off x="1571418" y="342472"/>
            <a:ext cx="8639865" cy="630942"/>
          </a:xfrm>
          <a:prstGeom prst="rect">
            <a:avLst/>
          </a:prstGeom>
        </p:spPr>
        <p:txBody>
          <a:bodyPr wrap="square" anchor="ctr">
            <a:spAutoFit/>
          </a:bodyPr>
          <a:lstStyle>
            <a:lvl1pPr marL="0" indent="0" algn="l">
              <a:lnSpc>
                <a:spcPct val="100000"/>
              </a:lnSpc>
              <a:buFontTx/>
              <a:buNone/>
              <a:defRPr lang="zh-CN" altLang="en-US" sz="3500" b="1" spc="300" dirty="0" smtClean="0">
                <a:gradFill>
                  <a:gsLst>
                    <a:gs pos="80000">
                      <a:schemeClr val="accent1"/>
                    </a:gs>
                    <a:gs pos="30000">
                      <a:schemeClr val="accent5"/>
                    </a:gs>
                  </a:gsLst>
                  <a:lin ang="5400000" scaled="1"/>
                </a:gradFill>
                <a:latin typeface="+mj-ea"/>
                <a:ea typeface="+mj-ea"/>
              </a:defRPr>
            </a:lvl1pPr>
          </a:lstStyle>
          <a:p>
            <a:pPr marL="0" lvl="0"/>
            <a:r>
              <a:rPr lang="zh-CN" altLang="en-US" dirty="0"/>
              <a:t>点击添加标题</a:t>
            </a:r>
          </a:p>
        </p:txBody>
      </p:sp>
    </p:spTree>
    <p:extLst>
      <p:ext uri="{BB962C8B-B14F-4D97-AF65-F5344CB8AC3E}">
        <p14:creationId xmlns:p14="http://schemas.microsoft.com/office/powerpoint/2010/main" val="334750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750"/>
                        <p:tgtEl>
                          <p:spTgt spid="10"/>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介绍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27013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84893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1CEEB7-ABFB-471A-ADCB-495EC779412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6860A374-5374-4DDE-BCA0-F0740290BC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id="{B7B1093D-015E-4F6E-8FFA-620396DA8BDF}"/>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71BAFF19-A4AA-4C08-AEB5-36C65134278C}"/>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77EBA11-CF3F-46CB-9E67-695AB0C23ACE}"/>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623548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ADA1FB-A6CF-4F76-8049-BFB2F800FC2C}"/>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9707DE5A-76BA-446E-8F45-665685A362FA}"/>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0635D23D-1F2E-43CC-959A-2F9241D601C1}"/>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E2B78137-32AC-4F0B-B91B-24C22D1F8A2F}"/>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9B2BDE78-357B-4977-B26A-818FF5A5B155}"/>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112333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351332993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F3D76B-92A8-4C52-830C-D56F70737F5A}"/>
              </a:ext>
            </a:extLst>
          </p:cNvPr>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0A7E3D6-A48E-4708-B327-6759957DD6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141C38F0-1F91-4E42-ADB1-51684747157D}"/>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E45CC766-4152-4E01-9D95-7BF4B583F493}"/>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78BDEEDF-5F1C-42A5-8DBF-979D3DEDF3E3}"/>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8051204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30416E-FF30-47C2-BFFD-94BCFABB78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A9A159-EE3E-49BA-8F5A-5C677623E7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35CD34D-853C-4A1A-BF39-4BCB0873E9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556450-DCFA-4338-A456-832AF6818F0B}"/>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F6563404-138D-4283-8B43-BACAA25099DD}"/>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C62B1F88-82F6-4E65-B5AE-C37C849C36BF}"/>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8732754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8A563-9746-4325-91CC-726B0B129D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17FA948-7E2D-43B7-B415-9BB51AF657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A011B11E-09C3-462F-AA36-7C78774D7B69}"/>
              </a:ext>
            </a:extLst>
          </p:cNvPr>
          <p:cNvSpPr>
            <a:spLocks noGrp="1"/>
          </p:cNvSpPr>
          <p:nvPr>
            <p:ph sz="half" idx="2"/>
          </p:nvPr>
        </p:nvSpPr>
        <p:spPr>
          <a:xfrm>
            <a:off x="839788" y="2505075"/>
            <a:ext cx="5157787" cy="3684588"/>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01409D6A-7BF1-42B6-8FF2-7C3B6FC3C1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35E20E0-6A63-4EA5-8809-875E3EB2E28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DA4436E-E434-49DA-AEF5-E960C0C1F2DD}"/>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DFB35480-CA15-4195-A88A-946DBACC1915}"/>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D55FC85C-6FD3-444A-9A5E-01032472786D}"/>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4364581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06EE34-A494-4648-8C0D-B864BE21285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E1EBD94-5A0F-4251-B472-66C071003598}"/>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3F0A38D9-ACDD-49C4-9501-C93603C9A3E1}"/>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7D1F7F38-D4DA-4237-9BC5-395BC82DDFC3}"/>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614785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93D695F-240D-4EEA-B341-A92087FDCC25}"/>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CEE93584-CF6E-41AA-AC1E-FE90E71899EC}"/>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817906E4-8376-4F8E-A6EB-D813FFE407DD}"/>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4976605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C64DDB-4F66-4393-BA92-8D14771552E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876F15F-E333-4669-AF0F-FF8189924E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7B6901-09D9-4789-8C40-AC9EE7EDC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BEFF1E8-CB7D-411B-99F9-244F27EA2D7A}"/>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58843332-3FF6-407E-8B2A-764F72390E3F}"/>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3B800C51-ED80-409C-A7AE-E2DEB864FA90}"/>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4162834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3AED8-409F-47F4-B2E8-A9AC4B460C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5B673F9-AE70-47BB-839B-372EBC833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56FCDE-73AF-471F-9517-89446524D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4D6181D-BB61-4BA6-A04D-96E6F2B024B8}"/>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4CCFB3EC-9BD2-470A-973A-BE1E889555EA}"/>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0B92810E-1BD3-475A-820E-19DEA89FCDEE}"/>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252806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EAB714-989B-4D33-96F4-2B4452834D7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CC4C592-EABB-4648-8153-C80FE894525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2C75BF-C3D3-40E2-8133-D4FA0E71137C}"/>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5BEC0A3E-3434-460A-95AF-5F0A4E451348}"/>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A0DE8E57-6EED-4028-B7F6-12E4FC882FC2}"/>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2463137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2B1054-3E4A-43AB-A740-8FA5AE4A925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6064617-66C9-4610-96EB-8DBD7A0D9A8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2C5F1B-212A-4649-8623-6A8B30575FA0}"/>
              </a:ext>
            </a:extLst>
          </p:cNvPr>
          <p:cNvSpPr>
            <a:spLocks noGrp="1"/>
          </p:cNvSpPr>
          <p:nvPr>
            <p:ph type="dt" sz="half" idx="10"/>
          </p:nvPr>
        </p:nvSpPr>
        <p:spPr/>
        <p:txBody>
          <a:bodyPr/>
          <a:lstStyle>
            <a:lvl1pPr>
              <a:defRPr>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FA74AC5-DCB6-49A6-B821-A2D260FF87EB}"/>
              </a:ext>
            </a:extLst>
          </p:cNvPr>
          <p:cNvSpPr>
            <a:spLocks noGrp="1"/>
          </p:cNvSpPr>
          <p:nvPr>
            <p:ph type="ftr" sz="quarter" idx="11"/>
          </p:nvPr>
        </p:nvSpPr>
        <p:spPr/>
        <p:txBody>
          <a:bodyPr/>
          <a:lstStyle>
            <a:lvl1pPr>
              <a:defRPr>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D89CB4E1-0513-46F6-804A-623F7D7869F7}"/>
              </a:ext>
            </a:extLst>
          </p:cNvPr>
          <p:cNvSpPr>
            <a:spLocks noGrp="1"/>
          </p:cNvSpPr>
          <p:nvPr>
            <p:ph type="sldNum" sz="quarter" idx="12"/>
          </p:nvPr>
        </p:nvSpPr>
        <p:spPr/>
        <p:txBody>
          <a:bodyPr/>
          <a:lstStyle>
            <a:lvl1pPr>
              <a:defRPr>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309014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过度页1">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3882BFB7-866D-4BF8-AB09-66EE0CC0C7A0}"/>
              </a:ext>
            </a:extLst>
          </p:cNvPr>
          <p:cNvSpPr>
            <a:spLocks noGrp="1"/>
          </p:cNvSpPr>
          <p:nvPr>
            <p:ph type="pic" sz="quarter" idx="10"/>
          </p:nvPr>
        </p:nvSpPr>
        <p:spPr>
          <a:xfrm>
            <a:off x="0" y="1988458"/>
            <a:ext cx="12192000" cy="2656114"/>
          </a:xfrm>
          <a:custGeom>
            <a:avLst/>
            <a:gdLst>
              <a:gd name="connsiteX0" fmla="*/ 0 w 12192000"/>
              <a:gd name="connsiteY0" fmla="*/ 0 h 2656114"/>
              <a:gd name="connsiteX1" fmla="*/ 12192000 w 12192000"/>
              <a:gd name="connsiteY1" fmla="*/ 0 h 2656114"/>
              <a:gd name="connsiteX2" fmla="*/ 12192000 w 12192000"/>
              <a:gd name="connsiteY2" fmla="*/ 2656114 h 2656114"/>
              <a:gd name="connsiteX3" fmla="*/ 0 w 12192000"/>
              <a:gd name="connsiteY3" fmla="*/ 2656114 h 2656114"/>
            </a:gdLst>
            <a:ahLst/>
            <a:cxnLst>
              <a:cxn ang="0">
                <a:pos x="connsiteX0" y="connsiteY0"/>
              </a:cxn>
              <a:cxn ang="0">
                <a:pos x="connsiteX1" y="connsiteY1"/>
              </a:cxn>
              <a:cxn ang="0">
                <a:pos x="connsiteX2" y="connsiteY2"/>
              </a:cxn>
              <a:cxn ang="0">
                <a:pos x="connsiteX3" y="connsiteY3"/>
              </a:cxn>
            </a:cxnLst>
            <a:rect l="l" t="t" r="r" b="b"/>
            <a:pathLst>
              <a:path w="12192000" h="2656114">
                <a:moveTo>
                  <a:pt x="0" y="0"/>
                </a:moveTo>
                <a:lnTo>
                  <a:pt x="12192000" y="0"/>
                </a:lnTo>
                <a:lnTo>
                  <a:pt x="12192000" y="2656114"/>
                </a:lnTo>
                <a:lnTo>
                  <a:pt x="0" y="265611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13359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81601344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封面">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73DD5BA4-EB39-4204-B78A-8A1CBA10FBE2}"/>
              </a:ext>
            </a:extLst>
          </p:cNvPr>
          <p:cNvSpPr>
            <a:spLocks noGrp="1"/>
          </p:cNvSpPr>
          <p:nvPr>
            <p:ph type="pic" sz="quarter" idx="10"/>
          </p:nvPr>
        </p:nvSpPr>
        <p:spPr>
          <a:xfrm>
            <a:off x="6772750" y="0"/>
            <a:ext cx="5419250" cy="6858000"/>
          </a:xfrm>
          <a:custGeom>
            <a:avLst/>
            <a:gdLst>
              <a:gd name="connsiteX0" fmla="*/ 3429000 w 5419250"/>
              <a:gd name="connsiteY0" fmla="*/ 0 h 6858000"/>
              <a:gd name="connsiteX1" fmla="*/ 5419250 w 5419250"/>
              <a:gd name="connsiteY1" fmla="*/ 0 h 6858000"/>
              <a:gd name="connsiteX2" fmla="*/ 5419250 w 5419250"/>
              <a:gd name="connsiteY2" fmla="*/ 6858000 h 6858000"/>
              <a:gd name="connsiteX3" fmla="*/ 3429000 w 5419250"/>
              <a:gd name="connsiteY3" fmla="*/ 6858000 h 6858000"/>
              <a:gd name="connsiteX4" fmla="*/ 0 w 5419250"/>
              <a:gd name="connsiteY4" fmla="*/ 3429000 h 6858000"/>
              <a:gd name="connsiteX5" fmla="*/ 3429000 w 541925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250" h="6858000">
                <a:moveTo>
                  <a:pt x="3429000" y="0"/>
                </a:moveTo>
                <a:lnTo>
                  <a:pt x="5419250" y="0"/>
                </a:lnTo>
                <a:lnTo>
                  <a:pt x="5419250" y="6858000"/>
                </a:lnTo>
                <a:lnTo>
                  <a:pt x="3429000" y="6858000"/>
                </a:lnTo>
                <a:cubicBezTo>
                  <a:pt x="1535216" y="6858000"/>
                  <a:pt x="0" y="5322784"/>
                  <a:pt x="0" y="3429000"/>
                </a:cubicBezTo>
                <a:cubicBezTo>
                  <a:pt x="0" y="1535216"/>
                  <a:pt x="1535216" y="0"/>
                  <a:pt x="3429000" y="0"/>
                </a:cubicBezTo>
                <a:close/>
              </a:path>
            </a:pathLst>
          </a:custGeom>
          <a:ln w="31750">
            <a:noFill/>
          </a:ln>
        </p:spPr>
        <p:txBody>
          <a:bodyPr wrap="square">
            <a:noAutofit/>
          </a:bodyPr>
          <a:lstStyle/>
          <a:p>
            <a:endParaRPr lang="zh-CN" altLang="en-US"/>
          </a:p>
        </p:txBody>
      </p:sp>
      <p:sp>
        <p:nvSpPr>
          <p:cNvPr id="132" name="文本占位符 131">
            <a:extLst>
              <a:ext uri="{FF2B5EF4-FFF2-40B4-BE49-F238E27FC236}">
                <a16:creationId xmlns:a16="http://schemas.microsoft.com/office/drawing/2014/main" id="{D3DC99E1-D660-44F2-86A5-47694E2F1E88}"/>
              </a:ext>
            </a:extLst>
          </p:cNvPr>
          <p:cNvSpPr>
            <a:spLocks noGrp="1"/>
          </p:cNvSpPr>
          <p:nvPr userDrawn="1">
            <p:ph type="body" sz="quarter" idx="11" hasCustomPrompt="1"/>
          </p:nvPr>
        </p:nvSpPr>
        <p:spPr>
          <a:xfrm>
            <a:off x="566643" y="2042329"/>
            <a:ext cx="5951538" cy="1605568"/>
          </a:xfrm>
          <a:prstGeom prst="rect">
            <a:avLst/>
          </a:prstGeom>
          <a:noFill/>
        </p:spPr>
        <p:txBody>
          <a:bodyPr wrap="square" rtlCol="0">
            <a:spAutoFit/>
          </a:bodyPr>
          <a:lstStyle>
            <a:lvl1pPr marL="0" indent="0">
              <a:buNone/>
              <a:defRPr lang="zh-CN" altLang="en-US" sz="5000" b="1" spc="300" dirty="0" smtClean="0">
                <a:solidFill>
                  <a:schemeClr val="tx1">
                    <a:lumMod val="85000"/>
                    <a:lumOff val="15000"/>
                  </a:schemeClr>
                </a:solidFill>
                <a:latin typeface="+mj-ea"/>
                <a:ea typeface="+mj-ea"/>
              </a:defRPr>
            </a:lvl1pPr>
          </a:lstStyle>
          <a:p>
            <a:pPr marL="0" lvl="0"/>
            <a:r>
              <a:rPr lang="zh-CN" altLang="en-US" dirty="0"/>
              <a:t>请输入你的主题</a:t>
            </a:r>
          </a:p>
          <a:p>
            <a:pPr marL="0" lvl="0"/>
            <a:r>
              <a:rPr lang="zh-CN" altLang="en-US" dirty="0"/>
              <a:t>如果太长可以换行</a:t>
            </a:r>
          </a:p>
        </p:txBody>
      </p:sp>
      <p:sp>
        <p:nvSpPr>
          <p:cNvPr id="134" name="文本占位符 133">
            <a:extLst>
              <a:ext uri="{FF2B5EF4-FFF2-40B4-BE49-F238E27FC236}">
                <a16:creationId xmlns:a16="http://schemas.microsoft.com/office/drawing/2014/main" id="{3AD2F258-EF56-42CF-8756-0ECD6E98DD61}"/>
              </a:ext>
            </a:extLst>
          </p:cNvPr>
          <p:cNvSpPr>
            <a:spLocks noGrp="1"/>
          </p:cNvSpPr>
          <p:nvPr userDrawn="1">
            <p:ph type="body" sz="quarter" idx="12" hasCustomPrompt="1"/>
          </p:nvPr>
        </p:nvSpPr>
        <p:spPr>
          <a:xfrm>
            <a:off x="549709" y="3798299"/>
            <a:ext cx="6223041" cy="307777"/>
          </a:xfrm>
          <a:prstGeom prst="rect">
            <a:avLst/>
          </a:prstGeom>
        </p:spPr>
        <p:txBody>
          <a:bodyPr>
            <a:noAutofit/>
          </a:bodyPr>
          <a:lstStyle>
            <a:lvl1pPr>
              <a:defRPr lang="en-US" altLang="zh-CN" sz="2000" dirty="0">
                <a:solidFill>
                  <a:schemeClr val="tx1">
                    <a:lumMod val="85000"/>
                    <a:lumOff val="15000"/>
                  </a:schemeClr>
                </a:solidFill>
                <a:latin typeface="FZCuHeiSongS-B-GB" panose="02000000000000000000" charset="-122"/>
              </a:defRPr>
            </a:lvl1pPr>
          </a:lstStyle>
          <a:p>
            <a:pPr marL="0" lvl="0" indent="0">
              <a:buNone/>
            </a:pPr>
            <a:r>
              <a:rPr lang="en-US" altLang="zh-CN" dirty="0"/>
              <a:t>Please enter your English theme here</a:t>
            </a:r>
          </a:p>
        </p:txBody>
      </p:sp>
    </p:spTree>
    <p:extLst>
      <p:ext uri="{BB962C8B-B14F-4D97-AF65-F5344CB8AC3E}">
        <p14:creationId xmlns:p14="http://schemas.microsoft.com/office/powerpoint/2010/main" val="30305142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31942891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14653094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1142409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66809052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33155222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E12DF8E-B22A-4891-9FEB-342797165737}"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A7BC77-E441-4EB6-BB77-E0328EF4191F}" type="slidenum">
              <a:rPr lang="zh-CN" altLang="en-US" smtClean="0"/>
              <a:t>‹#›</a:t>
            </a:fld>
            <a:endParaRPr lang="zh-CN" altLang="en-US"/>
          </a:p>
        </p:txBody>
      </p:sp>
    </p:spTree>
    <p:extLst>
      <p:ext uri="{BB962C8B-B14F-4D97-AF65-F5344CB8AC3E}">
        <p14:creationId xmlns:p14="http://schemas.microsoft.com/office/powerpoint/2010/main" val="143530663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ZCuHeiSongS-B-GB" panose="02000000000000000000" charset="-122"/>
                <a:ea typeface="FZCuHeiSongS-B-GB" panose="02000000000000000000" charset="-122"/>
              </a:defRPr>
            </a:lvl1pPr>
          </a:lstStyle>
          <a:p>
            <a:fld id="{5E12DF8E-B22A-4891-9FEB-342797165737}" type="datetimeFigureOut">
              <a:rPr lang="zh-CN" altLang="en-US" smtClean="0"/>
              <a:pPr/>
              <a:t>2022/3/11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ZCuHeiSongS-B-GB" panose="02000000000000000000" charset="-122"/>
                <a:ea typeface="FZCuHeiSongS-B-GB" panose="02000000000000000000"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ZCuHeiSongS-B-GB" panose="02000000000000000000" charset="-122"/>
                <a:ea typeface="FZCuHeiSongS-B-GB" panose="02000000000000000000" charset="-122"/>
              </a:defRPr>
            </a:lvl1pPr>
          </a:lstStyle>
          <a:p>
            <a:fld id="{50A7BC77-E441-4EB6-BB77-E0328EF4191F}" type="slidenum">
              <a:rPr lang="zh-CN" altLang="en-US" smtClean="0"/>
              <a:pPr/>
              <a:t>‹#›</a:t>
            </a:fld>
            <a:endParaRPr lang="zh-CN" altLang="en-US" dirty="0"/>
          </a:p>
        </p:txBody>
      </p:sp>
    </p:spTree>
    <p:extLst>
      <p:ext uri="{BB962C8B-B14F-4D97-AF65-F5344CB8AC3E}">
        <p14:creationId xmlns:p14="http://schemas.microsoft.com/office/powerpoint/2010/main" val="1935449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ZCuHeiSongS-B-GB" panose="02000000000000000000" charset="-122"/>
          <a:ea typeface="FZCuHeiSongS-B-GB" panose="020000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ZCuHeiSongS-B-GB" panose="02000000000000000000" charset="-122"/>
          <a:ea typeface="FZCuHeiSongS-B-GB" panose="020000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ZCuHeiSongS-B-GB" panose="02000000000000000000" charset="-122"/>
          <a:ea typeface="FZCuHeiSongS-B-GB" panose="020000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ZCuHeiSongS-B-GB" panose="02000000000000000000" charset="-122"/>
          <a:ea typeface="FZCuHeiSongS-B-GB" panose="020000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ZCuHeiSongS-B-GB" panose="02000000000000000000" charset="-122"/>
          <a:ea typeface="FZCuHeiSongS-B-GB" panose="020000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pic>
        <p:nvPicPr>
          <p:cNvPr id="11" name="图片"/>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3966755"/>
            <a:ext cx="12193200" cy="2891245"/>
          </a:xfrm>
          <a:prstGeom prst="rect">
            <a:avLst/>
          </a:prstGeom>
        </p:spPr>
      </p:pic>
    </p:spTree>
    <p:extLst>
      <p:ext uri="{BB962C8B-B14F-4D97-AF65-F5344CB8AC3E}">
        <p14:creationId xmlns:p14="http://schemas.microsoft.com/office/powerpoint/2010/main" val="3449556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A7A12CD-6626-4F81-B688-359DD39AA5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42A76FF-F722-4DB7-B8FF-A16B53FA7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29889D61-C05E-420B-AC27-0FE432C2D4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ZCuHeiSongS-B-GB" panose="02000000000000000000" charset="-122"/>
                <a:ea typeface="FZCuHeiSongS-B-GB" panose="02000000000000000000" charset="-122"/>
              </a:defRPr>
            </a:lvl1pPr>
          </a:lstStyle>
          <a:p>
            <a:fld id="{A480A4BC-35B1-438E-9152-446B9BB83C97}" type="datetimeFigureOut">
              <a:rPr lang="zh-CN" altLang="en-US" smtClean="0">
                <a:solidFill>
                  <a:prstClr val="black">
                    <a:tint val="75000"/>
                  </a:prstClr>
                </a:solidFill>
              </a:rPr>
              <a:pPr/>
              <a:t>2022/3/11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7E961EF9-BD67-4F65-85E3-294983312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ZCuHeiSongS-B-GB" panose="02000000000000000000" charset="-122"/>
                <a:ea typeface="FZCuHeiSongS-B-GB" panose="02000000000000000000"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A9AD4C3E-B700-476A-B03C-473960E0A3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ZCuHeiSongS-B-GB" panose="02000000000000000000" charset="-122"/>
                <a:ea typeface="FZCuHeiSongS-B-GB" panose="02000000000000000000" charset="-122"/>
              </a:defRPr>
            </a:lvl1pPr>
          </a:lstStyle>
          <a:p>
            <a:fld id="{3505B016-64E1-4432-88BD-C1FDDF8765EC}"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9057324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1"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ZCuHeiSongS-B-GB" panose="02000000000000000000" charset="-122"/>
          <a:ea typeface="FZCuHeiSongS-B-GB" panose="020000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ZCuHeiSongS-B-GB" panose="02000000000000000000" charset="-122"/>
          <a:ea typeface="FZCuHeiSongS-B-GB" panose="020000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ZCuHeiSongS-B-GB" panose="02000000000000000000" charset="-122"/>
          <a:ea typeface="FZCuHeiSongS-B-GB" panose="020000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ZCuHeiSongS-B-GB" panose="02000000000000000000" charset="-122"/>
          <a:ea typeface="FZCuHeiSongS-B-GB" panose="020000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ZCuHeiSongS-B-GB" panose="02000000000000000000" charset="-122"/>
          <a:ea typeface="FZCuHeiSongS-B-GB" panose="020000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25.png"/><Relationship Id="rId5" Type="http://schemas.microsoft.com/office/2007/relationships/hdphoto" Target="../media/hdphoto2.wdp"/><Relationship Id="rId15" Type="http://schemas.microsoft.com/office/2007/relationships/hdphoto" Target="../media/hdphoto4.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52.jpe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35332" t="4455" r="19073" b="5003"/>
          <a:stretch/>
        </p:blipFill>
        <p:spPr>
          <a:xfrm>
            <a:off x="478724" y="-35858"/>
            <a:ext cx="5576048" cy="6911788"/>
          </a:xfrm>
          <a:prstGeom prst="rect">
            <a:avLst/>
          </a:prstGeom>
        </p:spPr>
      </p:pic>
      <p:sp>
        <p:nvSpPr>
          <p:cNvPr id="40" name="矩形 39">
            <a:extLst>
              <a:ext uri="{FF2B5EF4-FFF2-40B4-BE49-F238E27FC236}">
                <a16:creationId xmlns:a16="http://schemas.microsoft.com/office/drawing/2014/main" id="{90F48B92-F4FD-7B42-994C-226AB2156608}"/>
              </a:ext>
            </a:extLst>
          </p:cNvPr>
          <p:cNvSpPr/>
          <p:nvPr/>
        </p:nvSpPr>
        <p:spPr>
          <a:xfrm>
            <a:off x="4405745" y="-38626"/>
            <a:ext cx="7786254" cy="693525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7" name="矩形 36">
            <a:extLst>
              <a:ext uri="{FF2B5EF4-FFF2-40B4-BE49-F238E27FC236}">
                <a16:creationId xmlns:a16="http://schemas.microsoft.com/office/drawing/2014/main" id="{0E5F973C-55CC-CF42-B934-1C4F93F5A1D7}"/>
              </a:ext>
            </a:extLst>
          </p:cNvPr>
          <p:cNvSpPr/>
          <p:nvPr/>
        </p:nvSpPr>
        <p:spPr>
          <a:xfrm>
            <a:off x="-20217" y="-38627"/>
            <a:ext cx="997882" cy="695513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7" name="文本框 6"/>
          <p:cNvSpPr txBox="1"/>
          <p:nvPr/>
        </p:nvSpPr>
        <p:spPr>
          <a:xfrm>
            <a:off x="4914637" y="1574948"/>
            <a:ext cx="7858301" cy="1938992"/>
          </a:xfrm>
          <a:prstGeom prst="rect">
            <a:avLst/>
          </a:prstGeom>
          <a:noFill/>
        </p:spPr>
        <p:txBody>
          <a:bodyPr wrap="square" rtlCol="0">
            <a:spAutoFit/>
          </a:bodyPr>
          <a:lstStyle/>
          <a:p>
            <a:r>
              <a:rPr lang="en-US" altLang="zh-CN" sz="6000" dirty="0" smtClean="0">
                <a:solidFill>
                  <a:schemeClr val="bg1"/>
                </a:solidFill>
                <a:latin typeface="FZCuHeiSongS-B-GB" panose="02000000000000000000" charset="-122"/>
                <a:ea typeface="FZCuHeiSongS-B-GB" panose="02000000000000000000" charset="-122"/>
                <a:cs typeface="字魂105号-简雅黑" panose="00000500000000000000" pitchFamily="2" charset="-122"/>
              </a:rPr>
              <a:t>2021</a:t>
            </a:r>
            <a:r>
              <a:rPr lang="zh-CN" altLang="en-US" sz="6000" dirty="0" smtClean="0">
                <a:solidFill>
                  <a:schemeClr val="bg1"/>
                </a:solidFill>
                <a:latin typeface="FZCuHeiSongS-B-GB" panose="02000000000000000000" charset="-122"/>
                <a:ea typeface="FZCuHeiSongS-B-GB" panose="02000000000000000000" charset="-122"/>
                <a:cs typeface="字魂105号-简雅黑" panose="00000500000000000000" pitchFamily="2" charset="-122"/>
              </a:rPr>
              <a:t>年外国语学院</a:t>
            </a:r>
            <a:endParaRPr lang="en-US" altLang="zh-CN" sz="6000" dirty="0">
              <a:solidFill>
                <a:schemeClr val="bg1"/>
              </a:solidFill>
              <a:latin typeface="FZCuHeiSongS-B-GB" panose="02000000000000000000" charset="-122"/>
              <a:ea typeface="FZCuHeiSongS-B-GB" panose="02000000000000000000" charset="-122"/>
              <a:cs typeface="字魂105号-简雅黑" panose="00000500000000000000" pitchFamily="2" charset="-122"/>
            </a:endParaRPr>
          </a:p>
          <a:p>
            <a:r>
              <a:rPr lang="zh-CN" altLang="en-US" sz="6000" dirty="0" smtClean="0">
                <a:solidFill>
                  <a:schemeClr val="bg1"/>
                </a:solidFill>
                <a:latin typeface="FZCuHeiSongS-B-GB" panose="02000000000000000000" charset="-122"/>
                <a:ea typeface="FZCuHeiSongS-B-GB" panose="02000000000000000000" charset="-122"/>
                <a:cs typeface="字魂105号-简雅黑" panose="00000500000000000000" pitchFamily="2" charset="-122"/>
              </a:rPr>
              <a:t>党建工作汇报</a:t>
            </a:r>
            <a:endParaRPr lang="zh-CN" altLang="en-US" sz="6000" dirty="0">
              <a:solidFill>
                <a:schemeClr val="bg1"/>
              </a:solidFill>
              <a:latin typeface="FZCuHeiSongS-B-GB" panose="02000000000000000000" charset="-122"/>
              <a:ea typeface="FZCuHeiSongS-B-GB" panose="02000000000000000000" charset="-122"/>
              <a:cs typeface="字魂105号-简雅黑" panose="00000500000000000000" pitchFamily="2" charset="-122"/>
            </a:endParaRPr>
          </a:p>
        </p:txBody>
      </p:sp>
      <p:cxnSp>
        <p:nvCxnSpPr>
          <p:cNvPr id="11" name="直接连接符 10"/>
          <p:cNvCxnSpPr/>
          <p:nvPr/>
        </p:nvCxnSpPr>
        <p:spPr>
          <a:xfrm>
            <a:off x="5838313" y="4240505"/>
            <a:ext cx="997882" cy="0"/>
          </a:xfrm>
          <a:prstGeom prst="line">
            <a:avLst/>
          </a:prstGeom>
          <a:ln w="28575">
            <a:solidFill>
              <a:srgbClr val="9A0001"/>
            </a:solidFill>
          </a:ln>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id="{0B80EE1A-8B74-1142-B8F2-69AE098FDBD2}"/>
              </a:ext>
            </a:extLst>
          </p:cNvPr>
          <p:cNvGrpSpPr/>
          <p:nvPr/>
        </p:nvGrpSpPr>
        <p:grpSpPr>
          <a:xfrm>
            <a:off x="5127463" y="3804148"/>
            <a:ext cx="2331445" cy="407395"/>
            <a:chOff x="7763" y="9856"/>
            <a:chExt cx="3141" cy="562"/>
          </a:xfrm>
        </p:grpSpPr>
        <p:sp>
          <p:nvSpPr>
            <p:cNvPr id="25" name="圆角矩形 24">
              <a:extLst>
                <a:ext uri="{FF2B5EF4-FFF2-40B4-BE49-F238E27FC236}">
                  <a16:creationId xmlns:a16="http://schemas.microsoft.com/office/drawing/2014/main" id="{D6B55AE1-C8AF-3B4C-9A72-277B30A00ECB}"/>
                </a:ext>
              </a:extLst>
            </p:cNvPr>
            <p:cNvSpPr/>
            <p:nvPr/>
          </p:nvSpPr>
          <p:spPr>
            <a:xfrm>
              <a:off x="7771" y="9863"/>
              <a:ext cx="3133" cy="526"/>
            </a:xfrm>
            <a:prstGeom prst="roundRect">
              <a:avLst>
                <a:gd name="adj" fmla="val 0"/>
              </a:avLst>
            </a:prstGeom>
            <a:noFill/>
            <a:ln w="19050">
              <a:noFill/>
            </a:ln>
            <a:extLst>
              <a:ext uri="{909E8E84-426E-40DD-AFC4-6F175D3DCCD1}">
                <a14:hiddenFill xmlns:a14="http://schemas.microsoft.com/office/drawing/2010/main">
                  <a:solidFill>
                    <a:srgbClr val="586F5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FZCuHeiSongS-B-GB" panose="02000000000000000000" pitchFamily="2" charset="-122"/>
                <a:ea typeface="FZCuHeiSongS-B-GB" panose="02000000000000000000" pitchFamily="2" charset="-122"/>
              </a:endParaRPr>
            </a:p>
          </p:txBody>
        </p:sp>
        <p:sp>
          <p:nvSpPr>
            <p:cNvPr id="26" name="圆角矩形 25">
              <a:extLst>
                <a:ext uri="{FF2B5EF4-FFF2-40B4-BE49-F238E27FC236}">
                  <a16:creationId xmlns:a16="http://schemas.microsoft.com/office/drawing/2014/main" id="{44584C82-E71E-7D43-A825-39B7EC823B87}"/>
                </a:ext>
              </a:extLst>
            </p:cNvPr>
            <p:cNvSpPr/>
            <p:nvPr/>
          </p:nvSpPr>
          <p:spPr>
            <a:xfrm>
              <a:off x="7763" y="9856"/>
              <a:ext cx="1687" cy="534"/>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FZCuHeiSongS-B-GB" panose="02000000000000000000" pitchFamily="2" charset="-122"/>
                <a:ea typeface="FZCuHeiSongS-B-GB" panose="02000000000000000000" pitchFamily="2" charset="-122"/>
              </a:endParaRPr>
            </a:p>
          </p:txBody>
        </p:sp>
        <p:sp>
          <p:nvSpPr>
            <p:cNvPr id="27" name="文本框 26">
              <a:extLst>
                <a:ext uri="{FF2B5EF4-FFF2-40B4-BE49-F238E27FC236}">
                  <a16:creationId xmlns:a16="http://schemas.microsoft.com/office/drawing/2014/main" id="{BECE3AFF-850B-0145-BF1E-7E5BC6D04EBC}"/>
                </a:ext>
              </a:extLst>
            </p:cNvPr>
            <p:cNvSpPr txBox="1"/>
            <p:nvPr/>
          </p:nvSpPr>
          <p:spPr>
            <a:xfrm>
              <a:off x="7899" y="9866"/>
              <a:ext cx="1544" cy="552"/>
            </a:xfrm>
            <a:prstGeom prst="rect">
              <a:avLst/>
            </a:prstGeom>
            <a:noFill/>
            <a:ln>
              <a:noFill/>
            </a:ln>
          </p:spPr>
          <p:txBody>
            <a:bodyPr wrap="square" rtlCol="0" anchor="t">
              <a:spAutoFit/>
            </a:bodyPr>
            <a:lstStyle/>
            <a:p>
              <a:r>
                <a:rPr lang="zh-CN" altLang="en-US" sz="2000" dirty="0">
                  <a:solidFill>
                    <a:srgbClr val="9A0001"/>
                  </a:solidFill>
                  <a:latin typeface="FZCuHeiSongS-B-GB" panose="02000000000000000000" pitchFamily="2" charset="-122"/>
                  <a:ea typeface="FZCuHeiSongS-B-GB" panose="02000000000000000000" pitchFamily="2" charset="-122"/>
                  <a:cs typeface="思源黑体 CN Medium" panose="020B0600000000000000" charset="-122"/>
                </a:rPr>
                <a:t>汇报人</a:t>
              </a:r>
            </a:p>
          </p:txBody>
        </p:sp>
      </p:grpSp>
      <p:sp>
        <p:nvSpPr>
          <p:cNvPr id="28" name="文本框 27">
            <a:extLst>
              <a:ext uri="{FF2B5EF4-FFF2-40B4-BE49-F238E27FC236}">
                <a16:creationId xmlns:a16="http://schemas.microsoft.com/office/drawing/2014/main" id="{9810457D-5C80-FC46-B6D5-FB9276BC1DA5}"/>
              </a:ext>
            </a:extLst>
          </p:cNvPr>
          <p:cNvSpPr txBox="1"/>
          <p:nvPr/>
        </p:nvSpPr>
        <p:spPr>
          <a:xfrm>
            <a:off x="6399454" y="3808497"/>
            <a:ext cx="1111258" cy="400110"/>
          </a:xfrm>
          <a:prstGeom prst="rect">
            <a:avLst/>
          </a:prstGeom>
          <a:noFill/>
          <a:ln>
            <a:noFill/>
          </a:ln>
        </p:spPr>
        <p:txBody>
          <a:bodyPr wrap="square" rtlCol="0" anchor="t">
            <a:spAutoFit/>
          </a:bodyPr>
          <a:lstStyle/>
          <a:p>
            <a:pPr algn="ctr"/>
            <a:r>
              <a:rPr lang="zh-CN" altLang="en-US" sz="2000" dirty="0" smtClean="0">
                <a:solidFill>
                  <a:schemeClr val="bg1"/>
                </a:solidFill>
                <a:latin typeface="FZCuHeiSongS-B-GB" panose="02000000000000000000" charset="-122"/>
                <a:ea typeface="FZCuHeiSongS-B-GB" panose="02000000000000000000" charset="-122"/>
                <a:cs typeface="思源黑体 CN Medium" panose="020B0600000000000000" charset="-122"/>
              </a:rPr>
              <a:t>李淑静</a:t>
            </a:r>
            <a:endParaRPr lang="zh-CN" altLang="en-US" sz="2000" dirty="0">
              <a:solidFill>
                <a:schemeClr val="bg1"/>
              </a:solidFill>
              <a:latin typeface="FZCuHeiSongS-B-GB" panose="02000000000000000000" charset="-122"/>
              <a:ea typeface="FZCuHeiSongS-B-GB" panose="02000000000000000000" charset="-122"/>
              <a:cs typeface="思源黑体 CN Medium" panose="020B0600000000000000" charset="-122"/>
            </a:endParaRPr>
          </a:p>
        </p:txBody>
      </p:sp>
      <p:sp>
        <p:nvSpPr>
          <p:cNvPr id="31" name="文本框 30">
            <a:extLst>
              <a:ext uri="{FF2B5EF4-FFF2-40B4-BE49-F238E27FC236}">
                <a16:creationId xmlns:a16="http://schemas.microsoft.com/office/drawing/2014/main" id="{266A970C-412F-B247-A3DF-B0ECF1BA2B02}"/>
              </a:ext>
            </a:extLst>
          </p:cNvPr>
          <p:cNvSpPr txBox="1"/>
          <p:nvPr/>
        </p:nvSpPr>
        <p:spPr>
          <a:xfrm>
            <a:off x="4914637" y="4457518"/>
            <a:ext cx="2091846" cy="400110"/>
          </a:xfrm>
          <a:prstGeom prst="rect">
            <a:avLst/>
          </a:prstGeom>
          <a:noFill/>
        </p:spPr>
        <p:txBody>
          <a:bodyPr wrap="square" rtlCol="0">
            <a:spAutoFit/>
          </a:bodyPr>
          <a:lstStyle/>
          <a:p>
            <a:pPr algn="r"/>
            <a:r>
              <a:rPr lang="en-US" altLang="zh-CN"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2022</a:t>
            </a:r>
            <a:r>
              <a:rPr lang="zh-CN" altLang="en-US"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年</a:t>
            </a:r>
            <a:r>
              <a:rPr lang="en-US" altLang="zh-CN"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3</a:t>
            </a:r>
            <a:r>
              <a:rPr lang="zh-CN" altLang="en-US"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月</a:t>
            </a:r>
            <a:r>
              <a:rPr lang="en-US" altLang="zh-CN"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11</a:t>
            </a:r>
            <a:r>
              <a:rPr lang="zh-CN" altLang="en-US"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日</a:t>
            </a:r>
            <a:endParaRPr lang="zh-CN" altLang="en-US" sz="2000" dirty="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8109" y="212096"/>
            <a:ext cx="2916407" cy="651635"/>
          </a:xfrm>
          <a:prstGeom prst="rect">
            <a:avLst/>
          </a:prstGeom>
        </p:spPr>
      </p:pic>
      <p:pic>
        <p:nvPicPr>
          <p:cNvPr id="21" name="图片"/>
          <p:cNvPicPr>
            <a:picLocks noChangeAspect="1"/>
          </p:cNvPicPr>
          <p:nvPr/>
        </p:nvPicPr>
        <p:blipFill rotWithShape="1">
          <a:blip r:embed="rId5" cstate="print">
            <a:extLst>
              <a:ext uri="{28A0092B-C50C-407E-A947-70E740481C1C}">
                <a14:useLocalDpi xmlns:a14="http://schemas.microsoft.com/office/drawing/2010/main" val="0"/>
              </a:ext>
            </a:extLst>
          </a:blip>
          <a:srcRect t="28373" b="16234"/>
          <a:stretch>
            <a:fillRect/>
          </a:stretch>
        </p:blipFill>
        <p:spPr>
          <a:xfrm flipH="1">
            <a:off x="-600" y="4720281"/>
            <a:ext cx="12193200" cy="2137719"/>
          </a:xfrm>
          <a:prstGeom prst="rect">
            <a:avLst/>
          </a:prstGeom>
        </p:spPr>
      </p:pic>
      <p:pic>
        <p:nvPicPr>
          <p:cNvPr id="22" name="图片"/>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9893" y="4471370"/>
            <a:ext cx="2058779" cy="2120695"/>
          </a:xfrm>
          <a:prstGeom prst="rect">
            <a:avLst/>
          </a:prstGeom>
          <a:noFill/>
          <a:ln>
            <a:noFill/>
          </a:ln>
        </p:spPr>
      </p:pic>
    </p:spTree>
    <p:extLst>
      <p:ext uri="{BB962C8B-B14F-4D97-AF65-F5344CB8AC3E}">
        <p14:creationId xmlns:p14="http://schemas.microsoft.com/office/powerpoint/2010/main" val="3279926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2A88CDA2-0C02-EE47-80BA-2BB9E76D1E8B}"/>
              </a:ext>
            </a:extLst>
          </p:cNvPr>
          <p:cNvSpPr txBox="1"/>
          <p:nvPr/>
        </p:nvSpPr>
        <p:spPr>
          <a:xfrm>
            <a:off x="959552" y="508869"/>
            <a:ext cx="2492990" cy="646331"/>
          </a:xfrm>
          <a:prstGeom prst="rect">
            <a:avLst/>
          </a:prstGeom>
          <a:noFill/>
        </p:spPr>
        <p:txBody>
          <a:bodyPr wrap="none" rtlCol="0">
            <a:spAutoFit/>
          </a:bodyPr>
          <a:lstStyle/>
          <a:p>
            <a:pPr lvl="0"/>
            <a:r>
              <a:rPr lang="zh-CN" altLang="en-US" sz="3600" dirty="0">
                <a:solidFill>
                  <a:prstClr val="black"/>
                </a:solidFill>
                <a:latin typeface="FZCuHeiSongS-B-GB" panose="02000000000000000000" pitchFamily="2" charset="-122"/>
                <a:ea typeface="FZCuHeiSongS-B-GB" panose="02000000000000000000" pitchFamily="2" charset="-122"/>
                <a:cs typeface="字魂105号-简雅黑" panose="00000500000000000000" pitchFamily="2" charset="-122"/>
              </a:rPr>
              <a:t>存在的问题</a:t>
            </a:r>
          </a:p>
        </p:txBody>
      </p:sp>
      <p:sp>
        <p:nvSpPr>
          <p:cNvPr id="7" name="矩形 6">
            <a:extLst>
              <a:ext uri="{FF2B5EF4-FFF2-40B4-BE49-F238E27FC236}">
                <a16:creationId xmlns:a16="http://schemas.microsoft.com/office/drawing/2014/main" id="{2DF2CF41-9708-6749-BF47-98BDC36A6B64}"/>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8" name="Rectangle 17">
            <a:extLst>
              <a:ext uri="{FF2B5EF4-FFF2-40B4-BE49-F238E27FC236}">
                <a16:creationId xmlns:a16="http://schemas.microsoft.com/office/drawing/2014/main" id="{2E039640-434F-D34C-BE61-8CA022941FC1}"/>
              </a:ext>
            </a:extLst>
          </p:cNvPr>
          <p:cNvSpPr/>
          <p:nvPr/>
        </p:nvSpPr>
        <p:spPr>
          <a:xfrm>
            <a:off x="6176956" y="1834147"/>
            <a:ext cx="5399295" cy="4392119"/>
          </a:xfrm>
          <a:custGeom>
            <a:avLst/>
            <a:gdLst/>
            <a:ahLst/>
            <a:cxnLst/>
            <a:rect l="l" t="t" r="r" b="b"/>
            <a:pathLst>
              <a:path w="5059555" h="3587530">
                <a:moveTo>
                  <a:pt x="2611555" y="0"/>
                </a:moveTo>
                <a:lnTo>
                  <a:pt x="5059555" y="0"/>
                </a:lnTo>
                <a:lnTo>
                  <a:pt x="5059555" y="3587529"/>
                </a:lnTo>
                <a:lnTo>
                  <a:pt x="2611555" y="3587529"/>
                </a:lnTo>
                <a:close/>
                <a:moveTo>
                  <a:pt x="0" y="0"/>
                </a:moveTo>
                <a:lnTo>
                  <a:pt x="2448000" y="0"/>
                </a:lnTo>
                <a:lnTo>
                  <a:pt x="2448000" y="3587530"/>
                </a:lnTo>
                <a:lnTo>
                  <a:pt x="0" y="3587530"/>
                </a:lnTo>
                <a:close/>
              </a:path>
            </a:pathLst>
          </a:custGeom>
          <a:blipFill dpi="0" rotWithShape="1">
            <a:blip r:embed="rId3"/>
            <a:srcRect/>
            <a:stretch>
              <a:fillRect/>
            </a:stretch>
          </a:blipFill>
          <a:ln w="38100">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lumMod val="65000"/>
                  <a:lumOff val="35000"/>
                </a:schemeClr>
              </a:solidFill>
              <a:latin typeface="+mn-ea"/>
            </a:endParaRPr>
          </a:p>
        </p:txBody>
      </p:sp>
      <p:sp>
        <p:nvSpPr>
          <p:cNvPr id="16" name="文本框 15">
            <a:extLst>
              <a:ext uri="{FF2B5EF4-FFF2-40B4-BE49-F238E27FC236}">
                <a16:creationId xmlns:a16="http://schemas.microsoft.com/office/drawing/2014/main" id="{C86A1154-85A4-F74B-960E-660A44E24632}"/>
              </a:ext>
            </a:extLst>
          </p:cNvPr>
          <p:cNvSpPr txBox="1"/>
          <p:nvPr/>
        </p:nvSpPr>
        <p:spPr>
          <a:xfrm>
            <a:off x="2406923" y="4250495"/>
            <a:ext cx="1403946" cy="829073"/>
          </a:xfrm>
          <a:prstGeom prst="rect">
            <a:avLst/>
          </a:prstGeom>
          <a:noFill/>
        </p:spPr>
        <p:txBody>
          <a:bodyPr wrap="square" rtlCol="0">
            <a:spAutoFit/>
          </a:bodyPr>
          <a:lstStyle/>
          <a:p>
            <a:pPr algn="just">
              <a:lnSpc>
                <a:spcPct val="114000"/>
              </a:lnSpc>
            </a:pPr>
            <a:r>
              <a:rPr lang="zh-CN" altLang="en-US" sz="1400" dirty="0" smtClean="0">
                <a:solidFill>
                  <a:schemeClr val="bg1"/>
                </a:solidFill>
                <a:latin typeface="华光细黑_CNKI" panose="02000500000000000000" pitchFamily="2" charset="-122"/>
                <a:ea typeface="华光细黑_CNKI" panose="02000500000000000000" pitchFamily="2" charset="-122"/>
              </a:rPr>
              <a:t>党的组织建设方面，队伍和机制仍需强化</a:t>
            </a:r>
            <a:endParaRPr lang="zh-CN" altLang="en-US" sz="1400" dirty="0">
              <a:solidFill>
                <a:schemeClr val="bg1"/>
              </a:solidFill>
              <a:latin typeface="华光细黑_CNKI" panose="02000500000000000000" pitchFamily="2" charset="-122"/>
              <a:ea typeface="华光细黑_CNKI" panose="02000500000000000000" pitchFamily="2" charset="-122"/>
            </a:endParaRPr>
          </a:p>
        </p:txBody>
      </p:sp>
      <p:sp>
        <p:nvSpPr>
          <p:cNvPr id="17" name="文本框 16">
            <a:extLst>
              <a:ext uri="{FF2B5EF4-FFF2-40B4-BE49-F238E27FC236}">
                <a16:creationId xmlns:a16="http://schemas.microsoft.com/office/drawing/2014/main" id="{E78CCD61-DDF0-1F45-A7AF-A71208999C8C}"/>
              </a:ext>
            </a:extLst>
          </p:cNvPr>
          <p:cNvSpPr txBox="1"/>
          <p:nvPr/>
        </p:nvSpPr>
        <p:spPr>
          <a:xfrm>
            <a:off x="4182777" y="4250495"/>
            <a:ext cx="1403946" cy="1074653"/>
          </a:xfrm>
          <a:prstGeom prst="rect">
            <a:avLst/>
          </a:prstGeom>
          <a:noFill/>
        </p:spPr>
        <p:txBody>
          <a:bodyPr wrap="square" rtlCol="0">
            <a:spAutoFit/>
          </a:bodyPr>
          <a:lstStyle/>
          <a:p>
            <a:pPr algn="just">
              <a:lnSpc>
                <a:spcPct val="114000"/>
              </a:lnSpc>
            </a:pPr>
            <a:r>
              <a:rPr lang="zh-CN" altLang="en-US" sz="1400" dirty="0" smtClean="0">
                <a:solidFill>
                  <a:schemeClr val="bg1"/>
                </a:solidFill>
                <a:latin typeface="华光细黑_CNKI" panose="02000500000000000000" pitchFamily="2" charset="-122"/>
                <a:ea typeface="华光细黑_CNKI" panose="02000500000000000000" pitchFamily="2" charset="-122"/>
              </a:rPr>
              <a:t>在服务国家战略方面，格局和视野仍需扩大</a:t>
            </a:r>
            <a:endParaRPr lang="zh-CN" altLang="en-US" sz="1400" dirty="0">
              <a:solidFill>
                <a:schemeClr val="bg1"/>
              </a:solidFill>
              <a:latin typeface="华光细黑_CNKI" panose="02000500000000000000" pitchFamily="2" charset="-122"/>
              <a:ea typeface="华光细黑_CNKI" panose="02000500000000000000" pitchFamily="2" charset="-122"/>
            </a:endParaRPr>
          </a:p>
        </p:txBody>
      </p:sp>
      <p:grpSp>
        <p:nvGrpSpPr>
          <p:cNvPr id="22" name="组合 21"/>
          <p:cNvGrpSpPr/>
          <p:nvPr/>
        </p:nvGrpSpPr>
        <p:grpSpPr>
          <a:xfrm>
            <a:off x="558463" y="1650531"/>
            <a:ext cx="4492507" cy="1428931"/>
            <a:chOff x="558463" y="3619603"/>
            <a:chExt cx="4492507" cy="1428931"/>
          </a:xfrm>
        </p:grpSpPr>
        <p:sp>
          <p:nvSpPr>
            <p:cNvPr id="12" name="矩形 11">
              <a:extLst>
                <a:ext uri="{FF2B5EF4-FFF2-40B4-BE49-F238E27FC236}">
                  <a16:creationId xmlns:a16="http://schemas.microsoft.com/office/drawing/2014/main" id="{1EF9FBDD-65D3-6F45-8237-2B396997FF7D}"/>
                </a:ext>
              </a:extLst>
            </p:cNvPr>
            <p:cNvSpPr/>
            <p:nvPr/>
          </p:nvSpPr>
          <p:spPr>
            <a:xfrm>
              <a:off x="558463" y="3801331"/>
              <a:ext cx="4492507" cy="1247203"/>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15" name="文本框 14">
              <a:extLst>
                <a:ext uri="{FF2B5EF4-FFF2-40B4-BE49-F238E27FC236}">
                  <a16:creationId xmlns:a16="http://schemas.microsoft.com/office/drawing/2014/main" id="{4F5C85F4-F6AF-5B49-A8A3-259AD7EA5C4E}"/>
                </a:ext>
              </a:extLst>
            </p:cNvPr>
            <p:cNvSpPr txBox="1"/>
            <p:nvPr/>
          </p:nvSpPr>
          <p:spPr>
            <a:xfrm>
              <a:off x="1125379" y="4007581"/>
              <a:ext cx="3413964" cy="934423"/>
            </a:xfrm>
            <a:prstGeom prst="rect">
              <a:avLst/>
            </a:prstGeom>
            <a:noFill/>
          </p:spPr>
          <p:txBody>
            <a:bodyPr wrap="square" rtlCol="0">
              <a:spAutoFit/>
            </a:bodyPr>
            <a:lstStyle/>
            <a:p>
              <a:pPr algn="just">
                <a:lnSpc>
                  <a:spcPct val="114000"/>
                </a:lnSpc>
              </a:pPr>
              <a:r>
                <a:rPr lang="zh-CN" altLang="en-US" sz="2000" dirty="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在管理服务师生方面</a:t>
              </a:r>
              <a:r>
                <a:rPr lang="zh-CN" altLang="en-US"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a:t>
              </a:r>
              <a:endParaRPr lang="en-US" altLang="zh-CN"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endParaRPr>
            </a:p>
            <a:p>
              <a:pPr algn="just">
                <a:lnSpc>
                  <a:spcPct val="114000"/>
                </a:lnSpc>
              </a:pPr>
              <a:r>
                <a:rPr lang="zh-CN" altLang="en-US" sz="2800" dirty="0" smtClean="0">
                  <a:solidFill>
                    <a:schemeClr val="accent4">
                      <a:lumMod val="40000"/>
                      <a:lumOff val="6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精度</a:t>
              </a:r>
              <a:r>
                <a:rPr lang="zh-CN" altLang="en-US" sz="2800" dirty="0">
                  <a:solidFill>
                    <a:schemeClr val="accent4">
                      <a:lumMod val="40000"/>
                      <a:lumOff val="6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与力度</a:t>
              </a:r>
              <a:r>
                <a:rPr lang="zh-CN" altLang="en-US" sz="2000" dirty="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仍需提升</a:t>
              </a:r>
            </a:p>
          </p:txBody>
        </p:sp>
        <p:sp>
          <p:nvSpPr>
            <p:cNvPr id="18" name="矩形 17">
              <a:extLst>
                <a:ext uri="{FF2B5EF4-FFF2-40B4-BE49-F238E27FC236}">
                  <a16:creationId xmlns:a16="http://schemas.microsoft.com/office/drawing/2014/main" id="{86F84848-3896-884A-B742-3A4187933813}"/>
                </a:ext>
              </a:extLst>
            </p:cNvPr>
            <p:cNvSpPr/>
            <p:nvPr/>
          </p:nvSpPr>
          <p:spPr>
            <a:xfrm>
              <a:off x="558464" y="3619603"/>
              <a:ext cx="566917" cy="441866"/>
            </a:xfrm>
            <a:prstGeom prst="rect">
              <a:avLst/>
            </a:prstGeom>
            <a:solidFill>
              <a:schemeClr val="bg1"/>
            </a:solidFill>
            <a:ln>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latin typeface="FZCuHeiSongS-B-GB" panose="02000000000000000000" pitchFamily="2" charset="-122"/>
                  <a:ea typeface="FZCuHeiSongS-B-GB" panose="02000000000000000000" pitchFamily="2" charset="-122"/>
                </a:rPr>
                <a:t>01</a:t>
              </a:r>
              <a:endParaRPr kumimoji="1" lang="zh-CN" altLang="en-US" sz="2400" dirty="0">
                <a:solidFill>
                  <a:schemeClr val="tx1"/>
                </a:solidFill>
                <a:latin typeface="FZCuHeiSongS-B-GB" panose="02000000000000000000" pitchFamily="2" charset="-122"/>
                <a:ea typeface="FZCuHeiSongS-B-GB" panose="02000000000000000000" pitchFamily="2" charset="-122"/>
              </a:endParaRPr>
            </a:p>
          </p:txBody>
        </p:sp>
      </p:grpSp>
      <p:grpSp>
        <p:nvGrpSpPr>
          <p:cNvPr id="23" name="组合 22"/>
          <p:cNvGrpSpPr/>
          <p:nvPr/>
        </p:nvGrpSpPr>
        <p:grpSpPr>
          <a:xfrm>
            <a:off x="558462" y="3261190"/>
            <a:ext cx="4492507" cy="1286699"/>
            <a:chOff x="2321267" y="3619603"/>
            <a:chExt cx="4492507" cy="1286699"/>
          </a:xfrm>
        </p:grpSpPr>
        <p:sp>
          <p:nvSpPr>
            <p:cNvPr id="13" name="矩形 12">
              <a:extLst>
                <a:ext uri="{FF2B5EF4-FFF2-40B4-BE49-F238E27FC236}">
                  <a16:creationId xmlns:a16="http://schemas.microsoft.com/office/drawing/2014/main" id="{17A90771-23E8-F44C-AC71-B7BDBD595F87}"/>
                </a:ext>
              </a:extLst>
            </p:cNvPr>
            <p:cNvSpPr/>
            <p:nvPr/>
          </p:nvSpPr>
          <p:spPr>
            <a:xfrm>
              <a:off x="2321267" y="3801331"/>
              <a:ext cx="4492507" cy="110497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19" name="矩形 18">
              <a:extLst>
                <a:ext uri="{FF2B5EF4-FFF2-40B4-BE49-F238E27FC236}">
                  <a16:creationId xmlns:a16="http://schemas.microsoft.com/office/drawing/2014/main" id="{0CBFEEE0-11DA-7D40-8C68-57A0E4E93341}"/>
                </a:ext>
              </a:extLst>
            </p:cNvPr>
            <p:cNvSpPr/>
            <p:nvPr/>
          </p:nvSpPr>
          <p:spPr>
            <a:xfrm>
              <a:off x="2323307" y="3619603"/>
              <a:ext cx="566917" cy="441866"/>
            </a:xfrm>
            <a:prstGeom prst="rect">
              <a:avLst/>
            </a:prstGeom>
            <a:solidFill>
              <a:schemeClr val="bg1"/>
            </a:solidFill>
            <a:ln>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latin typeface="FZCuHeiSongS-B-GB" panose="02000000000000000000" pitchFamily="2" charset="-122"/>
                  <a:ea typeface="FZCuHeiSongS-B-GB" panose="02000000000000000000" pitchFamily="2" charset="-122"/>
                </a:rPr>
                <a:t>02</a:t>
              </a:r>
              <a:endParaRPr kumimoji="1" lang="zh-CN" altLang="en-US" sz="2400" dirty="0">
                <a:solidFill>
                  <a:schemeClr val="tx1"/>
                </a:solidFill>
                <a:latin typeface="FZCuHeiSongS-B-GB" panose="02000000000000000000" pitchFamily="2" charset="-122"/>
                <a:ea typeface="FZCuHeiSongS-B-GB" panose="02000000000000000000" pitchFamily="2" charset="-122"/>
              </a:endParaRPr>
            </a:p>
          </p:txBody>
        </p:sp>
      </p:grpSp>
      <p:grpSp>
        <p:nvGrpSpPr>
          <p:cNvPr id="24" name="组合 23"/>
          <p:cNvGrpSpPr/>
          <p:nvPr/>
        </p:nvGrpSpPr>
        <p:grpSpPr>
          <a:xfrm>
            <a:off x="558462" y="4789128"/>
            <a:ext cx="4496071" cy="1312563"/>
            <a:chOff x="4090314" y="3619603"/>
            <a:chExt cx="4496071" cy="1312563"/>
          </a:xfrm>
        </p:grpSpPr>
        <p:sp>
          <p:nvSpPr>
            <p:cNvPr id="14" name="矩形 13">
              <a:extLst>
                <a:ext uri="{FF2B5EF4-FFF2-40B4-BE49-F238E27FC236}">
                  <a16:creationId xmlns:a16="http://schemas.microsoft.com/office/drawing/2014/main" id="{CD454091-0C4F-DD45-987A-7DE745C4583F}"/>
                </a:ext>
              </a:extLst>
            </p:cNvPr>
            <p:cNvSpPr/>
            <p:nvPr/>
          </p:nvSpPr>
          <p:spPr>
            <a:xfrm>
              <a:off x="4090314" y="3801331"/>
              <a:ext cx="4496071" cy="1130835"/>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20" name="矩形 19">
              <a:extLst>
                <a:ext uri="{FF2B5EF4-FFF2-40B4-BE49-F238E27FC236}">
                  <a16:creationId xmlns:a16="http://schemas.microsoft.com/office/drawing/2014/main" id="{4B2452B5-194B-0745-9F50-C9B456B60EAD}"/>
                </a:ext>
              </a:extLst>
            </p:cNvPr>
            <p:cNvSpPr/>
            <p:nvPr/>
          </p:nvSpPr>
          <p:spPr>
            <a:xfrm>
              <a:off x="4090314" y="3619603"/>
              <a:ext cx="566917" cy="441866"/>
            </a:xfrm>
            <a:prstGeom prst="rect">
              <a:avLst/>
            </a:prstGeom>
            <a:solidFill>
              <a:schemeClr val="bg1"/>
            </a:solidFill>
            <a:ln>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latin typeface="FZCuHeiSongS-B-GB" panose="02000000000000000000" pitchFamily="2" charset="-122"/>
                  <a:ea typeface="FZCuHeiSongS-B-GB" panose="02000000000000000000" pitchFamily="2" charset="-122"/>
                </a:rPr>
                <a:t>03</a:t>
              </a:r>
              <a:endParaRPr kumimoji="1" lang="zh-CN" altLang="en-US" sz="2400" dirty="0">
                <a:solidFill>
                  <a:schemeClr val="tx1"/>
                </a:solidFill>
                <a:latin typeface="FZCuHeiSongS-B-GB" panose="02000000000000000000" pitchFamily="2" charset="-122"/>
                <a:ea typeface="FZCuHeiSongS-B-GB" panose="02000000000000000000" pitchFamily="2" charset="-122"/>
              </a:endParaRPr>
            </a:p>
          </p:txBody>
        </p:sp>
      </p:grpSp>
      <p:sp>
        <p:nvSpPr>
          <p:cNvPr id="25" name="文本框 24">
            <a:extLst>
              <a:ext uri="{FF2B5EF4-FFF2-40B4-BE49-F238E27FC236}">
                <a16:creationId xmlns:a16="http://schemas.microsoft.com/office/drawing/2014/main" id="{4F5C85F4-F6AF-5B49-A8A3-259AD7EA5C4E}"/>
              </a:ext>
            </a:extLst>
          </p:cNvPr>
          <p:cNvSpPr txBox="1"/>
          <p:nvPr/>
        </p:nvSpPr>
        <p:spPr>
          <a:xfrm>
            <a:off x="1125379" y="3599300"/>
            <a:ext cx="3413964" cy="934423"/>
          </a:xfrm>
          <a:prstGeom prst="rect">
            <a:avLst/>
          </a:prstGeom>
          <a:noFill/>
        </p:spPr>
        <p:txBody>
          <a:bodyPr wrap="square" rtlCol="0">
            <a:spAutoFit/>
          </a:bodyPr>
          <a:lstStyle/>
          <a:p>
            <a:pPr algn="just">
              <a:lnSpc>
                <a:spcPct val="114000"/>
              </a:lnSpc>
            </a:pPr>
            <a:r>
              <a:rPr lang="zh-CN" altLang="en-US"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党的组织建设方面，</a:t>
            </a:r>
            <a:endParaRPr lang="en-US" altLang="zh-CN"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endParaRPr>
          </a:p>
          <a:p>
            <a:pPr algn="just">
              <a:lnSpc>
                <a:spcPct val="114000"/>
              </a:lnSpc>
            </a:pPr>
            <a:r>
              <a:rPr lang="zh-CN" altLang="en-US" sz="2800" dirty="0" smtClean="0">
                <a:solidFill>
                  <a:schemeClr val="accent4">
                    <a:lumMod val="40000"/>
                    <a:lumOff val="6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队伍和机制</a:t>
            </a:r>
            <a:r>
              <a:rPr lang="zh-CN" altLang="en-US"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仍需强化</a:t>
            </a:r>
            <a:endParaRPr lang="zh-CN" altLang="en-US" sz="2000" dirty="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sp>
        <p:nvSpPr>
          <p:cNvPr id="26" name="文本框 25">
            <a:extLst>
              <a:ext uri="{FF2B5EF4-FFF2-40B4-BE49-F238E27FC236}">
                <a16:creationId xmlns:a16="http://schemas.microsoft.com/office/drawing/2014/main" id="{4F5C85F4-F6AF-5B49-A8A3-259AD7EA5C4E}"/>
              </a:ext>
            </a:extLst>
          </p:cNvPr>
          <p:cNvSpPr txBox="1"/>
          <p:nvPr/>
        </p:nvSpPr>
        <p:spPr>
          <a:xfrm>
            <a:off x="1125379" y="5107901"/>
            <a:ext cx="3413964" cy="934423"/>
          </a:xfrm>
          <a:prstGeom prst="rect">
            <a:avLst/>
          </a:prstGeom>
          <a:noFill/>
        </p:spPr>
        <p:txBody>
          <a:bodyPr wrap="square" rtlCol="0">
            <a:spAutoFit/>
          </a:bodyPr>
          <a:lstStyle/>
          <a:p>
            <a:pPr algn="just">
              <a:lnSpc>
                <a:spcPct val="114000"/>
              </a:lnSpc>
            </a:pPr>
            <a:r>
              <a:rPr lang="zh-CN" altLang="en-US"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在服务国家战略方面，</a:t>
            </a:r>
            <a:endParaRPr lang="en-US" altLang="zh-CN"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endParaRPr>
          </a:p>
          <a:p>
            <a:pPr algn="just">
              <a:lnSpc>
                <a:spcPct val="114000"/>
              </a:lnSpc>
            </a:pPr>
            <a:r>
              <a:rPr lang="zh-CN" altLang="en-US" sz="2800" dirty="0" smtClean="0">
                <a:solidFill>
                  <a:schemeClr val="accent4">
                    <a:lumMod val="40000"/>
                    <a:lumOff val="6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格局和视野</a:t>
            </a:r>
            <a:r>
              <a:rPr lang="zh-CN" altLang="en-US" sz="2000" dirty="0" smtClean="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rPr>
              <a:t>仍需扩大</a:t>
            </a:r>
            <a:endParaRPr lang="zh-CN" altLang="en-US" sz="2000" dirty="0">
              <a:solidFill>
                <a:schemeClr val="bg1"/>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5771" y="191961"/>
            <a:ext cx="2768400" cy="618209"/>
          </a:xfrm>
          <a:prstGeom prst="rect">
            <a:avLst/>
          </a:prstGeom>
        </p:spPr>
      </p:pic>
    </p:spTree>
    <p:extLst>
      <p:ext uri="{BB962C8B-B14F-4D97-AF65-F5344CB8AC3E}">
        <p14:creationId xmlns:p14="http://schemas.microsoft.com/office/powerpoint/2010/main" val="231751871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BD22A81B-59D4-164B-9DA6-56F6AB369DA0}"/>
              </a:ext>
            </a:extLst>
          </p:cNvPr>
          <p:cNvSpPr/>
          <p:nvPr/>
        </p:nvSpPr>
        <p:spPr>
          <a:xfrm>
            <a:off x="7529455" y="1656936"/>
            <a:ext cx="4211194" cy="3221879"/>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31" name="组合 30">
            <a:extLst>
              <a:ext uri="{FF2B5EF4-FFF2-40B4-BE49-F238E27FC236}">
                <a16:creationId xmlns:a16="http://schemas.microsoft.com/office/drawing/2014/main" id="{008B72F9-EBC9-7248-86C6-C92676988F52}"/>
              </a:ext>
            </a:extLst>
          </p:cNvPr>
          <p:cNvGrpSpPr/>
          <p:nvPr/>
        </p:nvGrpSpPr>
        <p:grpSpPr>
          <a:xfrm>
            <a:off x="959551" y="340946"/>
            <a:ext cx="5105087" cy="963734"/>
            <a:chOff x="657210" y="372731"/>
            <a:chExt cx="5105087" cy="963734"/>
          </a:xfrm>
        </p:grpSpPr>
        <p:sp>
          <p:nvSpPr>
            <p:cNvPr id="32" name="文本框 31">
              <a:extLst>
                <a:ext uri="{FF2B5EF4-FFF2-40B4-BE49-F238E27FC236}">
                  <a16:creationId xmlns:a16="http://schemas.microsoft.com/office/drawing/2014/main" id="{241258E0-87D8-CD47-B82E-6D8B9A88A140}"/>
                </a:ext>
              </a:extLst>
            </p:cNvPr>
            <p:cNvSpPr txBox="1"/>
            <p:nvPr/>
          </p:nvSpPr>
          <p:spPr>
            <a:xfrm>
              <a:off x="657211" y="372731"/>
              <a:ext cx="3416320" cy="646331"/>
            </a:xfrm>
            <a:prstGeom prst="rect">
              <a:avLst/>
            </a:prstGeom>
            <a:noFill/>
          </p:spPr>
          <p:txBody>
            <a:bodyPr wrap="none" rtlCol="0">
              <a:spAutoFit/>
            </a:bodyPr>
            <a:lstStyle/>
            <a:p>
              <a:r>
                <a:rPr lang="zh-CN" altLang="en-US" sz="3600" dirty="0" smtClean="0">
                  <a:latin typeface="FZCuHeiSongS-B-GB" panose="02000000000000000000" pitchFamily="2" charset="-122"/>
                  <a:ea typeface="FZCuHeiSongS-B-GB" panose="02000000000000000000" pitchFamily="2" charset="-122"/>
                  <a:cs typeface="字魂105号-简雅黑" panose="00000500000000000000" pitchFamily="2" charset="-122"/>
                </a:rPr>
                <a:t>下一步工作思路</a:t>
              </a:r>
              <a:endParaRPr lang="zh-CN" altLang="en-US" sz="3600" dirty="0">
                <a:latin typeface="FZCuHeiSongS-B-GB" panose="02000000000000000000" pitchFamily="2" charset="-122"/>
                <a:ea typeface="FZCuHeiSongS-B-GB" panose="02000000000000000000" pitchFamily="2" charset="-122"/>
                <a:cs typeface="字魂105号-简雅黑" panose="00000500000000000000" pitchFamily="2" charset="-122"/>
              </a:endParaRPr>
            </a:p>
          </p:txBody>
        </p:sp>
        <p:sp>
          <p:nvSpPr>
            <p:cNvPr id="33" name="文本框 32">
              <a:extLst>
                <a:ext uri="{FF2B5EF4-FFF2-40B4-BE49-F238E27FC236}">
                  <a16:creationId xmlns:a16="http://schemas.microsoft.com/office/drawing/2014/main" id="{22F7DDCC-5E89-2643-9FCB-66FCE73E5532}"/>
                </a:ext>
              </a:extLst>
            </p:cNvPr>
            <p:cNvSpPr txBox="1"/>
            <p:nvPr/>
          </p:nvSpPr>
          <p:spPr>
            <a:xfrm>
              <a:off x="657210" y="936355"/>
              <a:ext cx="5105087" cy="400110"/>
            </a:xfrm>
            <a:prstGeom prst="rect">
              <a:avLst/>
            </a:prstGeom>
            <a:noFill/>
          </p:spPr>
          <p:txBody>
            <a:bodyPr wrap="square">
              <a:spAutoFit/>
            </a:bodyPr>
            <a:lstStyle/>
            <a:p>
              <a:r>
                <a:rPr lang="zh-CN" altLang="en-US" sz="2000" dirty="0" smtClean="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赓续红色血脉，把党史学习教育引向深入</a:t>
              </a:r>
              <a:endParaRPr lang="zh-CN" altLang="en-US" sz="2000" dirty="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sp>
        <p:nvSpPr>
          <p:cNvPr id="22" name="矩形 21">
            <a:extLst>
              <a:ext uri="{FF2B5EF4-FFF2-40B4-BE49-F238E27FC236}">
                <a16:creationId xmlns:a16="http://schemas.microsoft.com/office/drawing/2014/main" id="{A3AAF5C8-3649-8649-9472-1906383CD35B}"/>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25" name="矩形 24">
            <a:extLst>
              <a:ext uri="{FF2B5EF4-FFF2-40B4-BE49-F238E27FC236}">
                <a16:creationId xmlns:a16="http://schemas.microsoft.com/office/drawing/2014/main" id="{AB2237C4-43F5-424F-A016-02255BB9A68B}"/>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grpSp>
        <p:nvGrpSpPr>
          <p:cNvPr id="2" name="组合 1"/>
          <p:cNvGrpSpPr/>
          <p:nvPr/>
        </p:nvGrpSpPr>
        <p:grpSpPr>
          <a:xfrm>
            <a:off x="724888" y="1656936"/>
            <a:ext cx="4984830" cy="4525555"/>
            <a:chOff x="1053250" y="2082636"/>
            <a:chExt cx="4984830" cy="4525555"/>
          </a:xfrm>
        </p:grpSpPr>
        <p:grpSp>
          <p:nvGrpSpPr>
            <p:cNvPr id="39" name="组合 38">
              <a:extLst>
                <a:ext uri="{FF2B5EF4-FFF2-40B4-BE49-F238E27FC236}">
                  <a16:creationId xmlns:a16="http://schemas.microsoft.com/office/drawing/2014/main" id="{17CC1DD4-A9F6-3A4D-B3D6-4D9AEAD40631}"/>
                </a:ext>
              </a:extLst>
            </p:cNvPr>
            <p:cNvGrpSpPr/>
            <p:nvPr/>
          </p:nvGrpSpPr>
          <p:grpSpPr>
            <a:xfrm>
              <a:off x="1053250" y="2082636"/>
              <a:ext cx="4087402" cy="4525555"/>
              <a:chOff x="7519976" y="2127250"/>
              <a:chExt cx="4087402" cy="4525555"/>
            </a:xfrm>
          </p:grpSpPr>
          <p:sp>
            <p:nvSpPr>
              <p:cNvPr id="40" name="燕尾形 39">
                <a:extLst>
                  <a:ext uri="{FF2B5EF4-FFF2-40B4-BE49-F238E27FC236}">
                    <a16:creationId xmlns:a16="http://schemas.microsoft.com/office/drawing/2014/main" id="{CC430D9A-DD43-644F-A2A4-B2DD79AD715E}"/>
                  </a:ext>
                </a:extLst>
              </p:cNvPr>
              <p:cNvSpPr/>
              <p:nvPr/>
            </p:nvSpPr>
            <p:spPr>
              <a:xfrm rot="5400000">
                <a:off x="7632281" y="2087123"/>
                <a:ext cx="375375" cy="599986"/>
              </a:xfrm>
              <a:prstGeom prst="chevron">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cxnSp>
            <p:nvCxnSpPr>
              <p:cNvPr id="41" name="直接连接符 51">
                <a:extLst>
                  <a:ext uri="{FF2B5EF4-FFF2-40B4-BE49-F238E27FC236}">
                    <a16:creationId xmlns:a16="http://schemas.microsoft.com/office/drawing/2014/main" id="{0088F74E-22AB-504B-9DEE-96DF588A2DEB}"/>
                  </a:ext>
                </a:extLst>
              </p:cNvPr>
              <p:cNvCxnSpPr/>
              <p:nvPr/>
            </p:nvCxnSpPr>
            <p:spPr>
              <a:xfrm>
                <a:off x="7819970" y="3507466"/>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21D1A749-E760-1142-9EB3-6BBD4BE31690}"/>
                  </a:ext>
                </a:extLst>
              </p:cNvPr>
              <p:cNvSpPr/>
              <p:nvPr/>
            </p:nvSpPr>
            <p:spPr>
              <a:xfrm>
                <a:off x="8157462" y="2127250"/>
                <a:ext cx="3424014"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认</a:t>
                </a:r>
                <a:r>
                  <a:rPr lang="zh-CN" altLang="zh-CN" dirty="0" smtClean="0">
                    <a:latin typeface="FZCuHeiSongS-B-GB" panose="02000000000000000000" charset="-122"/>
                    <a:ea typeface="FZCuHeiSongS-B-GB" panose="02000000000000000000" charset="-122"/>
                  </a:rPr>
                  <a:t>真</a:t>
                </a:r>
                <a:r>
                  <a:rPr lang="zh-CN" altLang="zh-CN" dirty="0">
                    <a:latin typeface="FZCuHeiSongS-B-GB" panose="02000000000000000000" charset="-122"/>
                    <a:ea typeface="FZCuHeiSongS-B-GB" panose="02000000000000000000" charset="-122"/>
                  </a:rPr>
                  <a:t>总结党史学习教育工作经验</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43" name="矩形 42">
                <a:extLst>
                  <a:ext uri="{FF2B5EF4-FFF2-40B4-BE49-F238E27FC236}">
                    <a16:creationId xmlns:a16="http://schemas.microsoft.com/office/drawing/2014/main" id="{6A5BD603-4776-7147-9DE9-3BC3A7EAFAE2}"/>
                  </a:ext>
                </a:extLst>
              </p:cNvPr>
              <p:cNvSpPr>
                <a:spLocks noChangeArrowheads="1"/>
              </p:cNvSpPr>
              <p:nvPr/>
            </p:nvSpPr>
            <p:spPr bwMode="auto">
              <a:xfrm>
                <a:off x="8157462" y="2504450"/>
                <a:ext cx="3449916" cy="95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buFont typeface="Arial" charset="0"/>
                  <a:buNone/>
                </a:pP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进一步巩固学院党委在学院各项工作中的政治核心地位和思想引领作用，确保党政班子成员统一思想认识、明确前进方向、凝聚奋进力量。</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44" name="燕尾形 43">
                <a:extLst>
                  <a:ext uri="{FF2B5EF4-FFF2-40B4-BE49-F238E27FC236}">
                    <a16:creationId xmlns:a16="http://schemas.microsoft.com/office/drawing/2014/main" id="{7EC00FA2-01EC-3E47-BC11-437B7362D904}"/>
                  </a:ext>
                </a:extLst>
              </p:cNvPr>
              <p:cNvSpPr/>
              <p:nvPr/>
            </p:nvSpPr>
            <p:spPr>
              <a:xfrm rot="5400000">
                <a:off x="7632281" y="3649335"/>
                <a:ext cx="375375" cy="599986"/>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cxnSp>
            <p:nvCxnSpPr>
              <p:cNvPr id="45" name="直接连接符 55">
                <a:extLst>
                  <a:ext uri="{FF2B5EF4-FFF2-40B4-BE49-F238E27FC236}">
                    <a16:creationId xmlns:a16="http://schemas.microsoft.com/office/drawing/2014/main" id="{57D509F2-1A1F-614C-A32F-E729E8920B82}"/>
                  </a:ext>
                </a:extLst>
              </p:cNvPr>
              <p:cNvCxnSpPr/>
              <p:nvPr/>
            </p:nvCxnSpPr>
            <p:spPr>
              <a:xfrm>
                <a:off x="7819970" y="4923429"/>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燕尾形 47">
                <a:extLst>
                  <a:ext uri="{FF2B5EF4-FFF2-40B4-BE49-F238E27FC236}">
                    <a16:creationId xmlns:a16="http://schemas.microsoft.com/office/drawing/2014/main" id="{97FCD261-0991-0943-A0F6-FE8D14B31ED8}"/>
                  </a:ext>
                </a:extLst>
              </p:cNvPr>
              <p:cNvSpPr/>
              <p:nvPr/>
            </p:nvSpPr>
            <p:spPr>
              <a:xfrm rot="5400000">
                <a:off x="7632281" y="5062533"/>
                <a:ext cx="375375" cy="599986"/>
              </a:xfrm>
              <a:prstGeom prst="chevron">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cxnSp>
            <p:nvCxnSpPr>
              <p:cNvPr id="49" name="直接连接符 59">
                <a:extLst>
                  <a:ext uri="{FF2B5EF4-FFF2-40B4-BE49-F238E27FC236}">
                    <a16:creationId xmlns:a16="http://schemas.microsoft.com/office/drawing/2014/main" id="{93850AC1-28F0-1149-B35F-067F803DF91E}"/>
                  </a:ext>
                </a:extLst>
              </p:cNvPr>
              <p:cNvCxnSpPr/>
              <p:nvPr/>
            </p:nvCxnSpPr>
            <p:spPr>
              <a:xfrm>
                <a:off x="7819970" y="6652805"/>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a16="http://schemas.microsoft.com/office/drawing/2014/main" id="{21D1A749-E760-1142-9EB3-6BBD4BE31690}"/>
                </a:ext>
              </a:extLst>
            </p:cNvPr>
            <p:cNvSpPr/>
            <p:nvPr/>
          </p:nvSpPr>
          <p:spPr>
            <a:xfrm>
              <a:off x="1690736" y="3646899"/>
              <a:ext cx="4347344"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强化引导，带动党支部学习水平不断提高</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26" name="矩形 25">
              <a:extLst>
                <a:ext uri="{FF2B5EF4-FFF2-40B4-BE49-F238E27FC236}">
                  <a16:creationId xmlns:a16="http://schemas.microsoft.com/office/drawing/2014/main" id="{6A5BD603-4776-7147-9DE9-3BC3A7EAFAE2}"/>
                </a:ext>
              </a:extLst>
            </p:cNvPr>
            <p:cNvSpPr>
              <a:spLocks noChangeArrowheads="1"/>
            </p:cNvSpPr>
            <p:nvPr/>
          </p:nvSpPr>
          <p:spPr bwMode="auto">
            <a:xfrm>
              <a:off x="1690736" y="4024099"/>
              <a:ext cx="3449916" cy="74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教育党员自觉运用党的创新理论武装头脑，自觉将专业能力与政治素质相匹配、互促进，为各项工作有序开展奠定思想基础。</a:t>
              </a:r>
            </a:p>
          </p:txBody>
        </p:sp>
        <p:sp>
          <p:nvSpPr>
            <p:cNvPr id="27" name="矩形 26">
              <a:extLst>
                <a:ext uri="{FF2B5EF4-FFF2-40B4-BE49-F238E27FC236}">
                  <a16:creationId xmlns:a16="http://schemas.microsoft.com/office/drawing/2014/main" id="{21D1A749-E760-1142-9EB3-6BBD4BE31690}"/>
                </a:ext>
              </a:extLst>
            </p:cNvPr>
            <p:cNvSpPr/>
            <p:nvPr/>
          </p:nvSpPr>
          <p:spPr>
            <a:xfrm>
              <a:off x="1690736" y="5057591"/>
              <a:ext cx="2731517"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切实为群众办实事解难题</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28" name="矩形 27">
              <a:extLst>
                <a:ext uri="{FF2B5EF4-FFF2-40B4-BE49-F238E27FC236}">
                  <a16:creationId xmlns:a16="http://schemas.microsoft.com/office/drawing/2014/main" id="{6A5BD603-4776-7147-9DE9-3BC3A7EAFAE2}"/>
                </a:ext>
              </a:extLst>
            </p:cNvPr>
            <p:cNvSpPr>
              <a:spLocks noChangeArrowheads="1"/>
            </p:cNvSpPr>
            <p:nvPr/>
          </p:nvSpPr>
          <p:spPr bwMode="auto">
            <a:xfrm>
              <a:off x="1690736" y="5434791"/>
              <a:ext cx="3449916" cy="11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通过深入各系（所、中心）、虚体机构、行政科室开展调查研究，为学生成长、教师发展、离退休教师日常生活排忧解难，将“我为师生办实事”转化为推动学院各项工作高质量发展的实际成效。</a:t>
              </a:r>
            </a:p>
          </p:txBody>
        </p:sp>
      </p:grpSp>
      <p:pic>
        <p:nvPicPr>
          <p:cNvPr id="6146" name="Picture 2" descr="中国共产主义革命先驱李大钊 摄影：刘克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28" y="2125574"/>
            <a:ext cx="5401219" cy="4056917"/>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5771" y="191961"/>
            <a:ext cx="2768400" cy="618209"/>
          </a:xfrm>
          <a:prstGeom prst="rect">
            <a:avLst/>
          </a:prstGeom>
        </p:spPr>
      </p:pic>
    </p:spTree>
    <p:extLst>
      <p:ext uri="{BB962C8B-B14F-4D97-AF65-F5344CB8AC3E}">
        <p14:creationId xmlns:p14="http://schemas.microsoft.com/office/powerpoint/2010/main" val="294141393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BD22A81B-59D4-164B-9DA6-56F6AB369DA0}"/>
              </a:ext>
            </a:extLst>
          </p:cNvPr>
          <p:cNvSpPr/>
          <p:nvPr/>
        </p:nvSpPr>
        <p:spPr>
          <a:xfrm>
            <a:off x="7156953" y="2377487"/>
            <a:ext cx="4211194" cy="3221879"/>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31" name="组合 30">
            <a:extLst>
              <a:ext uri="{FF2B5EF4-FFF2-40B4-BE49-F238E27FC236}">
                <a16:creationId xmlns:a16="http://schemas.microsoft.com/office/drawing/2014/main" id="{008B72F9-EBC9-7248-86C6-C92676988F52}"/>
              </a:ext>
            </a:extLst>
          </p:cNvPr>
          <p:cNvGrpSpPr/>
          <p:nvPr/>
        </p:nvGrpSpPr>
        <p:grpSpPr>
          <a:xfrm>
            <a:off x="959551" y="340946"/>
            <a:ext cx="5105087" cy="963734"/>
            <a:chOff x="657210" y="372731"/>
            <a:chExt cx="5105087" cy="963734"/>
          </a:xfrm>
        </p:grpSpPr>
        <p:sp>
          <p:nvSpPr>
            <p:cNvPr id="32" name="文本框 31">
              <a:extLst>
                <a:ext uri="{FF2B5EF4-FFF2-40B4-BE49-F238E27FC236}">
                  <a16:creationId xmlns:a16="http://schemas.microsoft.com/office/drawing/2014/main" id="{241258E0-87D8-CD47-B82E-6D8B9A88A140}"/>
                </a:ext>
              </a:extLst>
            </p:cNvPr>
            <p:cNvSpPr txBox="1"/>
            <p:nvPr/>
          </p:nvSpPr>
          <p:spPr>
            <a:xfrm>
              <a:off x="657211" y="372731"/>
              <a:ext cx="3416320" cy="646331"/>
            </a:xfrm>
            <a:prstGeom prst="rect">
              <a:avLst/>
            </a:prstGeom>
            <a:noFill/>
          </p:spPr>
          <p:txBody>
            <a:bodyPr wrap="none" rtlCol="0">
              <a:spAutoFit/>
            </a:bodyPr>
            <a:lstStyle/>
            <a:p>
              <a:r>
                <a:rPr lang="zh-CN" altLang="en-US" sz="3600" dirty="0" smtClean="0">
                  <a:latin typeface="FZCuHeiSongS-B-GB" panose="02000000000000000000" pitchFamily="2" charset="-122"/>
                  <a:ea typeface="FZCuHeiSongS-B-GB" panose="02000000000000000000" pitchFamily="2" charset="-122"/>
                  <a:cs typeface="字魂105号-简雅黑" panose="00000500000000000000" pitchFamily="2" charset="-122"/>
                </a:rPr>
                <a:t>下一步工作思路</a:t>
              </a:r>
              <a:endParaRPr lang="zh-CN" altLang="en-US" sz="3600" dirty="0">
                <a:latin typeface="FZCuHeiSongS-B-GB" panose="02000000000000000000" pitchFamily="2" charset="-122"/>
                <a:ea typeface="FZCuHeiSongS-B-GB" panose="02000000000000000000" pitchFamily="2" charset="-122"/>
                <a:cs typeface="字魂105号-简雅黑" panose="00000500000000000000" pitchFamily="2" charset="-122"/>
              </a:endParaRPr>
            </a:p>
          </p:txBody>
        </p:sp>
        <p:sp>
          <p:nvSpPr>
            <p:cNvPr id="33" name="文本框 32">
              <a:extLst>
                <a:ext uri="{FF2B5EF4-FFF2-40B4-BE49-F238E27FC236}">
                  <a16:creationId xmlns:a16="http://schemas.microsoft.com/office/drawing/2014/main" id="{22F7DDCC-5E89-2643-9FCB-66FCE73E5532}"/>
                </a:ext>
              </a:extLst>
            </p:cNvPr>
            <p:cNvSpPr txBox="1"/>
            <p:nvPr/>
          </p:nvSpPr>
          <p:spPr>
            <a:xfrm>
              <a:off x="657210" y="936355"/>
              <a:ext cx="5105087" cy="400110"/>
            </a:xfrm>
            <a:prstGeom prst="rect">
              <a:avLst/>
            </a:prstGeom>
            <a:noFill/>
          </p:spPr>
          <p:txBody>
            <a:bodyPr wrap="square">
              <a:spAutoFit/>
            </a:bodyPr>
            <a:lstStyle/>
            <a:p>
              <a:r>
                <a:rPr lang="zh-CN" altLang="en-US" sz="2000" dirty="0" smtClean="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加强组织建设，不断提升党员战斗力</a:t>
              </a:r>
              <a:endParaRPr lang="zh-CN" altLang="en-US" sz="2000" dirty="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sp>
        <p:nvSpPr>
          <p:cNvPr id="22" name="矩形 21">
            <a:extLst>
              <a:ext uri="{FF2B5EF4-FFF2-40B4-BE49-F238E27FC236}">
                <a16:creationId xmlns:a16="http://schemas.microsoft.com/office/drawing/2014/main" id="{A3AAF5C8-3649-8649-9472-1906383CD35B}"/>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25" name="矩形 24">
            <a:extLst>
              <a:ext uri="{FF2B5EF4-FFF2-40B4-BE49-F238E27FC236}">
                <a16:creationId xmlns:a16="http://schemas.microsoft.com/office/drawing/2014/main" id="{AB2237C4-43F5-424F-A016-02255BB9A68B}"/>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grpSp>
        <p:nvGrpSpPr>
          <p:cNvPr id="2" name="组合 1"/>
          <p:cNvGrpSpPr/>
          <p:nvPr/>
        </p:nvGrpSpPr>
        <p:grpSpPr>
          <a:xfrm>
            <a:off x="794456" y="2331850"/>
            <a:ext cx="4087402" cy="2974955"/>
            <a:chOff x="1053250" y="2082636"/>
            <a:chExt cx="4087402" cy="2974955"/>
          </a:xfrm>
        </p:grpSpPr>
        <p:grpSp>
          <p:nvGrpSpPr>
            <p:cNvPr id="39" name="组合 38">
              <a:extLst>
                <a:ext uri="{FF2B5EF4-FFF2-40B4-BE49-F238E27FC236}">
                  <a16:creationId xmlns:a16="http://schemas.microsoft.com/office/drawing/2014/main" id="{17CC1DD4-A9F6-3A4D-B3D6-4D9AEAD40631}"/>
                </a:ext>
              </a:extLst>
            </p:cNvPr>
            <p:cNvGrpSpPr/>
            <p:nvPr/>
          </p:nvGrpSpPr>
          <p:grpSpPr>
            <a:xfrm>
              <a:off x="1053250" y="2082636"/>
              <a:ext cx="4087402" cy="2974955"/>
              <a:chOff x="7519976" y="2127250"/>
              <a:chExt cx="4087402" cy="2974955"/>
            </a:xfrm>
          </p:grpSpPr>
          <p:sp>
            <p:nvSpPr>
              <p:cNvPr id="40" name="燕尾形 39">
                <a:extLst>
                  <a:ext uri="{FF2B5EF4-FFF2-40B4-BE49-F238E27FC236}">
                    <a16:creationId xmlns:a16="http://schemas.microsoft.com/office/drawing/2014/main" id="{CC430D9A-DD43-644F-A2A4-B2DD79AD715E}"/>
                  </a:ext>
                </a:extLst>
              </p:cNvPr>
              <p:cNvSpPr/>
              <p:nvPr/>
            </p:nvSpPr>
            <p:spPr>
              <a:xfrm rot="5400000">
                <a:off x="7632281" y="2087123"/>
                <a:ext cx="375375" cy="599986"/>
              </a:xfrm>
              <a:prstGeom prst="chevron">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cxnSp>
            <p:nvCxnSpPr>
              <p:cNvPr id="41" name="直接连接符 51">
                <a:extLst>
                  <a:ext uri="{FF2B5EF4-FFF2-40B4-BE49-F238E27FC236}">
                    <a16:creationId xmlns:a16="http://schemas.microsoft.com/office/drawing/2014/main" id="{0088F74E-22AB-504B-9DEE-96DF588A2DEB}"/>
                  </a:ext>
                </a:extLst>
              </p:cNvPr>
              <p:cNvCxnSpPr/>
              <p:nvPr/>
            </p:nvCxnSpPr>
            <p:spPr>
              <a:xfrm>
                <a:off x="7819970" y="3507466"/>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21D1A749-E760-1142-9EB3-6BBD4BE31690}"/>
                  </a:ext>
                </a:extLst>
              </p:cNvPr>
              <p:cNvSpPr/>
              <p:nvPr/>
            </p:nvSpPr>
            <p:spPr>
              <a:xfrm>
                <a:off x="8157462" y="2127250"/>
                <a:ext cx="3193182"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拓宽用人视野，加强培养使用</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43" name="矩形 42">
                <a:extLst>
                  <a:ext uri="{FF2B5EF4-FFF2-40B4-BE49-F238E27FC236}">
                    <a16:creationId xmlns:a16="http://schemas.microsoft.com/office/drawing/2014/main" id="{6A5BD603-4776-7147-9DE9-3BC3A7EAFAE2}"/>
                  </a:ext>
                </a:extLst>
              </p:cNvPr>
              <p:cNvSpPr>
                <a:spLocks noChangeArrowheads="1"/>
              </p:cNvSpPr>
              <p:nvPr/>
            </p:nvSpPr>
            <p:spPr bwMode="auto">
              <a:xfrm>
                <a:off x="8157462" y="2504450"/>
                <a:ext cx="3449916" cy="95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buFont typeface="Arial" charset="0"/>
                  <a:buNone/>
                </a:pP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要从党和国家事业发展需要出发，为党员干部搭建施展才华的舞台，带动师生攻坚克难，并在过程中进一步挖掘、培育党的新生力量。</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44" name="燕尾形 43">
                <a:extLst>
                  <a:ext uri="{FF2B5EF4-FFF2-40B4-BE49-F238E27FC236}">
                    <a16:creationId xmlns:a16="http://schemas.microsoft.com/office/drawing/2014/main" id="{7EC00FA2-01EC-3E47-BC11-437B7362D904}"/>
                  </a:ext>
                </a:extLst>
              </p:cNvPr>
              <p:cNvSpPr/>
              <p:nvPr/>
            </p:nvSpPr>
            <p:spPr>
              <a:xfrm rot="5400000">
                <a:off x="7632281" y="3649335"/>
                <a:ext cx="375375" cy="599986"/>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cxnSp>
            <p:nvCxnSpPr>
              <p:cNvPr id="45" name="直接连接符 55">
                <a:extLst>
                  <a:ext uri="{FF2B5EF4-FFF2-40B4-BE49-F238E27FC236}">
                    <a16:creationId xmlns:a16="http://schemas.microsoft.com/office/drawing/2014/main" id="{57D509F2-1A1F-614C-A32F-E729E8920B82}"/>
                  </a:ext>
                </a:extLst>
              </p:cNvPr>
              <p:cNvCxnSpPr/>
              <p:nvPr/>
            </p:nvCxnSpPr>
            <p:spPr>
              <a:xfrm>
                <a:off x="7819970" y="5102205"/>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a16="http://schemas.microsoft.com/office/drawing/2014/main" id="{21D1A749-E760-1142-9EB3-6BBD4BE31690}"/>
                </a:ext>
              </a:extLst>
            </p:cNvPr>
            <p:cNvSpPr/>
            <p:nvPr/>
          </p:nvSpPr>
          <p:spPr>
            <a:xfrm>
              <a:off x="1690736" y="3646899"/>
              <a:ext cx="3193182"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增强问题意识，坚持问题导向</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26" name="矩形 25">
              <a:extLst>
                <a:ext uri="{FF2B5EF4-FFF2-40B4-BE49-F238E27FC236}">
                  <a16:creationId xmlns:a16="http://schemas.microsoft.com/office/drawing/2014/main" id="{6A5BD603-4776-7147-9DE9-3BC3A7EAFAE2}"/>
                </a:ext>
              </a:extLst>
            </p:cNvPr>
            <p:cNvSpPr>
              <a:spLocks noChangeArrowheads="1"/>
            </p:cNvSpPr>
            <p:nvPr/>
          </p:nvSpPr>
          <p:spPr bwMode="auto">
            <a:xfrm>
              <a:off x="1690736" y="4024099"/>
              <a:ext cx="3449916" cy="95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带领党员干部常思己过，敢于直面问题，将检视剖析、整改落实贯穿日常工作、学习中，实现党员干部队伍自我完善、自我革新。</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gr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8" y="1983654"/>
            <a:ext cx="5270269" cy="3965171"/>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5771" y="191961"/>
            <a:ext cx="2768400" cy="618209"/>
          </a:xfrm>
          <a:prstGeom prst="rect">
            <a:avLst/>
          </a:prstGeom>
        </p:spPr>
      </p:pic>
    </p:spTree>
    <p:extLst>
      <p:ext uri="{BB962C8B-B14F-4D97-AF65-F5344CB8AC3E}">
        <p14:creationId xmlns:p14="http://schemas.microsoft.com/office/powerpoint/2010/main" val="277949486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BD22A81B-59D4-164B-9DA6-56F6AB369DA0}"/>
              </a:ext>
            </a:extLst>
          </p:cNvPr>
          <p:cNvSpPr/>
          <p:nvPr/>
        </p:nvSpPr>
        <p:spPr>
          <a:xfrm>
            <a:off x="7927774" y="1281798"/>
            <a:ext cx="4283681" cy="2627090"/>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31" name="组合 30">
            <a:extLst>
              <a:ext uri="{FF2B5EF4-FFF2-40B4-BE49-F238E27FC236}">
                <a16:creationId xmlns:a16="http://schemas.microsoft.com/office/drawing/2014/main" id="{008B72F9-EBC9-7248-86C6-C92676988F52}"/>
              </a:ext>
            </a:extLst>
          </p:cNvPr>
          <p:cNvGrpSpPr/>
          <p:nvPr/>
        </p:nvGrpSpPr>
        <p:grpSpPr>
          <a:xfrm>
            <a:off x="959551" y="340946"/>
            <a:ext cx="6932592" cy="963734"/>
            <a:chOff x="657210" y="372731"/>
            <a:chExt cx="6932592" cy="963734"/>
          </a:xfrm>
        </p:grpSpPr>
        <p:sp>
          <p:nvSpPr>
            <p:cNvPr id="32" name="文本框 31">
              <a:extLst>
                <a:ext uri="{FF2B5EF4-FFF2-40B4-BE49-F238E27FC236}">
                  <a16:creationId xmlns:a16="http://schemas.microsoft.com/office/drawing/2014/main" id="{241258E0-87D8-CD47-B82E-6D8B9A88A140}"/>
                </a:ext>
              </a:extLst>
            </p:cNvPr>
            <p:cNvSpPr txBox="1"/>
            <p:nvPr/>
          </p:nvSpPr>
          <p:spPr>
            <a:xfrm>
              <a:off x="657211" y="372731"/>
              <a:ext cx="3416320" cy="646331"/>
            </a:xfrm>
            <a:prstGeom prst="rect">
              <a:avLst/>
            </a:prstGeom>
            <a:noFill/>
          </p:spPr>
          <p:txBody>
            <a:bodyPr wrap="none" rtlCol="0">
              <a:spAutoFit/>
            </a:bodyPr>
            <a:lstStyle/>
            <a:p>
              <a:r>
                <a:rPr lang="zh-CN" altLang="en-US" sz="3600" dirty="0" smtClean="0">
                  <a:latin typeface="FZCuHeiSongS-B-GB" panose="02000000000000000000" pitchFamily="2" charset="-122"/>
                  <a:ea typeface="FZCuHeiSongS-B-GB" panose="02000000000000000000" pitchFamily="2" charset="-122"/>
                  <a:cs typeface="字魂105号-简雅黑" panose="00000500000000000000" pitchFamily="2" charset="-122"/>
                </a:rPr>
                <a:t>下一步工作思路</a:t>
              </a:r>
              <a:endParaRPr lang="zh-CN" altLang="en-US" sz="3600" dirty="0">
                <a:latin typeface="FZCuHeiSongS-B-GB" panose="02000000000000000000" pitchFamily="2" charset="-122"/>
                <a:ea typeface="FZCuHeiSongS-B-GB" panose="02000000000000000000" pitchFamily="2" charset="-122"/>
                <a:cs typeface="字魂105号-简雅黑" panose="00000500000000000000" pitchFamily="2" charset="-122"/>
              </a:endParaRPr>
            </a:p>
          </p:txBody>
        </p:sp>
        <p:sp>
          <p:nvSpPr>
            <p:cNvPr id="33" name="文本框 32">
              <a:extLst>
                <a:ext uri="{FF2B5EF4-FFF2-40B4-BE49-F238E27FC236}">
                  <a16:creationId xmlns:a16="http://schemas.microsoft.com/office/drawing/2014/main" id="{22F7DDCC-5E89-2643-9FCB-66FCE73E5532}"/>
                </a:ext>
              </a:extLst>
            </p:cNvPr>
            <p:cNvSpPr txBox="1"/>
            <p:nvPr/>
          </p:nvSpPr>
          <p:spPr>
            <a:xfrm>
              <a:off x="657210" y="936355"/>
              <a:ext cx="6932592" cy="400110"/>
            </a:xfrm>
            <a:prstGeom prst="rect">
              <a:avLst/>
            </a:prstGeom>
            <a:noFill/>
          </p:spPr>
          <p:txBody>
            <a:bodyPr wrap="square">
              <a:spAutoFit/>
            </a:bodyPr>
            <a:lstStyle/>
            <a:p>
              <a:r>
                <a:rPr lang="zh-CN" altLang="en-US" sz="2000" dirty="0" smtClean="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明确历史方位，为“讲好中国故事”贡献外院力量</a:t>
              </a:r>
              <a:endParaRPr lang="zh-CN" altLang="en-US" sz="2000" dirty="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sp>
        <p:nvSpPr>
          <p:cNvPr id="22" name="矩形 21">
            <a:extLst>
              <a:ext uri="{FF2B5EF4-FFF2-40B4-BE49-F238E27FC236}">
                <a16:creationId xmlns:a16="http://schemas.microsoft.com/office/drawing/2014/main" id="{A3AAF5C8-3649-8649-9472-1906383CD35B}"/>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25" name="矩形 24">
            <a:extLst>
              <a:ext uri="{FF2B5EF4-FFF2-40B4-BE49-F238E27FC236}">
                <a16:creationId xmlns:a16="http://schemas.microsoft.com/office/drawing/2014/main" id="{AB2237C4-43F5-424F-A016-02255BB9A68B}"/>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grpSp>
        <p:nvGrpSpPr>
          <p:cNvPr id="20" name="组合 19"/>
          <p:cNvGrpSpPr/>
          <p:nvPr/>
        </p:nvGrpSpPr>
        <p:grpSpPr>
          <a:xfrm>
            <a:off x="724888" y="1656936"/>
            <a:ext cx="5714826" cy="3730971"/>
            <a:chOff x="1053250" y="2082636"/>
            <a:chExt cx="5714826" cy="3730971"/>
          </a:xfrm>
        </p:grpSpPr>
        <p:grpSp>
          <p:nvGrpSpPr>
            <p:cNvPr id="21" name="组合 20">
              <a:extLst>
                <a:ext uri="{FF2B5EF4-FFF2-40B4-BE49-F238E27FC236}">
                  <a16:creationId xmlns:a16="http://schemas.microsoft.com/office/drawing/2014/main" id="{17CC1DD4-A9F6-3A4D-B3D6-4D9AEAD40631}"/>
                </a:ext>
              </a:extLst>
            </p:cNvPr>
            <p:cNvGrpSpPr/>
            <p:nvPr/>
          </p:nvGrpSpPr>
          <p:grpSpPr>
            <a:xfrm>
              <a:off x="1053250" y="2082636"/>
              <a:ext cx="5196940" cy="3730971"/>
              <a:chOff x="7519976" y="2127250"/>
              <a:chExt cx="5196940" cy="3730971"/>
            </a:xfrm>
          </p:grpSpPr>
          <p:sp>
            <p:nvSpPr>
              <p:cNvPr id="34" name="燕尾形 33">
                <a:extLst>
                  <a:ext uri="{FF2B5EF4-FFF2-40B4-BE49-F238E27FC236}">
                    <a16:creationId xmlns:a16="http://schemas.microsoft.com/office/drawing/2014/main" id="{CC430D9A-DD43-644F-A2A4-B2DD79AD715E}"/>
                  </a:ext>
                </a:extLst>
              </p:cNvPr>
              <p:cNvSpPr/>
              <p:nvPr/>
            </p:nvSpPr>
            <p:spPr>
              <a:xfrm rot="5400000">
                <a:off x="7632281" y="2087123"/>
                <a:ext cx="375375" cy="599986"/>
              </a:xfrm>
              <a:prstGeom prst="chevron">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cxnSp>
            <p:nvCxnSpPr>
              <p:cNvPr id="36" name="直接连接符 51">
                <a:extLst>
                  <a:ext uri="{FF2B5EF4-FFF2-40B4-BE49-F238E27FC236}">
                    <a16:creationId xmlns:a16="http://schemas.microsoft.com/office/drawing/2014/main" id="{0088F74E-22AB-504B-9DEE-96DF588A2DEB}"/>
                  </a:ext>
                </a:extLst>
              </p:cNvPr>
              <p:cNvCxnSpPr/>
              <p:nvPr/>
            </p:nvCxnSpPr>
            <p:spPr>
              <a:xfrm>
                <a:off x="7819970" y="3480429"/>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21D1A749-E760-1142-9EB3-6BBD4BE31690}"/>
                  </a:ext>
                </a:extLst>
              </p:cNvPr>
              <p:cNvSpPr/>
              <p:nvPr/>
            </p:nvSpPr>
            <p:spPr>
              <a:xfrm>
                <a:off x="8157462" y="2127250"/>
                <a:ext cx="2962349"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统筹做好课程思政顶层设计</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38" name="矩形 37">
                <a:extLst>
                  <a:ext uri="{FF2B5EF4-FFF2-40B4-BE49-F238E27FC236}">
                    <a16:creationId xmlns:a16="http://schemas.microsoft.com/office/drawing/2014/main" id="{6A5BD603-4776-7147-9DE9-3BC3A7EAFAE2}"/>
                  </a:ext>
                </a:extLst>
              </p:cNvPr>
              <p:cNvSpPr>
                <a:spLocks noChangeArrowheads="1"/>
              </p:cNvSpPr>
              <p:nvPr/>
            </p:nvSpPr>
            <p:spPr bwMode="auto">
              <a:xfrm>
                <a:off x="8157462" y="2504450"/>
                <a:ext cx="4559454" cy="95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buFont typeface="Arial" charset="0"/>
                  <a:buNone/>
                </a:pP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聘请专家就新时期党的对外话语体系建设、人类命运共同体构建、国际交流中的外语实践等主题进行专题讲座，利用院友资源共建思政实践基地，探索理论实践知行合一育人模式。</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46" name="燕尾形 45">
                <a:extLst>
                  <a:ext uri="{FF2B5EF4-FFF2-40B4-BE49-F238E27FC236}">
                    <a16:creationId xmlns:a16="http://schemas.microsoft.com/office/drawing/2014/main" id="{7EC00FA2-01EC-3E47-BC11-437B7362D904}"/>
                  </a:ext>
                </a:extLst>
              </p:cNvPr>
              <p:cNvSpPr/>
              <p:nvPr/>
            </p:nvSpPr>
            <p:spPr>
              <a:xfrm rot="5400000">
                <a:off x="7661534" y="3508212"/>
                <a:ext cx="375375" cy="599986"/>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cxnSp>
            <p:nvCxnSpPr>
              <p:cNvPr id="47" name="直接连接符 55">
                <a:extLst>
                  <a:ext uri="{FF2B5EF4-FFF2-40B4-BE49-F238E27FC236}">
                    <a16:creationId xmlns:a16="http://schemas.microsoft.com/office/drawing/2014/main" id="{57D509F2-1A1F-614C-A32F-E729E8920B82}"/>
                  </a:ext>
                </a:extLst>
              </p:cNvPr>
              <p:cNvCxnSpPr/>
              <p:nvPr/>
            </p:nvCxnSpPr>
            <p:spPr>
              <a:xfrm>
                <a:off x="7819970" y="4897961"/>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燕尾形 47">
                <a:extLst>
                  <a:ext uri="{FF2B5EF4-FFF2-40B4-BE49-F238E27FC236}">
                    <a16:creationId xmlns:a16="http://schemas.microsoft.com/office/drawing/2014/main" id="{97FCD261-0991-0943-A0F6-FE8D14B31ED8}"/>
                  </a:ext>
                </a:extLst>
              </p:cNvPr>
              <p:cNvSpPr/>
              <p:nvPr/>
            </p:nvSpPr>
            <p:spPr>
              <a:xfrm rot="5400000">
                <a:off x="7669781" y="4931148"/>
                <a:ext cx="375375" cy="599986"/>
              </a:xfrm>
              <a:prstGeom prst="chevron">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cxnSp>
            <p:nvCxnSpPr>
              <p:cNvPr id="49" name="直接连接符 59">
                <a:extLst>
                  <a:ext uri="{FF2B5EF4-FFF2-40B4-BE49-F238E27FC236}">
                    <a16:creationId xmlns:a16="http://schemas.microsoft.com/office/drawing/2014/main" id="{93850AC1-28F0-1149-B35F-067F803DF91E}"/>
                  </a:ext>
                </a:extLst>
              </p:cNvPr>
              <p:cNvCxnSpPr/>
              <p:nvPr/>
            </p:nvCxnSpPr>
            <p:spPr>
              <a:xfrm>
                <a:off x="7863636" y="5858221"/>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7" name="矩形 26">
              <a:extLst>
                <a:ext uri="{FF2B5EF4-FFF2-40B4-BE49-F238E27FC236}">
                  <a16:creationId xmlns:a16="http://schemas.microsoft.com/office/drawing/2014/main" id="{21D1A749-E760-1142-9EB3-6BBD4BE31690}"/>
                </a:ext>
              </a:extLst>
            </p:cNvPr>
            <p:cNvSpPr/>
            <p:nvPr/>
          </p:nvSpPr>
          <p:spPr>
            <a:xfrm>
              <a:off x="1719989" y="3505776"/>
              <a:ext cx="2039020"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强化师德师风建设</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28" name="矩形 27">
              <a:extLst>
                <a:ext uri="{FF2B5EF4-FFF2-40B4-BE49-F238E27FC236}">
                  <a16:creationId xmlns:a16="http://schemas.microsoft.com/office/drawing/2014/main" id="{6A5BD603-4776-7147-9DE9-3BC3A7EAFAE2}"/>
                </a:ext>
              </a:extLst>
            </p:cNvPr>
            <p:cNvSpPr>
              <a:spLocks noChangeArrowheads="1"/>
            </p:cNvSpPr>
            <p:nvPr/>
          </p:nvSpPr>
          <p:spPr bwMode="auto">
            <a:xfrm>
              <a:off x="1732761" y="3855610"/>
              <a:ext cx="4517429" cy="95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通过教育培训、基本功大赛、评奖评优等形式，引导教师自我提升，并依托现有高校“双带头人”教师党支部书记工作室建设工作，把党员培养成学科骨干、把学科骨干培养成党员，切实提升教师政治素养与专业能力。</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29" name="矩形 28">
              <a:extLst>
                <a:ext uri="{FF2B5EF4-FFF2-40B4-BE49-F238E27FC236}">
                  <a16:creationId xmlns:a16="http://schemas.microsoft.com/office/drawing/2014/main" id="{21D1A749-E760-1142-9EB3-6BBD4BE31690}"/>
                </a:ext>
              </a:extLst>
            </p:cNvPr>
            <p:cNvSpPr/>
            <p:nvPr/>
          </p:nvSpPr>
          <p:spPr>
            <a:xfrm>
              <a:off x="1728235" y="4924670"/>
              <a:ext cx="5039841"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将理论成果转化为提高人才培养质量的重要抓手</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30" name="矩形 29">
              <a:extLst>
                <a:ext uri="{FF2B5EF4-FFF2-40B4-BE49-F238E27FC236}">
                  <a16:creationId xmlns:a16="http://schemas.microsoft.com/office/drawing/2014/main" id="{6A5BD603-4776-7147-9DE9-3BC3A7EAFAE2}"/>
                </a:ext>
              </a:extLst>
            </p:cNvPr>
            <p:cNvSpPr>
              <a:spLocks noChangeArrowheads="1"/>
            </p:cNvSpPr>
            <p:nvPr/>
          </p:nvSpPr>
          <p:spPr bwMode="auto">
            <a:xfrm>
              <a:off x="1733899" y="5304834"/>
              <a:ext cx="4516291" cy="31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落实</a:t>
              </a:r>
              <a:r>
                <a:rPr lang="en-US" altLang="zh-CN" sz="1400" dirty="0" smtClean="0">
                  <a:solidFill>
                    <a:schemeClr val="tx1">
                      <a:lumMod val="65000"/>
                      <a:lumOff val="35000"/>
                    </a:schemeClr>
                  </a:solidFill>
                  <a:latin typeface="华文细黑" panose="02010600040101010101" pitchFamily="2" charset="-122"/>
                  <a:ea typeface="华文细黑" panose="02010600040101010101" pitchFamily="2" charset="-122"/>
                </a:rPr>
                <a:t>《</a:t>
              </a: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习近平谈治国理政</a:t>
              </a:r>
              <a:r>
                <a:rPr lang="en-US" altLang="zh-CN" sz="1400" dirty="0" smtClean="0">
                  <a:solidFill>
                    <a:schemeClr val="tx1">
                      <a:lumMod val="65000"/>
                      <a:lumOff val="35000"/>
                    </a:schemeClr>
                  </a:solidFill>
                  <a:latin typeface="华文细黑" panose="02010600040101010101" pitchFamily="2" charset="-122"/>
                  <a:ea typeface="华文细黑" panose="02010600040101010101" pitchFamily="2" charset="-122"/>
                </a:rPr>
                <a:t>》</a:t>
              </a: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多语种版本“三进”工作。</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grpSp>
      <p:sp>
        <p:nvSpPr>
          <p:cNvPr id="50" name="燕尾形 49">
            <a:extLst>
              <a:ext uri="{FF2B5EF4-FFF2-40B4-BE49-F238E27FC236}">
                <a16:creationId xmlns:a16="http://schemas.microsoft.com/office/drawing/2014/main" id="{7EC00FA2-01EC-3E47-BC11-437B7362D904}"/>
              </a:ext>
            </a:extLst>
          </p:cNvPr>
          <p:cNvSpPr/>
          <p:nvPr/>
        </p:nvSpPr>
        <p:spPr>
          <a:xfrm rot="5400000">
            <a:off x="906761" y="5519166"/>
            <a:ext cx="375375" cy="599986"/>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2000" dirty="0">
              <a:solidFill>
                <a:schemeClr val="tx1"/>
              </a:solidFill>
              <a:latin typeface="华光细黑_CNKI" panose="02000500000000000000" pitchFamily="2" charset="-122"/>
              <a:ea typeface="华光细黑_CNKI" panose="02000500000000000000" pitchFamily="2" charset="-122"/>
            </a:endParaRPr>
          </a:p>
        </p:txBody>
      </p:sp>
      <p:sp>
        <p:nvSpPr>
          <p:cNvPr id="51" name="矩形 50">
            <a:extLst>
              <a:ext uri="{FF2B5EF4-FFF2-40B4-BE49-F238E27FC236}">
                <a16:creationId xmlns:a16="http://schemas.microsoft.com/office/drawing/2014/main" id="{21D1A749-E760-1142-9EB3-6BBD4BE31690}"/>
              </a:ext>
            </a:extLst>
          </p:cNvPr>
          <p:cNvSpPr/>
          <p:nvPr/>
        </p:nvSpPr>
        <p:spPr>
          <a:xfrm>
            <a:off x="1431942" y="5561344"/>
            <a:ext cx="3424014" cy="373181"/>
          </a:xfrm>
          <a:prstGeom prst="rect">
            <a:avLst/>
          </a:prstGeom>
        </p:spPr>
        <p:txBody>
          <a:bodyPr wrap="none" lIns="95250" tIns="47626" rIns="95250" bIns="47626">
            <a:spAutoFit/>
          </a:bodyPr>
          <a:lstStyle/>
          <a:p>
            <a:r>
              <a:rPr lang="zh-CN" altLang="en-US" dirty="0" smtClean="0">
                <a:latin typeface="FZCuHeiSongS-B-GB" panose="02000000000000000000" charset="-122"/>
                <a:ea typeface="FZCuHeiSongS-B-GB" panose="02000000000000000000" charset="-122"/>
              </a:rPr>
              <a:t>打通文化传播的“最后一公里”</a:t>
            </a:r>
            <a:endParaRPr lang="zh-CN" altLang="en-US" sz="2000" b="1" dirty="0">
              <a:solidFill>
                <a:schemeClr val="tx1">
                  <a:lumMod val="75000"/>
                  <a:lumOff val="25000"/>
                </a:schemeClr>
              </a:solidFill>
              <a:latin typeface="FZCuHeiSongS-B-GB" panose="02000000000000000000" charset="-122"/>
              <a:ea typeface="FZCuHeiSongS-B-GB" panose="02000000000000000000" charset="-122"/>
            </a:endParaRPr>
          </a:p>
        </p:txBody>
      </p:sp>
      <p:sp>
        <p:nvSpPr>
          <p:cNvPr id="52" name="矩形 51">
            <a:extLst>
              <a:ext uri="{FF2B5EF4-FFF2-40B4-BE49-F238E27FC236}">
                <a16:creationId xmlns:a16="http://schemas.microsoft.com/office/drawing/2014/main" id="{6A5BD603-4776-7147-9DE9-3BC3A7EAFAE2}"/>
              </a:ext>
            </a:extLst>
          </p:cNvPr>
          <p:cNvSpPr>
            <a:spLocks noChangeArrowheads="1"/>
          </p:cNvSpPr>
          <p:nvPr/>
        </p:nvSpPr>
        <p:spPr bwMode="auto">
          <a:xfrm>
            <a:off x="1444714" y="5911178"/>
            <a:ext cx="4517429"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smtClean="0">
                <a:solidFill>
                  <a:schemeClr val="tx1">
                    <a:lumMod val="65000"/>
                    <a:lumOff val="35000"/>
                  </a:schemeClr>
                </a:solidFill>
                <a:latin typeface="华文细黑" panose="02010600040101010101" pitchFamily="2" charset="-122"/>
                <a:ea typeface="华文细黑" panose="02010600040101010101" pitchFamily="2" charset="-122"/>
              </a:rPr>
              <a:t>带领全院师生为打通文化传播的“最后一公里”贡献更多外院智慧，以实际行动迎接党的二十大胜利召开。</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pic>
        <p:nvPicPr>
          <p:cNvPr id="53" name="图片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771" y="191961"/>
            <a:ext cx="2768400" cy="618209"/>
          </a:xfrm>
          <a:prstGeom prst="rect">
            <a:avLst/>
          </a:prstGeom>
        </p:spPr>
      </p:pic>
      <p:sp>
        <p:nvSpPr>
          <p:cNvPr id="54" name="任意多边形: 形状 29">
            <a:extLst>
              <a:ext uri="{FF2B5EF4-FFF2-40B4-BE49-F238E27FC236}">
                <a16:creationId xmlns:a16="http://schemas.microsoft.com/office/drawing/2014/main" id="{2C3392B3-7039-49BF-916A-392C221F902D}"/>
              </a:ext>
            </a:extLst>
          </p:cNvPr>
          <p:cNvSpPr/>
          <p:nvPr/>
        </p:nvSpPr>
        <p:spPr>
          <a:xfrm>
            <a:off x="6765403" y="2076321"/>
            <a:ext cx="3844205" cy="4194323"/>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FZCuHeiSongS-B-GB" panose="02000000000000000000" charset="-122"/>
              <a:ea typeface="FZCuHeiSongS-B-GB" panose="02000000000000000000" charset="-122"/>
            </a:endParaRPr>
          </a:p>
        </p:txBody>
      </p:sp>
    </p:spTree>
    <p:extLst>
      <p:ext uri="{BB962C8B-B14F-4D97-AF65-F5344CB8AC3E}">
        <p14:creationId xmlns:p14="http://schemas.microsoft.com/office/powerpoint/2010/main" val="384727051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7BEB65F0-3CF6-43A2-9258-533CDCD61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45" t="30112" r="7850" b="20793"/>
          <a:stretch/>
        </p:blipFill>
        <p:spPr>
          <a:xfrm>
            <a:off x="660400" y="372994"/>
            <a:ext cx="2720340" cy="619760"/>
          </a:xfrm>
          <a:prstGeom prst="rect">
            <a:avLst/>
          </a:prstGeom>
        </p:spPr>
      </p:pic>
      <p:sp>
        <p:nvSpPr>
          <p:cNvPr id="14" name="文本框 13">
            <a:extLst>
              <a:ext uri="{FF2B5EF4-FFF2-40B4-BE49-F238E27FC236}">
                <a16:creationId xmlns:a16="http://schemas.microsoft.com/office/drawing/2014/main" id="{194064C3-8432-43BF-8D52-94440A213484}"/>
              </a:ext>
            </a:extLst>
          </p:cNvPr>
          <p:cNvSpPr txBox="1"/>
          <p:nvPr/>
        </p:nvSpPr>
        <p:spPr>
          <a:xfrm>
            <a:off x="660400" y="2669589"/>
            <a:ext cx="6096000" cy="769441"/>
          </a:xfrm>
          <a:prstGeom prst="rect">
            <a:avLst/>
          </a:prstGeom>
        </p:spPr>
        <p:txBody>
          <a:bodyPr vert="horz" lIns="91440" tIns="45720" rIns="91440" bIns="45720" rtlCol="0" anchor="ctr"/>
          <a:lstStyle>
            <a:defPPr>
              <a:defRPr lang="zh-CN"/>
            </a:defPPr>
            <a:lvl1pPr>
              <a:defRPr sz="44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a:solidFill>
                  <a:srgbClr val="C00000"/>
                </a:solidFill>
                <a:latin typeface="FZCuHeiSongS-B-GB" panose="02000000000000000000" charset="-122"/>
                <a:ea typeface="FZCuHeiSongS-B-GB" panose="02000000000000000000" charset="-122"/>
              </a:rPr>
              <a:t>衷心感谢</a:t>
            </a:r>
          </a:p>
        </p:txBody>
      </p:sp>
      <p:grpSp>
        <p:nvGrpSpPr>
          <p:cNvPr id="16" name="组合 15">
            <a:extLst>
              <a:ext uri="{FF2B5EF4-FFF2-40B4-BE49-F238E27FC236}">
                <a16:creationId xmlns:a16="http://schemas.microsoft.com/office/drawing/2014/main" id="{0B80EE1A-8B74-1142-B8F2-69AE098FDBD2}"/>
              </a:ext>
            </a:extLst>
          </p:cNvPr>
          <p:cNvGrpSpPr/>
          <p:nvPr/>
        </p:nvGrpSpPr>
        <p:grpSpPr>
          <a:xfrm>
            <a:off x="784063" y="4206919"/>
            <a:ext cx="2331445" cy="407395"/>
            <a:chOff x="7763" y="9856"/>
            <a:chExt cx="3141" cy="562"/>
          </a:xfrm>
        </p:grpSpPr>
        <p:sp>
          <p:nvSpPr>
            <p:cNvPr id="17" name="圆角矩形 16">
              <a:extLst>
                <a:ext uri="{FF2B5EF4-FFF2-40B4-BE49-F238E27FC236}">
                  <a16:creationId xmlns:a16="http://schemas.microsoft.com/office/drawing/2014/main" id="{D6B55AE1-C8AF-3B4C-9A72-277B30A00ECB}"/>
                </a:ext>
              </a:extLst>
            </p:cNvPr>
            <p:cNvSpPr/>
            <p:nvPr/>
          </p:nvSpPr>
          <p:spPr>
            <a:xfrm>
              <a:off x="7771" y="9863"/>
              <a:ext cx="3133" cy="526"/>
            </a:xfrm>
            <a:prstGeom prst="roundRect">
              <a:avLst>
                <a:gd name="adj" fmla="val 0"/>
              </a:avLst>
            </a:prstGeom>
            <a:noFill/>
            <a:ln w="19050">
              <a:noFill/>
            </a:ln>
            <a:extLst>
              <a:ext uri="{909E8E84-426E-40DD-AFC4-6F175D3DCCD1}">
                <a14:hiddenFill xmlns:a14="http://schemas.microsoft.com/office/drawing/2010/main">
                  <a:solidFill>
                    <a:srgbClr val="586F5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latin typeface="FZCuHeiSongS-B-GB" panose="02000000000000000000" pitchFamily="2" charset="-122"/>
                <a:ea typeface="FZCuHeiSongS-B-GB" panose="02000000000000000000" pitchFamily="2" charset="-122"/>
              </a:endParaRPr>
            </a:p>
          </p:txBody>
        </p:sp>
        <p:sp>
          <p:nvSpPr>
            <p:cNvPr id="19" name="圆角矩形 18">
              <a:extLst>
                <a:ext uri="{FF2B5EF4-FFF2-40B4-BE49-F238E27FC236}">
                  <a16:creationId xmlns:a16="http://schemas.microsoft.com/office/drawing/2014/main" id="{44584C82-E71E-7D43-A825-39B7EC823B87}"/>
                </a:ext>
              </a:extLst>
            </p:cNvPr>
            <p:cNvSpPr/>
            <p:nvPr/>
          </p:nvSpPr>
          <p:spPr>
            <a:xfrm>
              <a:off x="7763" y="9856"/>
              <a:ext cx="1687" cy="534"/>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latin typeface="FZCuHeiSongS-B-GB" panose="02000000000000000000" pitchFamily="2" charset="-122"/>
                <a:ea typeface="FZCuHeiSongS-B-GB" panose="02000000000000000000" pitchFamily="2" charset="-122"/>
              </a:endParaRPr>
            </a:p>
          </p:txBody>
        </p:sp>
        <p:sp>
          <p:nvSpPr>
            <p:cNvPr id="20" name="文本框 19">
              <a:extLst>
                <a:ext uri="{FF2B5EF4-FFF2-40B4-BE49-F238E27FC236}">
                  <a16:creationId xmlns:a16="http://schemas.microsoft.com/office/drawing/2014/main" id="{BECE3AFF-850B-0145-BF1E-7E5BC6D04EBC}"/>
                </a:ext>
              </a:extLst>
            </p:cNvPr>
            <p:cNvSpPr txBox="1"/>
            <p:nvPr/>
          </p:nvSpPr>
          <p:spPr>
            <a:xfrm>
              <a:off x="7899" y="9866"/>
              <a:ext cx="2826" cy="552"/>
            </a:xfrm>
            <a:prstGeom prst="rect">
              <a:avLst/>
            </a:prstGeom>
            <a:noFill/>
            <a:ln>
              <a:noFill/>
            </a:ln>
          </p:spPr>
          <p:txBody>
            <a:bodyPr wrap="square" rtlCol="0" anchor="t">
              <a:spAutoFit/>
            </a:bodyPr>
            <a:lstStyle/>
            <a:p>
              <a:r>
                <a:rPr lang="zh-CN" altLang="en-US" sz="2000" dirty="0">
                  <a:solidFill>
                    <a:srgbClr val="595959"/>
                  </a:solidFill>
                  <a:latin typeface="FZCuHeiSongS-B-GB" panose="02000000000000000000" pitchFamily="2" charset="-122"/>
                  <a:ea typeface="FZCuHeiSongS-B-GB" panose="02000000000000000000" pitchFamily="2" charset="-122"/>
                  <a:cs typeface="思源黑体 CN Medium" panose="020B0600000000000000" charset="-122"/>
                </a:rPr>
                <a:t>汇报</a:t>
              </a:r>
              <a:r>
                <a:rPr lang="zh-CN" altLang="en-US" sz="2000" dirty="0" smtClean="0">
                  <a:solidFill>
                    <a:srgbClr val="595959"/>
                  </a:solidFill>
                  <a:latin typeface="FZCuHeiSongS-B-GB" panose="02000000000000000000" pitchFamily="2" charset="-122"/>
                  <a:ea typeface="FZCuHeiSongS-B-GB" panose="02000000000000000000" pitchFamily="2" charset="-122"/>
                  <a:cs typeface="思源黑体 CN Medium" panose="020B0600000000000000" charset="-122"/>
                </a:rPr>
                <a:t>人</a:t>
              </a:r>
              <a:r>
                <a:rPr lang="en-US" altLang="zh-CN" sz="2000" dirty="0" smtClean="0">
                  <a:solidFill>
                    <a:srgbClr val="595959"/>
                  </a:solidFill>
                  <a:latin typeface="FZCuHeiSongS-B-GB" panose="02000000000000000000" pitchFamily="2" charset="-122"/>
                  <a:ea typeface="FZCuHeiSongS-B-GB" panose="02000000000000000000" pitchFamily="2" charset="-122"/>
                  <a:cs typeface="思源黑体 CN Medium" panose="020B0600000000000000" charset="-122"/>
                </a:rPr>
                <a:t>:</a:t>
              </a:r>
              <a:r>
                <a:rPr lang="zh-CN" altLang="en-US" sz="2000" dirty="0" smtClean="0">
                  <a:solidFill>
                    <a:srgbClr val="595959"/>
                  </a:solidFill>
                  <a:latin typeface="FZCuHeiSongS-B-GB" panose="02000000000000000000" pitchFamily="2" charset="-122"/>
                  <a:ea typeface="FZCuHeiSongS-B-GB" panose="02000000000000000000" pitchFamily="2" charset="-122"/>
                  <a:cs typeface="思源黑体 CN Medium" panose="020B0600000000000000" charset="-122"/>
                </a:rPr>
                <a:t>李淑静</a:t>
              </a:r>
              <a:endParaRPr lang="zh-CN" altLang="en-US" sz="2000" dirty="0">
                <a:solidFill>
                  <a:srgbClr val="595959"/>
                </a:solidFill>
                <a:latin typeface="FZCuHeiSongS-B-GB" panose="02000000000000000000" pitchFamily="2" charset="-122"/>
                <a:ea typeface="FZCuHeiSongS-B-GB" panose="02000000000000000000" pitchFamily="2" charset="-122"/>
                <a:cs typeface="思源黑体 CN Medium" panose="020B0600000000000000" charset="-122"/>
              </a:endParaRPr>
            </a:p>
          </p:txBody>
        </p:sp>
      </p:grpSp>
      <p:sp>
        <p:nvSpPr>
          <p:cNvPr id="21" name="文本框 20">
            <a:extLst>
              <a:ext uri="{FF2B5EF4-FFF2-40B4-BE49-F238E27FC236}">
                <a16:creationId xmlns:a16="http://schemas.microsoft.com/office/drawing/2014/main" id="{266A970C-412F-B247-A3DF-B0ECF1BA2B02}"/>
              </a:ext>
            </a:extLst>
          </p:cNvPr>
          <p:cNvSpPr txBox="1"/>
          <p:nvPr/>
        </p:nvSpPr>
        <p:spPr>
          <a:xfrm>
            <a:off x="752146" y="4593292"/>
            <a:ext cx="2091846" cy="400110"/>
          </a:xfrm>
          <a:prstGeom prst="rect">
            <a:avLst/>
          </a:prstGeom>
          <a:noFill/>
        </p:spPr>
        <p:txBody>
          <a:bodyPr wrap="square" rtlCol="0">
            <a:spAutoFit/>
          </a:bodyPr>
          <a:lstStyle/>
          <a:p>
            <a:pPr algn="r"/>
            <a:r>
              <a:rPr lang="en-US" altLang="zh-CN" sz="2000" dirty="0" smtClean="0">
                <a:solidFill>
                  <a:srgbClr val="595959"/>
                </a:solidFill>
                <a:latin typeface="FZCuHeiSongS-B-GB" panose="02000000000000000000" pitchFamily="2" charset="-122"/>
                <a:ea typeface="FZCuHeiSongS-B-GB" panose="02000000000000000000" pitchFamily="2" charset="-122"/>
                <a:cs typeface="字魂105号-简雅黑" panose="00000500000000000000" pitchFamily="2" charset="-122"/>
              </a:rPr>
              <a:t>2022</a:t>
            </a:r>
            <a:r>
              <a:rPr lang="zh-CN" altLang="en-US" sz="2000" dirty="0" smtClean="0">
                <a:solidFill>
                  <a:srgbClr val="595959"/>
                </a:solidFill>
                <a:latin typeface="FZCuHeiSongS-B-GB" panose="02000000000000000000" pitchFamily="2" charset="-122"/>
                <a:ea typeface="FZCuHeiSongS-B-GB" panose="02000000000000000000" pitchFamily="2" charset="-122"/>
                <a:cs typeface="字魂105号-简雅黑" panose="00000500000000000000" pitchFamily="2" charset="-122"/>
              </a:rPr>
              <a:t>年</a:t>
            </a:r>
            <a:r>
              <a:rPr lang="en-US" altLang="zh-CN" sz="2000" dirty="0" smtClean="0">
                <a:solidFill>
                  <a:srgbClr val="595959"/>
                </a:solidFill>
                <a:latin typeface="FZCuHeiSongS-B-GB" panose="02000000000000000000" pitchFamily="2" charset="-122"/>
                <a:ea typeface="FZCuHeiSongS-B-GB" panose="02000000000000000000" pitchFamily="2" charset="-122"/>
                <a:cs typeface="字魂105号-简雅黑" panose="00000500000000000000" pitchFamily="2" charset="-122"/>
              </a:rPr>
              <a:t>3</a:t>
            </a:r>
            <a:r>
              <a:rPr lang="zh-CN" altLang="en-US" sz="2000" dirty="0" smtClean="0">
                <a:solidFill>
                  <a:srgbClr val="595959"/>
                </a:solidFill>
                <a:latin typeface="FZCuHeiSongS-B-GB" panose="02000000000000000000" pitchFamily="2" charset="-122"/>
                <a:ea typeface="FZCuHeiSongS-B-GB" panose="02000000000000000000" pitchFamily="2" charset="-122"/>
                <a:cs typeface="字魂105号-简雅黑" panose="00000500000000000000" pitchFamily="2" charset="-122"/>
              </a:rPr>
              <a:t>月</a:t>
            </a:r>
            <a:r>
              <a:rPr lang="en-US" altLang="zh-CN" sz="2000" dirty="0" smtClean="0">
                <a:solidFill>
                  <a:srgbClr val="595959"/>
                </a:solidFill>
                <a:latin typeface="FZCuHeiSongS-B-GB" panose="02000000000000000000" pitchFamily="2" charset="-122"/>
                <a:ea typeface="FZCuHeiSongS-B-GB" panose="02000000000000000000" pitchFamily="2" charset="-122"/>
                <a:cs typeface="字魂105号-简雅黑" panose="00000500000000000000" pitchFamily="2" charset="-122"/>
              </a:rPr>
              <a:t>11</a:t>
            </a:r>
            <a:r>
              <a:rPr lang="zh-CN" altLang="en-US" sz="2000" dirty="0" smtClean="0">
                <a:solidFill>
                  <a:srgbClr val="595959"/>
                </a:solidFill>
                <a:latin typeface="FZCuHeiSongS-B-GB" panose="02000000000000000000" pitchFamily="2" charset="-122"/>
                <a:ea typeface="FZCuHeiSongS-B-GB" panose="02000000000000000000" pitchFamily="2" charset="-122"/>
                <a:cs typeface="字魂105号-简雅黑" panose="00000500000000000000" pitchFamily="2" charset="-122"/>
              </a:rPr>
              <a:t>日</a:t>
            </a:r>
            <a:endParaRPr lang="zh-CN" altLang="en-US" sz="2000" dirty="0">
              <a:solidFill>
                <a:srgbClr val="595959"/>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sp>
        <p:nvSpPr>
          <p:cNvPr id="22" name="任意多边形: 形状 29">
            <a:extLst>
              <a:ext uri="{FF2B5EF4-FFF2-40B4-BE49-F238E27FC236}">
                <a16:creationId xmlns:a16="http://schemas.microsoft.com/office/drawing/2014/main" id="{2C3392B3-7039-49BF-916A-392C221F902D}"/>
              </a:ext>
            </a:extLst>
          </p:cNvPr>
          <p:cNvSpPr/>
          <p:nvPr/>
        </p:nvSpPr>
        <p:spPr>
          <a:xfrm>
            <a:off x="5668682" y="329224"/>
            <a:ext cx="6523321" cy="6528778"/>
          </a:xfrm>
          <a:custGeom>
            <a:avLst/>
            <a:gdLst>
              <a:gd name="connsiteX0" fmla="*/ 6497020 w 6523321"/>
              <a:gd name="connsiteY0" fmla="*/ 0 h 6528778"/>
              <a:gd name="connsiteX1" fmla="*/ 6523321 w 6523321"/>
              <a:gd name="connsiteY1" fmla="*/ 665 h 6528778"/>
              <a:gd name="connsiteX2" fmla="*/ 6523321 w 6523321"/>
              <a:gd name="connsiteY2" fmla="*/ 6528778 h 6528778"/>
              <a:gd name="connsiteX3" fmla="*/ 803 w 6523321"/>
              <a:gd name="connsiteY3" fmla="*/ 6528778 h 6528778"/>
              <a:gd name="connsiteX4" fmla="*/ 0 w 6523321"/>
              <a:gd name="connsiteY4" fmla="*/ 6497020 h 6528778"/>
              <a:gd name="connsiteX5" fmla="*/ 6497020 w 6523321"/>
              <a:gd name="connsiteY5" fmla="*/ 0 h 65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3321" h="6528778">
                <a:moveTo>
                  <a:pt x="6497020" y="0"/>
                </a:moveTo>
                <a:lnTo>
                  <a:pt x="6523321" y="665"/>
                </a:lnTo>
                <a:lnTo>
                  <a:pt x="6523321" y="6528778"/>
                </a:lnTo>
                <a:lnTo>
                  <a:pt x="803" y="6528778"/>
                </a:lnTo>
                <a:lnTo>
                  <a:pt x="0" y="6497020"/>
                </a:lnTo>
                <a:cubicBezTo>
                  <a:pt x="0" y="2908815"/>
                  <a:pt x="2908815" y="0"/>
                  <a:pt x="6497020" y="0"/>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FZCuHeiSongS-B-GB" panose="02000000000000000000" charset="-122"/>
              <a:ea typeface="FZCuHeiSongS-B-GB" panose="02000000000000000000" charset="-122"/>
            </a:endParaRPr>
          </a:p>
        </p:txBody>
      </p:sp>
      <p:pic>
        <p:nvPicPr>
          <p:cNvPr id="10" name="图片"/>
          <p:cNvPicPr>
            <a:picLocks noChangeAspect="1"/>
          </p:cNvPicPr>
          <p:nvPr/>
        </p:nvPicPr>
        <p:blipFill rotWithShape="1">
          <a:blip r:embed="rId5" cstate="print">
            <a:extLst>
              <a:ext uri="{28A0092B-C50C-407E-A947-70E740481C1C}">
                <a14:useLocalDpi xmlns:a14="http://schemas.microsoft.com/office/drawing/2010/main" val="0"/>
              </a:ext>
            </a:extLst>
          </a:blip>
          <a:srcRect t="28373" b="16234"/>
          <a:stretch>
            <a:fillRect/>
          </a:stretch>
        </p:blipFill>
        <p:spPr>
          <a:xfrm flipH="1">
            <a:off x="-600" y="4720281"/>
            <a:ext cx="12193200" cy="2137719"/>
          </a:xfrm>
          <a:prstGeom prst="rect">
            <a:avLst/>
          </a:prstGeom>
        </p:spPr>
      </p:pic>
      <p:pic>
        <p:nvPicPr>
          <p:cNvPr id="12" name="图片"/>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9893" y="4471370"/>
            <a:ext cx="2058779" cy="2120695"/>
          </a:xfrm>
          <a:prstGeom prst="rect">
            <a:avLst/>
          </a:prstGeom>
          <a:noFill/>
          <a:ln>
            <a:noFill/>
          </a:ln>
        </p:spPr>
      </p:pic>
    </p:spTree>
    <p:extLst>
      <p:ext uri="{BB962C8B-B14F-4D97-AF65-F5344CB8AC3E}">
        <p14:creationId xmlns:p14="http://schemas.microsoft.com/office/powerpoint/2010/main" val="187867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35275"/>
          <a:stretch/>
        </p:blipFill>
        <p:spPr>
          <a:xfrm>
            <a:off x="0" y="-4460"/>
            <a:ext cx="7738533" cy="3339186"/>
          </a:xfrm>
          <a:prstGeom prst="rect">
            <a:avLst/>
          </a:prstGeom>
        </p:spPr>
      </p:pic>
      <p:sp>
        <p:nvSpPr>
          <p:cNvPr id="38" name="矩形"/>
          <p:cNvSpPr/>
          <p:nvPr/>
        </p:nvSpPr>
        <p:spPr>
          <a:xfrm>
            <a:off x="7738533" y="0"/>
            <a:ext cx="4453467"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微软雅黑"/>
              <a:ea typeface="微软雅黑" panose="020B0503020204020204" pitchFamily="34" charset="-122"/>
              <a:cs typeface="+mn-cs"/>
            </a:endParaRPr>
          </a:p>
        </p:txBody>
      </p:sp>
      <p:sp>
        <p:nvSpPr>
          <p:cNvPr id="54" name="矩形"/>
          <p:cNvSpPr/>
          <p:nvPr/>
        </p:nvSpPr>
        <p:spPr>
          <a:xfrm>
            <a:off x="5897390" y="880642"/>
            <a:ext cx="6380285" cy="1335245"/>
          </a:xfrm>
          <a:prstGeom prst="rect">
            <a:avLst/>
          </a:prstGeom>
          <a:solidFill>
            <a:srgbClr val="FFFA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微软雅黑"/>
              <a:ea typeface="微软雅黑" panose="020B0503020204020204" pitchFamily="34" charset="-122"/>
              <a:cs typeface="+mn-cs"/>
            </a:endParaRPr>
          </a:p>
        </p:txBody>
      </p:sp>
      <p:pic>
        <p:nvPicPr>
          <p:cNvPr id="35" name="图片 34" descr="桌子上放着杯子&#10;&#10;描述已自动生成">
            <a:extLst>
              <a:ext uri="{FF2B5EF4-FFF2-40B4-BE49-F238E27FC236}">
                <a16:creationId xmlns:a16="http://schemas.microsoft.com/office/drawing/2014/main" id="{4A9ED656-732B-4B40-9181-B55C1BD28A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044"/>
          <a:stretch/>
        </p:blipFill>
        <p:spPr>
          <a:xfrm flipH="1">
            <a:off x="10084941" y="1351793"/>
            <a:ext cx="2673110" cy="5577410"/>
          </a:xfrm>
          <a:prstGeom prst="rect">
            <a:avLst/>
          </a:prstGeom>
          <a:effectLst>
            <a:outerShdw blurRad="698500" dist="622300" dir="21000000" algn="tl" rotWithShape="0">
              <a:srgbClr val="965C33">
                <a:alpha val="35000"/>
              </a:srgbClr>
            </a:outerShdw>
          </a:effectLst>
        </p:spPr>
      </p:pic>
      <p:sp>
        <p:nvSpPr>
          <p:cNvPr id="56" name="文本"/>
          <p:cNvSpPr/>
          <p:nvPr/>
        </p:nvSpPr>
        <p:spPr>
          <a:xfrm>
            <a:off x="6073236" y="880642"/>
            <a:ext cx="5959639" cy="1338828"/>
          </a:xfrm>
          <a:prstGeom prst="rect">
            <a:avLst/>
          </a:prstGeom>
          <a:noFill/>
        </p:spPr>
        <p:txBody>
          <a:bodyPr wrap="square" rtlCol="0">
            <a:spAutoFit/>
          </a:bodyPr>
          <a:lstStyle/>
          <a:p>
            <a:pPr lvl="0">
              <a:lnSpc>
                <a:spcPct val="150000"/>
              </a:lnSpc>
            </a:pPr>
            <a:r>
              <a:rPr lang="zh-CN" altLang="zh-CN" dirty="0">
                <a:latin typeface="FZCuHeiSongS-B-GB" panose="02000000000000000000" charset="-122"/>
                <a:ea typeface="FZCuHeiSongS-B-GB" panose="02000000000000000000" charset="-122"/>
              </a:rPr>
              <a:t>将</a:t>
            </a:r>
            <a:r>
              <a:rPr lang="zh-CN" altLang="zh-CN" dirty="0">
                <a:solidFill>
                  <a:srgbClr val="C00000"/>
                </a:solidFill>
                <a:latin typeface="FZCuHeiSongS-B-GB" panose="02000000000000000000" charset="-122"/>
                <a:ea typeface="FZCuHeiSongS-B-GB" panose="02000000000000000000" charset="-122"/>
              </a:rPr>
              <a:t>党史学习教育</a:t>
            </a:r>
            <a:r>
              <a:rPr lang="zh-CN" altLang="zh-CN" dirty="0">
                <a:latin typeface="FZCuHeiSongS-B-GB" panose="02000000000000000000" charset="-122"/>
                <a:ea typeface="FZCuHeiSongS-B-GB" panose="02000000000000000000" charset="-122"/>
              </a:rPr>
              <a:t>作为本年度党建工作重点</a:t>
            </a:r>
            <a:r>
              <a:rPr lang="zh-CN" altLang="zh-CN" dirty="0" smtClean="0">
                <a:latin typeface="FZCuHeiSongS-B-GB" panose="02000000000000000000" charset="-122"/>
                <a:ea typeface="FZCuHeiSongS-B-GB" panose="02000000000000000000" charset="-122"/>
              </a:rPr>
              <a:t>任务</a:t>
            </a:r>
            <a:endParaRPr lang="en-US" altLang="zh-CN" dirty="0" smtClean="0">
              <a:latin typeface="FZCuHeiSongS-B-GB" panose="02000000000000000000" charset="-122"/>
              <a:ea typeface="FZCuHeiSongS-B-GB" panose="02000000000000000000" charset="-122"/>
            </a:endParaRPr>
          </a:p>
          <a:p>
            <a:pPr lvl="0">
              <a:lnSpc>
                <a:spcPct val="150000"/>
              </a:lnSpc>
            </a:pPr>
            <a:r>
              <a:rPr lang="zh-CN" altLang="zh-CN" dirty="0" smtClean="0">
                <a:latin typeface="FZCuHeiSongS-B-GB" panose="02000000000000000000" charset="-122"/>
                <a:ea typeface="FZCuHeiSongS-B-GB" panose="02000000000000000000" charset="-122"/>
              </a:rPr>
              <a:t>紧紧</a:t>
            </a:r>
            <a:r>
              <a:rPr lang="zh-CN" altLang="zh-CN" dirty="0">
                <a:latin typeface="FZCuHeiSongS-B-GB" panose="02000000000000000000" charset="-122"/>
                <a:ea typeface="FZCuHeiSongS-B-GB" panose="02000000000000000000" charset="-122"/>
              </a:rPr>
              <a:t>围绕立德树人根本任务和“双一流”建设</a:t>
            </a:r>
            <a:r>
              <a:rPr lang="zh-CN" altLang="zh-CN" dirty="0" smtClean="0">
                <a:latin typeface="FZCuHeiSongS-B-GB" panose="02000000000000000000" charset="-122"/>
                <a:ea typeface="FZCuHeiSongS-B-GB" panose="02000000000000000000" charset="-122"/>
              </a:rPr>
              <a:t>中心任务</a:t>
            </a:r>
            <a:endParaRPr lang="en-US" altLang="zh-CN" dirty="0" smtClean="0">
              <a:latin typeface="FZCuHeiSongS-B-GB" panose="02000000000000000000" charset="-122"/>
              <a:ea typeface="FZCuHeiSongS-B-GB" panose="02000000000000000000" charset="-122"/>
            </a:endParaRPr>
          </a:p>
          <a:p>
            <a:pPr lvl="0">
              <a:lnSpc>
                <a:spcPct val="150000"/>
              </a:lnSpc>
            </a:pPr>
            <a:r>
              <a:rPr lang="zh-CN" altLang="zh-CN" dirty="0" smtClean="0">
                <a:latin typeface="FZCuHeiSongS-B-GB" panose="02000000000000000000" charset="-122"/>
                <a:ea typeface="FZCuHeiSongS-B-GB" panose="02000000000000000000" charset="-122"/>
              </a:rPr>
              <a:t>带头</a:t>
            </a:r>
            <a:r>
              <a:rPr lang="zh-CN" altLang="zh-CN" dirty="0">
                <a:latin typeface="FZCuHeiSongS-B-GB" panose="02000000000000000000" charset="-122"/>
                <a:ea typeface="FZCuHeiSongS-B-GB" panose="02000000000000000000" charset="-122"/>
              </a:rPr>
              <a:t>落实新时代党的建设总</a:t>
            </a:r>
            <a:r>
              <a:rPr lang="zh-CN" altLang="zh-CN" dirty="0" smtClean="0">
                <a:latin typeface="FZCuHeiSongS-B-GB" panose="02000000000000000000" charset="-122"/>
                <a:ea typeface="FZCuHeiSongS-B-GB" panose="02000000000000000000" charset="-122"/>
              </a:rPr>
              <a:t>要求</a:t>
            </a:r>
            <a:endParaRPr kumimoji="0" lang="zh-CN" altLang="en-US" sz="1600" b="0" i="0" u="none" strike="noStrike" kern="1200" cap="none" spc="150" normalizeH="0" baseline="0" noProof="0" dirty="0">
              <a:ln>
                <a:noFill/>
              </a:ln>
              <a:solidFill>
                <a:srgbClr val="D70000"/>
              </a:solidFill>
              <a:effectLst/>
              <a:uLnTx/>
              <a:uFillTx/>
              <a:latin typeface="FZCuHeiSongS-B-GB" panose="02000000000000000000" charset="-122"/>
              <a:ea typeface="FZCuHeiSongS-B-GB" panose="02000000000000000000" charset="-122"/>
            </a:endParaRPr>
          </a:p>
        </p:txBody>
      </p:sp>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533" y="191041"/>
            <a:ext cx="2767655" cy="618398"/>
          </a:xfrm>
          <a:prstGeom prst="rect">
            <a:avLst/>
          </a:prstGeom>
        </p:spPr>
      </p:pic>
      <p:sp>
        <p:nvSpPr>
          <p:cNvPr id="29" name="文本"/>
          <p:cNvSpPr/>
          <p:nvPr/>
        </p:nvSpPr>
        <p:spPr>
          <a:xfrm>
            <a:off x="7896401" y="2114328"/>
            <a:ext cx="3325707" cy="4801314"/>
          </a:xfrm>
          <a:prstGeom prst="rect">
            <a:avLst/>
          </a:prstGeom>
          <a:noFill/>
        </p:spPr>
        <p:txBody>
          <a:bodyPr wrap="square" rtlCol="0">
            <a:spAutoFit/>
          </a:bodyPr>
          <a:lstStyle/>
          <a:p>
            <a:pPr>
              <a:lnSpc>
                <a:spcPct val="150000"/>
              </a:lnSpc>
            </a:pPr>
            <a:r>
              <a:rPr lang="zh-CN" altLang="en-US" sz="2000" spc="150" dirty="0">
                <a:solidFill>
                  <a:srgbClr val="FFFFFF"/>
                </a:solidFill>
                <a:latin typeface="FZCuHeiSongS-B-GB" panose="02000000000000000000" charset="-122"/>
                <a:ea typeface="FZCuHeiSongS-B-GB" panose="02000000000000000000" charset="-122"/>
              </a:rPr>
              <a:t>共有</a:t>
            </a:r>
            <a:r>
              <a:rPr lang="zh-CN" altLang="en-US" sz="2000" spc="150" dirty="0" smtClean="0">
                <a:solidFill>
                  <a:srgbClr val="FFFFFF"/>
                </a:solidFill>
                <a:latin typeface="FZCuHeiSongS-B-GB" panose="02000000000000000000" charset="-122"/>
                <a:ea typeface="FZCuHeiSongS-B-GB" panose="02000000000000000000" charset="-122"/>
              </a:rPr>
              <a:t>党支部</a:t>
            </a:r>
            <a:r>
              <a:rPr lang="en-US" altLang="zh-CN" sz="2000" spc="150" dirty="0" smtClean="0">
                <a:solidFill>
                  <a:srgbClr val="FFFFFF"/>
                </a:solidFill>
                <a:latin typeface="FZCuHeiSongS-B-GB" panose="02000000000000000000" charset="-122"/>
                <a:ea typeface="FZCuHeiSongS-B-GB" panose="02000000000000000000" charset="-122"/>
              </a:rPr>
              <a:t>35</a:t>
            </a:r>
            <a:r>
              <a:rPr lang="zh-CN" altLang="en-US" sz="2000" spc="150" dirty="0" smtClean="0">
                <a:solidFill>
                  <a:srgbClr val="FFFFFF"/>
                </a:solidFill>
                <a:latin typeface="FZCuHeiSongS-B-GB" panose="02000000000000000000" charset="-122"/>
                <a:ea typeface="FZCuHeiSongS-B-GB" panose="02000000000000000000" charset="-122"/>
              </a:rPr>
              <a:t>个</a:t>
            </a:r>
            <a:endParaRPr lang="en-US" altLang="zh-CN" sz="2000" spc="150" dirty="0" smtClean="0">
              <a:solidFill>
                <a:srgbClr val="FFFFFF"/>
              </a:solidFill>
              <a:latin typeface="FZCuHeiSongS-B-GB" panose="02000000000000000000" charset="-122"/>
              <a:ea typeface="FZCuHeiSongS-B-GB" panose="02000000000000000000" charset="-122"/>
            </a:endParaRPr>
          </a:p>
          <a:p>
            <a:pPr>
              <a:lnSpc>
                <a:spcPct val="150000"/>
              </a:lnSpc>
            </a:pPr>
            <a:r>
              <a:rPr lang="zh-CN" altLang="en-US" sz="1600" spc="150" dirty="0" smtClean="0">
                <a:solidFill>
                  <a:srgbClr val="FFFFFF"/>
                </a:solidFill>
                <a:latin typeface="FZCuHeiSongS-B-GB" panose="02000000000000000000" charset="-122"/>
                <a:ea typeface="FZCuHeiSongS-B-GB" panose="02000000000000000000" charset="-122"/>
              </a:rPr>
              <a:t>教工</a:t>
            </a:r>
            <a:r>
              <a:rPr lang="zh-CN" altLang="en-US" sz="1600" spc="150" dirty="0" smtClean="0">
                <a:solidFill>
                  <a:srgbClr val="FFFFFF"/>
                </a:solidFill>
                <a:latin typeface="FZCuHeiSongS-B-GB" panose="02000000000000000000" charset="-122"/>
                <a:ea typeface="FZCuHeiSongS-B-GB" panose="02000000000000000000" charset="-122"/>
              </a:rPr>
              <a:t>党支部</a:t>
            </a:r>
            <a:r>
              <a:rPr lang="en-US" altLang="zh-CN" sz="1600" spc="150" dirty="0" smtClean="0">
                <a:solidFill>
                  <a:srgbClr val="FFFFFF"/>
                </a:solidFill>
                <a:latin typeface="FZCuHeiSongS-B-GB" panose="02000000000000000000" charset="-122"/>
                <a:ea typeface="FZCuHeiSongS-B-GB" panose="02000000000000000000" charset="-122"/>
              </a:rPr>
              <a:t>13</a:t>
            </a:r>
            <a:r>
              <a:rPr lang="zh-CN" altLang="en-US" sz="1600" spc="150" dirty="0" smtClean="0">
                <a:solidFill>
                  <a:srgbClr val="FFFFFF"/>
                </a:solidFill>
                <a:latin typeface="FZCuHeiSongS-B-GB" panose="02000000000000000000" charset="-122"/>
                <a:ea typeface="FZCuHeiSongS-B-GB" panose="02000000000000000000" charset="-122"/>
              </a:rPr>
              <a:t>个</a:t>
            </a:r>
            <a:endParaRPr lang="en-US" altLang="zh-CN" sz="1600" spc="150" dirty="0" smtClean="0">
              <a:solidFill>
                <a:srgbClr val="FFFFFF"/>
              </a:solidFill>
              <a:latin typeface="FZCuHeiSongS-B-GB" panose="02000000000000000000" charset="-122"/>
              <a:ea typeface="FZCuHeiSongS-B-GB" panose="02000000000000000000" charset="-122"/>
            </a:endParaRPr>
          </a:p>
          <a:p>
            <a:pPr lvl="0">
              <a:lnSpc>
                <a:spcPct val="150000"/>
              </a:lnSpc>
            </a:pPr>
            <a:r>
              <a:rPr lang="zh-CN" altLang="en-US" sz="1600" spc="150" dirty="0" smtClean="0">
                <a:solidFill>
                  <a:srgbClr val="FFFFFF"/>
                </a:solidFill>
                <a:latin typeface="FZCuHeiSongS-B-GB" panose="02000000000000000000" charset="-122"/>
                <a:ea typeface="FZCuHeiSongS-B-GB" panose="02000000000000000000" charset="-122"/>
              </a:rPr>
              <a:t>学生党支部</a:t>
            </a:r>
            <a:r>
              <a:rPr lang="en-US" altLang="zh-CN" sz="1600" spc="150" dirty="0" smtClean="0">
                <a:solidFill>
                  <a:srgbClr val="FFFFFF"/>
                </a:solidFill>
                <a:latin typeface="FZCuHeiSongS-B-GB" panose="02000000000000000000" charset="-122"/>
                <a:ea typeface="FZCuHeiSongS-B-GB" panose="02000000000000000000" charset="-122"/>
              </a:rPr>
              <a:t>18</a:t>
            </a:r>
            <a:r>
              <a:rPr lang="zh-CN" altLang="en-US" sz="1600" spc="150" dirty="0" smtClean="0">
                <a:solidFill>
                  <a:srgbClr val="FFFFFF"/>
                </a:solidFill>
                <a:latin typeface="FZCuHeiSongS-B-GB" panose="02000000000000000000" charset="-122"/>
                <a:ea typeface="FZCuHeiSongS-B-GB" panose="02000000000000000000" charset="-122"/>
              </a:rPr>
              <a:t>个</a:t>
            </a:r>
            <a:endParaRPr lang="en-US" altLang="zh-CN" sz="1600" spc="150" dirty="0" smtClean="0">
              <a:solidFill>
                <a:srgbClr val="FFFFFF"/>
              </a:solidFill>
              <a:latin typeface="FZCuHeiSongS-B-GB" panose="02000000000000000000" charset="-122"/>
              <a:ea typeface="FZCuHeiSongS-B-GB" panose="02000000000000000000" charset="-122"/>
            </a:endParaRPr>
          </a:p>
          <a:p>
            <a:pPr lvl="0">
              <a:lnSpc>
                <a:spcPct val="150000"/>
              </a:lnSpc>
            </a:pPr>
            <a:r>
              <a:rPr lang="zh-CN" altLang="en-US" sz="1600" spc="150" dirty="0" smtClean="0">
                <a:solidFill>
                  <a:srgbClr val="FFFFFF"/>
                </a:solidFill>
                <a:latin typeface="FZCuHeiSongS-B-GB" panose="02000000000000000000" charset="-122"/>
                <a:ea typeface="FZCuHeiSongS-B-GB" panose="02000000000000000000" charset="-122"/>
              </a:rPr>
              <a:t>离退休教工党支部</a:t>
            </a:r>
            <a:r>
              <a:rPr lang="en-US" altLang="zh-CN" sz="1600" spc="150" dirty="0" smtClean="0">
                <a:solidFill>
                  <a:srgbClr val="FFFFFF"/>
                </a:solidFill>
                <a:latin typeface="FZCuHeiSongS-B-GB" panose="02000000000000000000" charset="-122"/>
                <a:ea typeface="FZCuHeiSongS-B-GB" panose="02000000000000000000" charset="-122"/>
              </a:rPr>
              <a:t>4</a:t>
            </a:r>
            <a:r>
              <a:rPr lang="zh-CN" altLang="en-US" sz="1600" spc="150" dirty="0" smtClean="0">
                <a:solidFill>
                  <a:srgbClr val="FFFFFF"/>
                </a:solidFill>
                <a:latin typeface="FZCuHeiSongS-B-GB" panose="02000000000000000000" charset="-122"/>
                <a:ea typeface="FZCuHeiSongS-B-GB" panose="02000000000000000000" charset="-122"/>
              </a:rPr>
              <a:t>个</a:t>
            </a:r>
            <a:endParaRPr lang="en-US" altLang="zh-CN" sz="1600" spc="150" dirty="0" smtClean="0">
              <a:solidFill>
                <a:srgbClr val="FFFFFF"/>
              </a:solidFill>
              <a:latin typeface="FZCuHeiSongS-B-GB" panose="02000000000000000000" charset="-122"/>
              <a:ea typeface="FZCuHeiSongS-B-GB" panose="02000000000000000000" charset="-122"/>
            </a:endParaRPr>
          </a:p>
          <a:p>
            <a:pPr lvl="0">
              <a:lnSpc>
                <a:spcPct val="150000"/>
              </a:lnSpc>
            </a:pPr>
            <a:r>
              <a:rPr lang="zh-CN" altLang="en-US" sz="2000" spc="150" dirty="0">
                <a:solidFill>
                  <a:srgbClr val="FFFFFF"/>
                </a:solidFill>
                <a:latin typeface="FZCuHeiSongS-B-GB" panose="02000000000000000000" charset="-122"/>
                <a:ea typeface="FZCuHeiSongS-B-GB" panose="02000000000000000000" charset="-122"/>
              </a:rPr>
              <a:t>共有党员</a:t>
            </a:r>
            <a:r>
              <a:rPr lang="en-US" altLang="zh-CN" sz="2000" spc="150" dirty="0">
                <a:solidFill>
                  <a:srgbClr val="FFFFFF"/>
                </a:solidFill>
                <a:latin typeface="FZCuHeiSongS-B-GB" panose="02000000000000000000" charset="-122"/>
                <a:ea typeface="FZCuHeiSongS-B-GB" panose="02000000000000000000" charset="-122"/>
              </a:rPr>
              <a:t>710</a:t>
            </a:r>
            <a:r>
              <a:rPr lang="zh-CN" altLang="en-US" sz="2000" spc="150" dirty="0">
                <a:solidFill>
                  <a:srgbClr val="FFFFFF"/>
                </a:solidFill>
                <a:latin typeface="FZCuHeiSongS-B-GB" panose="02000000000000000000" charset="-122"/>
                <a:ea typeface="FZCuHeiSongS-B-GB" panose="02000000000000000000" charset="-122"/>
              </a:rPr>
              <a:t>人</a:t>
            </a:r>
            <a:endParaRPr lang="en-US" altLang="zh-CN" sz="2000" spc="150" dirty="0">
              <a:solidFill>
                <a:srgbClr val="FFFFFF"/>
              </a:solidFill>
              <a:latin typeface="FZCuHeiSongS-B-GB" panose="02000000000000000000" charset="-122"/>
              <a:ea typeface="FZCuHeiSongS-B-GB" panose="02000000000000000000" charset="-122"/>
            </a:endParaRPr>
          </a:p>
          <a:p>
            <a:pPr lvl="0">
              <a:lnSpc>
                <a:spcPct val="150000"/>
              </a:lnSpc>
            </a:pPr>
            <a:r>
              <a:rPr lang="zh-CN" altLang="en-US" sz="1600" spc="150" dirty="0" smtClean="0">
                <a:solidFill>
                  <a:srgbClr val="FFFFFF"/>
                </a:solidFill>
                <a:latin typeface="FZCuHeiSongS-B-GB" panose="02000000000000000000" charset="-122"/>
                <a:ea typeface="FZCuHeiSongS-B-GB" panose="02000000000000000000" charset="-122"/>
              </a:rPr>
              <a:t>教工党员</a:t>
            </a:r>
            <a:r>
              <a:rPr lang="en-US" altLang="zh-CN" sz="1600" spc="150" dirty="0" smtClean="0">
                <a:solidFill>
                  <a:srgbClr val="FFFFFF"/>
                </a:solidFill>
                <a:latin typeface="FZCuHeiSongS-B-GB" panose="02000000000000000000" charset="-122"/>
                <a:ea typeface="FZCuHeiSongS-B-GB" panose="02000000000000000000" charset="-122"/>
              </a:rPr>
              <a:t>121</a:t>
            </a:r>
            <a:r>
              <a:rPr lang="zh-CN" altLang="en-US" sz="1600" spc="150" dirty="0" smtClean="0">
                <a:solidFill>
                  <a:srgbClr val="FFFFFF"/>
                </a:solidFill>
                <a:latin typeface="FZCuHeiSongS-B-GB" panose="02000000000000000000" charset="-122"/>
                <a:ea typeface="FZCuHeiSongS-B-GB" panose="02000000000000000000" charset="-122"/>
              </a:rPr>
              <a:t>人</a:t>
            </a:r>
            <a:endParaRPr lang="en-US" altLang="zh-CN" sz="1600" spc="150" dirty="0" smtClean="0">
              <a:solidFill>
                <a:srgbClr val="FFFFFF"/>
              </a:solidFill>
              <a:latin typeface="FZCuHeiSongS-B-GB" panose="02000000000000000000" charset="-122"/>
              <a:ea typeface="FZCuHeiSongS-B-GB" panose="02000000000000000000" charset="-122"/>
            </a:endParaRPr>
          </a:p>
          <a:p>
            <a:pPr lvl="0">
              <a:lnSpc>
                <a:spcPct val="150000"/>
              </a:lnSpc>
            </a:pPr>
            <a:r>
              <a:rPr lang="zh-CN" altLang="en-US" sz="1600" spc="150" dirty="0" smtClean="0">
                <a:solidFill>
                  <a:srgbClr val="FFFFFF"/>
                </a:solidFill>
                <a:latin typeface="FZCuHeiSongS-B-GB" panose="02000000000000000000" charset="-122"/>
                <a:ea typeface="FZCuHeiSongS-B-GB" panose="02000000000000000000" charset="-122"/>
              </a:rPr>
              <a:t>学生党员</a:t>
            </a:r>
            <a:r>
              <a:rPr lang="en-US" altLang="zh-CN" sz="1600" spc="150" dirty="0" smtClean="0">
                <a:solidFill>
                  <a:srgbClr val="FFFFFF"/>
                </a:solidFill>
                <a:latin typeface="FZCuHeiSongS-B-GB" panose="02000000000000000000" charset="-122"/>
                <a:ea typeface="FZCuHeiSongS-B-GB" panose="02000000000000000000" charset="-122"/>
              </a:rPr>
              <a:t>476</a:t>
            </a:r>
            <a:r>
              <a:rPr lang="zh-CN" altLang="en-US" sz="1600" spc="150" dirty="0" smtClean="0">
                <a:solidFill>
                  <a:srgbClr val="FFFFFF"/>
                </a:solidFill>
                <a:latin typeface="FZCuHeiSongS-B-GB" panose="02000000000000000000" charset="-122"/>
                <a:ea typeface="FZCuHeiSongS-B-GB" panose="02000000000000000000" charset="-122"/>
              </a:rPr>
              <a:t>人</a:t>
            </a:r>
            <a:endParaRPr lang="en-US" altLang="zh-CN" sz="1600" spc="150" dirty="0" smtClean="0">
              <a:solidFill>
                <a:srgbClr val="FFFFFF"/>
              </a:solidFill>
              <a:latin typeface="FZCuHeiSongS-B-GB" panose="02000000000000000000" charset="-122"/>
              <a:ea typeface="FZCuHeiSongS-B-GB" panose="02000000000000000000" charset="-122"/>
            </a:endParaRPr>
          </a:p>
          <a:p>
            <a:pPr lvl="0">
              <a:lnSpc>
                <a:spcPct val="150000"/>
              </a:lnSpc>
            </a:pPr>
            <a:r>
              <a:rPr lang="zh-CN" altLang="en-US" sz="1600" spc="150" dirty="0" smtClean="0">
                <a:solidFill>
                  <a:srgbClr val="FFFFFF"/>
                </a:solidFill>
                <a:latin typeface="FZCuHeiSongS-B-GB" panose="02000000000000000000" charset="-122"/>
                <a:ea typeface="FZCuHeiSongS-B-GB" panose="02000000000000000000" charset="-122"/>
              </a:rPr>
              <a:t>离退休党员</a:t>
            </a:r>
            <a:r>
              <a:rPr lang="en-US" altLang="zh-CN" sz="1600" spc="150" dirty="0" smtClean="0">
                <a:solidFill>
                  <a:srgbClr val="FFFFFF"/>
                </a:solidFill>
                <a:latin typeface="FZCuHeiSongS-B-GB" panose="02000000000000000000" charset="-122"/>
                <a:ea typeface="FZCuHeiSongS-B-GB" panose="02000000000000000000" charset="-122"/>
              </a:rPr>
              <a:t>113</a:t>
            </a:r>
            <a:r>
              <a:rPr lang="zh-CN" altLang="en-US" sz="1600" spc="150" dirty="0" smtClean="0">
                <a:solidFill>
                  <a:srgbClr val="FFFFFF"/>
                </a:solidFill>
                <a:latin typeface="FZCuHeiSongS-B-GB" panose="02000000000000000000" charset="-122"/>
                <a:ea typeface="FZCuHeiSongS-B-GB" panose="02000000000000000000" charset="-122"/>
              </a:rPr>
              <a:t>人</a:t>
            </a:r>
            <a:endParaRPr lang="en-US" altLang="zh-CN" sz="1600" spc="150" dirty="0" smtClean="0">
              <a:solidFill>
                <a:srgbClr val="FFFFFF"/>
              </a:solidFill>
              <a:latin typeface="FZCuHeiSongS-B-GB" panose="02000000000000000000" charset="-122"/>
              <a:ea typeface="FZCuHeiSongS-B-GB" panose="02000000000000000000" charset="-122"/>
            </a:endParaRPr>
          </a:p>
          <a:p>
            <a:pPr lvl="0">
              <a:lnSpc>
                <a:spcPct val="150000"/>
              </a:lnSpc>
            </a:pPr>
            <a:r>
              <a:rPr lang="en-US" altLang="zh-CN" sz="1600" spc="150" dirty="0" smtClean="0">
                <a:solidFill>
                  <a:srgbClr val="FFFFFF"/>
                </a:solidFill>
                <a:latin typeface="FZCuHeiSongS-B-GB" panose="02000000000000000000" charset="-122"/>
                <a:ea typeface="FZCuHeiSongS-B-GB" panose="02000000000000000000" charset="-122"/>
              </a:rPr>
              <a:t>2021</a:t>
            </a:r>
            <a:r>
              <a:rPr lang="zh-CN" altLang="en-US" sz="1600" spc="150" dirty="0" smtClean="0">
                <a:solidFill>
                  <a:srgbClr val="FFFFFF"/>
                </a:solidFill>
                <a:latin typeface="FZCuHeiSongS-B-GB" panose="02000000000000000000" charset="-122"/>
                <a:ea typeface="FZCuHeiSongS-B-GB" panose="02000000000000000000" charset="-122"/>
              </a:rPr>
              <a:t>年度</a:t>
            </a:r>
            <a:r>
              <a:rPr lang="zh-CN" altLang="en-US" sz="1600" spc="150" dirty="0">
                <a:solidFill>
                  <a:srgbClr val="FFFFFF"/>
                </a:solidFill>
                <a:latin typeface="FZCuHeiSongS-B-GB" panose="02000000000000000000" charset="-122"/>
                <a:ea typeface="FZCuHeiSongS-B-GB" panose="02000000000000000000" charset="-122"/>
              </a:rPr>
              <a:t>，</a:t>
            </a:r>
            <a:r>
              <a:rPr lang="en-US" altLang="zh-CN" sz="1600" spc="150" dirty="0" smtClean="0">
                <a:solidFill>
                  <a:srgbClr val="FFFFFF"/>
                </a:solidFill>
                <a:latin typeface="FZCuHeiSongS-B-GB" panose="02000000000000000000" charset="-122"/>
                <a:ea typeface="FZCuHeiSongS-B-GB" panose="02000000000000000000" charset="-122"/>
              </a:rPr>
              <a:t>8</a:t>
            </a:r>
            <a:r>
              <a:rPr lang="zh-CN" altLang="en-US" sz="1600" spc="150" dirty="0">
                <a:solidFill>
                  <a:srgbClr val="FFFFFF"/>
                </a:solidFill>
                <a:latin typeface="FZCuHeiSongS-B-GB" panose="02000000000000000000" charset="-122"/>
                <a:ea typeface="FZCuHeiSongS-B-GB" panose="02000000000000000000" charset="-122"/>
              </a:rPr>
              <a:t>人获</a:t>
            </a:r>
            <a:r>
              <a:rPr lang="zh-CN" altLang="en-US" sz="1600" spc="150" dirty="0" smtClean="0">
                <a:solidFill>
                  <a:srgbClr val="FFFFFF"/>
                </a:solidFill>
                <a:latin typeface="FZCuHeiSongS-B-GB" panose="02000000000000000000" charset="-122"/>
                <a:ea typeface="FZCuHeiSongS-B-GB" panose="02000000000000000000" charset="-122"/>
              </a:rPr>
              <a:t>评</a:t>
            </a:r>
            <a:endParaRPr lang="en-US" altLang="zh-CN" sz="1600" spc="150" dirty="0" smtClean="0">
              <a:solidFill>
                <a:srgbClr val="FFFFFF"/>
              </a:solidFill>
              <a:latin typeface="FZCuHeiSongS-B-GB" panose="02000000000000000000" charset="-122"/>
              <a:ea typeface="FZCuHeiSongS-B-GB" panose="02000000000000000000" charset="-122"/>
            </a:endParaRPr>
          </a:p>
          <a:p>
            <a:pPr>
              <a:lnSpc>
                <a:spcPct val="150000"/>
              </a:lnSpc>
            </a:pPr>
            <a:r>
              <a:rPr lang="zh-CN" altLang="en-US" spc="150" dirty="0" smtClean="0">
                <a:solidFill>
                  <a:srgbClr val="FAEFB3"/>
                </a:solidFill>
                <a:latin typeface="FZCuHeiSongS-B-GB" panose="02000000000000000000" charset="-122"/>
                <a:ea typeface="FZCuHeiSongS-B-GB" panose="02000000000000000000" charset="-122"/>
              </a:rPr>
              <a:t>“北京大学优秀共产党员”</a:t>
            </a:r>
            <a:r>
              <a:rPr lang="zh-CN" altLang="en-US" sz="1600" spc="150" dirty="0" smtClean="0">
                <a:solidFill>
                  <a:srgbClr val="FFFFFF"/>
                </a:solidFill>
                <a:latin typeface="FZCuHeiSongS-B-GB" panose="02000000000000000000" charset="-122"/>
                <a:ea typeface="FZCuHeiSongS-B-GB" panose="02000000000000000000" charset="-122"/>
              </a:rPr>
              <a:t>学院</a:t>
            </a:r>
            <a:r>
              <a:rPr lang="zh-CN" altLang="en-US" sz="1600" spc="150" dirty="0">
                <a:solidFill>
                  <a:srgbClr val="FFFFFF"/>
                </a:solidFill>
                <a:latin typeface="FZCuHeiSongS-B-GB" panose="02000000000000000000" charset="-122"/>
                <a:ea typeface="FZCuHeiSongS-B-GB" panose="02000000000000000000" charset="-122"/>
              </a:rPr>
              <a:t>党委与</a:t>
            </a:r>
            <a:r>
              <a:rPr lang="en-US" altLang="zh-CN" sz="1600" spc="150" dirty="0">
                <a:solidFill>
                  <a:srgbClr val="FFFFFF"/>
                </a:solidFill>
                <a:latin typeface="FZCuHeiSongS-B-GB" panose="02000000000000000000" charset="-122"/>
                <a:ea typeface="FZCuHeiSongS-B-GB" panose="02000000000000000000" charset="-122"/>
              </a:rPr>
              <a:t>2</a:t>
            </a:r>
            <a:r>
              <a:rPr lang="zh-CN" altLang="en-US" sz="1600" spc="150" dirty="0">
                <a:solidFill>
                  <a:srgbClr val="FFFFFF"/>
                </a:solidFill>
                <a:latin typeface="FZCuHeiSongS-B-GB" panose="02000000000000000000" charset="-122"/>
                <a:ea typeface="FZCuHeiSongS-B-GB" panose="02000000000000000000" charset="-122"/>
              </a:rPr>
              <a:t>个支部获</a:t>
            </a:r>
            <a:r>
              <a:rPr lang="zh-CN" altLang="en-US" sz="1600" spc="150" dirty="0" smtClean="0">
                <a:solidFill>
                  <a:srgbClr val="FFFFFF"/>
                </a:solidFill>
                <a:latin typeface="FZCuHeiSongS-B-GB" panose="02000000000000000000" charset="-122"/>
                <a:ea typeface="FZCuHeiSongS-B-GB" panose="02000000000000000000" charset="-122"/>
              </a:rPr>
              <a:t>评</a:t>
            </a:r>
            <a:endParaRPr lang="en-US" altLang="zh-CN" sz="1600" spc="150" dirty="0" smtClean="0">
              <a:solidFill>
                <a:srgbClr val="FFFFFF"/>
              </a:solidFill>
              <a:latin typeface="FZCuHeiSongS-B-GB" panose="02000000000000000000" charset="-122"/>
              <a:ea typeface="FZCuHeiSongS-B-GB" panose="02000000000000000000" charset="-122"/>
            </a:endParaRPr>
          </a:p>
          <a:p>
            <a:pPr>
              <a:lnSpc>
                <a:spcPct val="150000"/>
              </a:lnSpc>
            </a:pPr>
            <a:r>
              <a:rPr lang="zh-CN" altLang="en-US" spc="150" dirty="0" smtClean="0">
                <a:solidFill>
                  <a:srgbClr val="FAEFB3"/>
                </a:solidFill>
                <a:latin typeface="FZCuHeiSongS-B-GB" panose="02000000000000000000" charset="-122"/>
                <a:ea typeface="FZCuHeiSongS-B-GB" panose="02000000000000000000" charset="-122"/>
              </a:rPr>
              <a:t>“北京大学先进党组织”</a:t>
            </a:r>
            <a:endParaRPr kumimoji="0" lang="zh-CN" altLang="en-US" b="0" i="0" u="none" strike="noStrike" kern="1200" cap="none" spc="150" normalizeH="0" baseline="0" noProof="0" dirty="0">
              <a:ln>
                <a:noFill/>
              </a:ln>
              <a:solidFill>
                <a:srgbClr val="FAEFB3"/>
              </a:solidFill>
              <a:effectLst/>
              <a:uLnTx/>
              <a:uFillTx/>
              <a:latin typeface="FZCuHeiSongS-B-GB" panose="02000000000000000000" charset="-122"/>
              <a:ea typeface="FZCuHeiSongS-B-GB" panose="02000000000000000000" charset="-122"/>
            </a:endParaRPr>
          </a:p>
        </p:txBody>
      </p:sp>
      <p:graphicFrame>
        <p:nvGraphicFramePr>
          <p:cNvPr id="37" name="图表 36"/>
          <p:cNvGraphicFramePr>
            <a:graphicFrameLocks/>
          </p:cNvGraphicFramePr>
          <p:nvPr>
            <p:extLst>
              <p:ext uri="{D42A27DB-BD31-4B8C-83A1-F6EECF244321}">
                <p14:modId xmlns:p14="http://schemas.microsoft.com/office/powerpoint/2010/main" val="2557164250"/>
              </p:ext>
            </p:extLst>
          </p:nvPr>
        </p:nvGraphicFramePr>
        <p:xfrm>
          <a:off x="0" y="3334726"/>
          <a:ext cx="7738533" cy="3523274"/>
        </p:xfrm>
        <a:graphic>
          <a:graphicData uri="http://schemas.openxmlformats.org/drawingml/2006/chart">
            <c:chart xmlns:c="http://schemas.openxmlformats.org/drawingml/2006/chart" xmlns:r="http://schemas.openxmlformats.org/officeDocument/2006/relationships" r:id="rId7"/>
          </a:graphicData>
        </a:graphic>
      </p:graphicFrame>
      <p:sp>
        <p:nvSpPr>
          <p:cNvPr id="2" name="矩形 1"/>
          <p:cNvSpPr/>
          <p:nvPr/>
        </p:nvSpPr>
        <p:spPr>
          <a:xfrm>
            <a:off x="4207634" y="5001075"/>
            <a:ext cx="3530899" cy="1107996"/>
          </a:xfrm>
          <a:prstGeom prst="rect">
            <a:avLst/>
          </a:prstGeom>
          <a:solidFill>
            <a:srgbClr val="FFFAF5">
              <a:alpha val="94000"/>
            </a:srgbClr>
          </a:solidFill>
          <a:ln>
            <a:solidFill>
              <a:schemeClr val="accent1"/>
            </a:solidFill>
          </a:ln>
        </p:spPr>
        <p:txBody>
          <a:bodyPr wrap="square">
            <a:spAutoFit/>
          </a:bodyPr>
          <a:lstStyle/>
          <a:p>
            <a:pPr lvl="0">
              <a:lnSpc>
                <a:spcPct val="150000"/>
              </a:lnSpc>
            </a:pPr>
            <a:r>
              <a:rPr lang="en-US" altLang="zh-CN" spc="150" dirty="0">
                <a:solidFill>
                  <a:schemeClr val="tx1">
                    <a:lumMod val="95000"/>
                    <a:lumOff val="5000"/>
                  </a:schemeClr>
                </a:solidFill>
                <a:latin typeface="FZCuHeiSongS-B-GB" panose="02000000000000000000" charset="-122"/>
                <a:ea typeface="FZCuHeiSongS-B-GB" panose="02000000000000000000" charset="-122"/>
              </a:rPr>
              <a:t>2021</a:t>
            </a:r>
            <a:r>
              <a:rPr lang="zh-CN" altLang="en-US" spc="150" dirty="0">
                <a:solidFill>
                  <a:schemeClr val="tx1">
                    <a:lumMod val="95000"/>
                    <a:lumOff val="5000"/>
                  </a:schemeClr>
                </a:solidFill>
                <a:latin typeface="FZCuHeiSongS-B-GB" panose="02000000000000000000" charset="-122"/>
                <a:ea typeface="FZCuHeiSongS-B-GB" panose="02000000000000000000" charset="-122"/>
              </a:rPr>
              <a:t>年度发展</a:t>
            </a:r>
            <a:r>
              <a:rPr lang="zh-CN" altLang="en-US" spc="150" dirty="0" smtClean="0">
                <a:solidFill>
                  <a:schemeClr val="tx1">
                    <a:lumMod val="95000"/>
                    <a:lumOff val="5000"/>
                  </a:schemeClr>
                </a:solidFill>
                <a:latin typeface="FZCuHeiSongS-B-GB" panose="02000000000000000000" charset="-122"/>
                <a:ea typeface="FZCuHeiSongS-B-GB" panose="02000000000000000000" charset="-122"/>
              </a:rPr>
              <a:t>党员</a:t>
            </a:r>
            <a:r>
              <a:rPr lang="en-US" altLang="zh-CN" sz="2400" spc="150" dirty="0" smtClean="0">
                <a:solidFill>
                  <a:srgbClr val="C00000"/>
                </a:solidFill>
                <a:latin typeface="FZCuHeiSongS-B-GB" panose="02000000000000000000" charset="-122"/>
                <a:ea typeface="FZCuHeiSongS-B-GB" panose="02000000000000000000" charset="-122"/>
              </a:rPr>
              <a:t>126</a:t>
            </a:r>
            <a:r>
              <a:rPr lang="zh-CN" altLang="en-US" spc="150" dirty="0" smtClean="0">
                <a:solidFill>
                  <a:schemeClr val="tx1">
                    <a:lumMod val="95000"/>
                    <a:lumOff val="5000"/>
                  </a:schemeClr>
                </a:solidFill>
                <a:latin typeface="FZCuHeiSongS-B-GB" panose="02000000000000000000" charset="-122"/>
                <a:ea typeface="FZCuHeiSongS-B-GB" panose="02000000000000000000" charset="-122"/>
              </a:rPr>
              <a:t>人</a:t>
            </a:r>
            <a:endParaRPr lang="en-US" altLang="zh-CN" spc="150" dirty="0">
              <a:solidFill>
                <a:schemeClr val="tx1">
                  <a:lumMod val="95000"/>
                  <a:lumOff val="5000"/>
                </a:schemeClr>
              </a:solidFill>
              <a:latin typeface="FZCuHeiSongS-B-GB" panose="02000000000000000000" charset="-122"/>
              <a:ea typeface="FZCuHeiSongS-B-GB" panose="02000000000000000000" charset="-122"/>
            </a:endParaRPr>
          </a:p>
          <a:p>
            <a:pPr lvl="0">
              <a:lnSpc>
                <a:spcPct val="150000"/>
              </a:lnSpc>
            </a:pPr>
            <a:r>
              <a:rPr lang="zh-CN" altLang="en-US" spc="150" dirty="0">
                <a:solidFill>
                  <a:schemeClr val="tx1">
                    <a:lumMod val="95000"/>
                    <a:lumOff val="5000"/>
                  </a:schemeClr>
                </a:solidFill>
                <a:latin typeface="FZCuHeiSongS-B-GB" panose="02000000000000000000" charset="-122"/>
                <a:ea typeface="FZCuHeiSongS-B-GB" panose="02000000000000000000" charset="-122"/>
              </a:rPr>
              <a:t>其中包含</a:t>
            </a:r>
            <a:r>
              <a:rPr lang="en-US" altLang="zh-CN" sz="2000" spc="150" dirty="0">
                <a:solidFill>
                  <a:srgbClr val="C00000"/>
                </a:solidFill>
                <a:latin typeface="FZCuHeiSongS-B-GB" panose="02000000000000000000" charset="-122"/>
                <a:ea typeface="FZCuHeiSongS-B-GB" panose="02000000000000000000" charset="-122"/>
              </a:rPr>
              <a:t>96</a:t>
            </a:r>
            <a:r>
              <a:rPr lang="zh-CN" altLang="en-US" sz="2000" spc="150" dirty="0">
                <a:solidFill>
                  <a:srgbClr val="C00000"/>
                </a:solidFill>
                <a:latin typeface="FZCuHeiSongS-B-GB" panose="02000000000000000000" charset="-122"/>
                <a:ea typeface="FZCuHeiSongS-B-GB" panose="02000000000000000000" charset="-122"/>
              </a:rPr>
              <a:t>岁</a:t>
            </a:r>
            <a:r>
              <a:rPr lang="zh-CN" altLang="en-US" spc="150" dirty="0">
                <a:solidFill>
                  <a:schemeClr val="tx1">
                    <a:lumMod val="95000"/>
                    <a:lumOff val="5000"/>
                  </a:schemeClr>
                </a:solidFill>
                <a:latin typeface="FZCuHeiSongS-B-GB" panose="02000000000000000000" charset="-122"/>
                <a:ea typeface="FZCuHeiSongS-B-GB" panose="02000000000000000000" charset="-122"/>
              </a:rPr>
              <a:t>高龄</a:t>
            </a:r>
            <a:r>
              <a:rPr lang="zh-CN" altLang="en-US" spc="150" dirty="0" smtClean="0">
                <a:solidFill>
                  <a:schemeClr val="tx1">
                    <a:lumMod val="95000"/>
                    <a:lumOff val="5000"/>
                  </a:schemeClr>
                </a:solidFill>
                <a:latin typeface="FZCuHeiSongS-B-GB" panose="02000000000000000000" charset="-122"/>
                <a:ea typeface="FZCuHeiSongS-B-GB" panose="02000000000000000000" charset="-122"/>
              </a:rPr>
              <a:t>退休教师</a:t>
            </a:r>
            <a:endParaRPr lang="en-US" altLang="zh-CN" spc="150" dirty="0">
              <a:solidFill>
                <a:schemeClr val="tx1">
                  <a:lumMod val="95000"/>
                  <a:lumOff val="5000"/>
                </a:schemeClr>
              </a:solidFill>
              <a:latin typeface="FZCuHeiSongS-B-GB" panose="02000000000000000000" charset="-122"/>
              <a:ea typeface="FZCuHeiSongS-B-GB" panose="02000000000000000000" charset="-122"/>
            </a:endParaRPr>
          </a:p>
        </p:txBody>
      </p:sp>
    </p:spTree>
    <p:extLst>
      <p:ext uri="{BB962C8B-B14F-4D97-AF65-F5344CB8AC3E}">
        <p14:creationId xmlns:p14="http://schemas.microsoft.com/office/powerpoint/2010/main" val="237830816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BD22A81B-59D4-164B-9DA6-56F6AB369DA0}"/>
              </a:ext>
            </a:extLst>
          </p:cNvPr>
          <p:cNvSpPr/>
          <p:nvPr/>
        </p:nvSpPr>
        <p:spPr>
          <a:xfrm>
            <a:off x="7529454" y="0"/>
            <a:ext cx="4682001" cy="6772905"/>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nvGrpSpPr>
          <p:cNvPr id="31" name="组合 30">
            <a:extLst>
              <a:ext uri="{FF2B5EF4-FFF2-40B4-BE49-F238E27FC236}">
                <a16:creationId xmlns:a16="http://schemas.microsoft.com/office/drawing/2014/main" id="{008B72F9-EBC9-7248-86C6-C92676988F52}"/>
              </a:ext>
            </a:extLst>
          </p:cNvPr>
          <p:cNvGrpSpPr/>
          <p:nvPr/>
        </p:nvGrpSpPr>
        <p:grpSpPr>
          <a:xfrm>
            <a:off x="959551" y="340946"/>
            <a:ext cx="5105087" cy="963734"/>
            <a:chOff x="657210" y="372731"/>
            <a:chExt cx="5105087" cy="963734"/>
          </a:xfrm>
        </p:grpSpPr>
        <p:sp>
          <p:nvSpPr>
            <p:cNvPr id="32" name="文本框 31">
              <a:extLst>
                <a:ext uri="{FF2B5EF4-FFF2-40B4-BE49-F238E27FC236}">
                  <a16:creationId xmlns:a16="http://schemas.microsoft.com/office/drawing/2014/main" id="{241258E0-87D8-CD47-B82E-6D8B9A88A140}"/>
                </a:ext>
              </a:extLst>
            </p:cNvPr>
            <p:cNvSpPr txBox="1"/>
            <p:nvPr/>
          </p:nvSpPr>
          <p:spPr>
            <a:xfrm>
              <a:off x="657211" y="372731"/>
              <a:ext cx="2031325" cy="646331"/>
            </a:xfrm>
            <a:prstGeom prst="rect">
              <a:avLst/>
            </a:prstGeom>
            <a:noFill/>
          </p:spPr>
          <p:txBody>
            <a:bodyPr wrap="none" rtlCol="0">
              <a:spAutoFit/>
            </a:bodyPr>
            <a:lstStyle/>
            <a:p>
              <a:pPr lvl="0"/>
              <a:r>
                <a:rPr lang="zh-CN" altLang="en-US" sz="3600" dirty="0">
                  <a:solidFill>
                    <a:prstClr val="black"/>
                  </a:solidFill>
                  <a:latin typeface="FZCuHeiSongS-B-GB" panose="02000000000000000000" pitchFamily="2" charset="-122"/>
                  <a:ea typeface="FZCuHeiSongS-B-GB" panose="02000000000000000000" pitchFamily="2" charset="-122"/>
                  <a:cs typeface="字魂105号-简雅黑" panose="00000500000000000000" pitchFamily="2" charset="-122"/>
                </a:rPr>
                <a:t>主要做法</a:t>
              </a:r>
              <a:endParaRPr kumimoji="0" lang="zh-CN" altLang="en-US" sz="3600" b="0" i="0" u="none" strike="noStrike" kern="1200" cap="none" spc="0" normalizeH="0" baseline="0" noProof="0" dirty="0">
                <a:ln>
                  <a:noFill/>
                </a:ln>
                <a:solidFill>
                  <a:prstClr val="black"/>
                </a:solidFill>
                <a:effectLst/>
                <a:uLnTx/>
                <a:uFillTx/>
                <a:latin typeface="FZCuHeiSongS-B-GB" panose="02000000000000000000" pitchFamily="2" charset="-122"/>
                <a:ea typeface="FZCuHeiSongS-B-GB" panose="02000000000000000000" pitchFamily="2" charset="-122"/>
                <a:cs typeface="字魂105号-简雅黑" panose="00000500000000000000" pitchFamily="2" charset="-122"/>
              </a:endParaRPr>
            </a:p>
          </p:txBody>
        </p:sp>
        <p:sp>
          <p:nvSpPr>
            <p:cNvPr id="33" name="文本框 32">
              <a:extLst>
                <a:ext uri="{FF2B5EF4-FFF2-40B4-BE49-F238E27FC236}">
                  <a16:creationId xmlns:a16="http://schemas.microsoft.com/office/drawing/2014/main" id="{22F7DDCC-5E89-2643-9FCB-66FCE73E5532}"/>
                </a:ext>
              </a:extLst>
            </p:cNvPr>
            <p:cNvSpPr txBox="1"/>
            <p:nvPr/>
          </p:nvSpPr>
          <p:spPr>
            <a:xfrm>
              <a:off x="657210" y="936355"/>
              <a:ext cx="5105087" cy="400110"/>
            </a:xfrm>
            <a:prstGeom prst="rect">
              <a:avLst/>
            </a:prstGeom>
            <a:noFill/>
          </p:spPr>
          <p:txBody>
            <a:bodyPr wrap="square">
              <a:spAutoFit/>
            </a:bodyPr>
            <a:lstStyle/>
            <a:p>
              <a:pPr lvl="0"/>
              <a:r>
                <a:rPr lang="zh-CN" altLang="en-US" sz="2000" dirty="0">
                  <a:solidFill>
                    <a:prstClr val="black">
                      <a:lumMod val="50000"/>
                      <a:lumOff val="50000"/>
                    </a:prstClr>
                  </a:solidFill>
                  <a:latin typeface="FZCuHeiSongS-B-GB" panose="02000000000000000000" pitchFamily="2" charset="-122"/>
                  <a:ea typeface="FZCuHeiSongS-B-GB" panose="02000000000000000000" pitchFamily="2" charset="-122"/>
                  <a:cs typeface="字魂105号-简雅黑" panose="00000500000000000000" pitchFamily="2" charset="-122"/>
                </a:rPr>
                <a:t>强化宗旨意识，完善党组织领导和运行机制</a:t>
              </a:r>
              <a:endParaRPr kumimoji="0" lang="zh-CN" altLang="en-US" sz="2000" b="0" i="0" u="none" strike="noStrike" kern="1200" cap="none" spc="0" normalizeH="0" baseline="0" noProof="0" dirty="0">
                <a:ln>
                  <a:noFill/>
                </a:ln>
                <a:solidFill>
                  <a:prstClr val="black">
                    <a:lumMod val="50000"/>
                    <a:lumOff val="50000"/>
                  </a:prstClr>
                </a:solidFill>
                <a:effectLst/>
                <a:uLnTx/>
                <a:uFillTx/>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grpSp>
        <p:nvGrpSpPr>
          <p:cNvPr id="39" name="组合 38">
            <a:extLst>
              <a:ext uri="{FF2B5EF4-FFF2-40B4-BE49-F238E27FC236}">
                <a16:creationId xmlns:a16="http://schemas.microsoft.com/office/drawing/2014/main" id="{17CC1DD4-A9F6-3A4D-B3D6-4D9AEAD40631}"/>
              </a:ext>
            </a:extLst>
          </p:cNvPr>
          <p:cNvGrpSpPr/>
          <p:nvPr/>
        </p:nvGrpSpPr>
        <p:grpSpPr>
          <a:xfrm>
            <a:off x="959551" y="1769554"/>
            <a:ext cx="4087402" cy="1980091"/>
            <a:chOff x="7519976" y="2504450"/>
            <a:chExt cx="4087402" cy="1980091"/>
          </a:xfrm>
        </p:grpSpPr>
        <p:sp>
          <p:nvSpPr>
            <p:cNvPr id="40" name="燕尾形 39">
              <a:extLst>
                <a:ext uri="{FF2B5EF4-FFF2-40B4-BE49-F238E27FC236}">
                  <a16:creationId xmlns:a16="http://schemas.microsoft.com/office/drawing/2014/main" id="{CC430D9A-DD43-644F-A2A4-B2DD79AD715E}"/>
                </a:ext>
              </a:extLst>
            </p:cNvPr>
            <p:cNvSpPr/>
            <p:nvPr/>
          </p:nvSpPr>
          <p:spPr>
            <a:xfrm rot="5400000">
              <a:off x="7632281" y="2413479"/>
              <a:ext cx="375375" cy="599986"/>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华光细黑_CNKI" panose="02000500000000000000" pitchFamily="2" charset="-122"/>
                <a:ea typeface="华光细黑_CNKI" panose="02000500000000000000" pitchFamily="2" charset="-122"/>
                <a:cs typeface="+mn-cs"/>
              </a:endParaRPr>
            </a:p>
          </p:txBody>
        </p:sp>
        <p:cxnSp>
          <p:nvCxnSpPr>
            <p:cNvPr id="41" name="直接连接符 51">
              <a:extLst>
                <a:ext uri="{FF2B5EF4-FFF2-40B4-BE49-F238E27FC236}">
                  <a16:creationId xmlns:a16="http://schemas.microsoft.com/office/drawing/2014/main" id="{0088F74E-22AB-504B-9DEE-96DF588A2DEB}"/>
                </a:ext>
              </a:extLst>
            </p:cNvPr>
            <p:cNvCxnSpPr/>
            <p:nvPr/>
          </p:nvCxnSpPr>
          <p:spPr>
            <a:xfrm>
              <a:off x="7819970" y="3013772"/>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6A5BD603-4776-7147-9DE9-3BC3A7EAFAE2}"/>
                </a:ext>
              </a:extLst>
            </p:cNvPr>
            <p:cNvSpPr>
              <a:spLocks noChangeArrowheads="1"/>
            </p:cNvSpPr>
            <p:nvPr/>
          </p:nvSpPr>
          <p:spPr bwMode="auto">
            <a:xfrm>
              <a:off x="8157462" y="2504450"/>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lvl="0" algn="just">
                <a:spcBef>
                  <a:spcPct val="20000"/>
                </a:spcBef>
              </a:pPr>
              <a:r>
                <a:rPr lang="zh-CN" altLang="en-US" sz="1400" dirty="0">
                  <a:solidFill>
                    <a:prstClr val="black">
                      <a:lumMod val="65000"/>
                      <a:lumOff val="35000"/>
                    </a:prstClr>
                  </a:solidFill>
                  <a:latin typeface="FZCuHeiSongS-B-GB" panose="02000000000000000000" charset="-122"/>
                  <a:ea typeface="FZCuHeiSongS-B-GB" panose="02000000000000000000" charset="-122"/>
                  <a:sym typeface="Calibri" pitchFamily="34" charset="0"/>
                </a:rPr>
                <a:t>不断完善党政协同工作机制与决策方式，重要问题党委会前置讨论。</a:t>
              </a:r>
            </a:p>
          </p:txBody>
        </p:sp>
        <p:sp>
          <p:nvSpPr>
            <p:cNvPr id="44" name="燕尾形 43">
              <a:extLst>
                <a:ext uri="{FF2B5EF4-FFF2-40B4-BE49-F238E27FC236}">
                  <a16:creationId xmlns:a16="http://schemas.microsoft.com/office/drawing/2014/main" id="{7EC00FA2-01EC-3E47-BC11-437B7362D904}"/>
                </a:ext>
              </a:extLst>
            </p:cNvPr>
            <p:cNvSpPr/>
            <p:nvPr/>
          </p:nvSpPr>
          <p:spPr>
            <a:xfrm rot="5400000">
              <a:off x="7632281" y="3166881"/>
              <a:ext cx="375375" cy="599986"/>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华光细黑_CNKI" panose="02000500000000000000" pitchFamily="2" charset="-122"/>
                <a:ea typeface="华光细黑_CNKI" panose="02000500000000000000" pitchFamily="2" charset="-122"/>
                <a:cs typeface="+mn-cs"/>
              </a:endParaRPr>
            </a:p>
          </p:txBody>
        </p:sp>
        <p:cxnSp>
          <p:nvCxnSpPr>
            <p:cNvPr id="45" name="直接连接符 55">
              <a:extLst>
                <a:ext uri="{FF2B5EF4-FFF2-40B4-BE49-F238E27FC236}">
                  <a16:creationId xmlns:a16="http://schemas.microsoft.com/office/drawing/2014/main" id="{57D509F2-1A1F-614C-A32F-E729E8920B82}"/>
                </a:ext>
              </a:extLst>
            </p:cNvPr>
            <p:cNvCxnSpPr/>
            <p:nvPr/>
          </p:nvCxnSpPr>
          <p:spPr>
            <a:xfrm>
              <a:off x="7819970" y="3767174"/>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矩形 47">
              <a:extLst>
                <a:ext uri="{FF2B5EF4-FFF2-40B4-BE49-F238E27FC236}">
                  <a16:creationId xmlns:a16="http://schemas.microsoft.com/office/drawing/2014/main" id="{1DC7BBAD-2859-C445-97A2-3F5E33F020BB}"/>
                </a:ext>
              </a:extLst>
            </p:cNvPr>
            <p:cNvSpPr>
              <a:spLocks noChangeArrowheads="1"/>
            </p:cNvSpPr>
            <p:nvPr/>
          </p:nvSpPr>
          <p:spPr bwMode="auto">
            <a:xfrm>
              <a:off x="8157462" y="3257853"/>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a:solidFill>
                    <a:schemeClr val="bg1">
                      <a:lumMod val="85000"/>
                    </a:schemeClr>
                  </a:solidFill>
                  <a:latin typeface="FZCuHeiSongS-B-GB" panose="02000000000000000000" charset="-122"/>
                  <a:ea typeface="FZCuHeiSongS-B-GB" panose="02000000000000000000" charset="-122"/>
                  <a:sym typeface="Calibri" pitchFamily="34" charset="0"/>
                </a:rPr>
                <a:t>完成巡视巡查“政治大考”，将整改成效转化为改革成果。</a:t>
              </a:r>
            </a:p>
          </p:txBody>
        </p:sp>
        <p:sp>
          <p:nvSpPr>
            <p:cNvPr id="48" name="燕尾形 47">
              <a:extLst>
                <a:ext uri="{FF2B5EF4-FFF2-40B4-BE49-F238E27FC236}">
                  <a16:creationId xmlns:a16="http://schemas.microsoft.com/office/drawing/2014/main" id="{97FCD261-0991-0943-A0F6-FE8D14B31ED8}"/>
                </a:ext>
              </a:extLst>
            </p:cNvPr>
            <p:cNvSpPr/>
            <p:nvPr/>
          </p:nvSpPr>
          <p:spPr>
            <a:xfrm rot="5400000">
              <a:off x="7632281" y="3866500"/>
              <a:ext cx="375375" cy="599986"/>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595959"/>
                </a:solidFill>
                <a:effectLst/>
                <a:uLnTx/>
                <a:uFillTx/>
                <a:latin typeface="华光细黑_CNKI" panose="02000500000000000000" pitchFamily="2" charset="-122"/>
                <a:ea typeface="华光细黑_CNKI" panose="02000500000000000000" pitchFamily="2" charset="-122"/>
                <a:cs typeface="+mn-cs"/>
              </a:endParaRPr>
            </a:p>
          </p:txBody>
        </p:sp>
        <p:cxnSp>
          <p:nvCxnSpPr>
            <p:cNvPr id="49" name="直接连接符 59">
              <a:extLst>
                <a:ext uri="{FF2B5EF4-FFF2-40B4-BE49-F238E27FC236}">
                  <a16:creationId xmlns:a16="http://schemas.microsoft.com/office/drawing/2014/main" id="{93850AC1-28F0-1149-B35F-067F803DF91E}"/>
                </a:ext>
              </a:extLst>
            </p:cNvPr>
            <p:cNvCxnSpPr/>
            <p:nvPr/>
          </p:nvCxnSpPr>
          <p:spPr>
            <a:xfrm>
              <a:off x="7819970" y="4466793"/>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矩形 47">
              <a:extLst>
                <a:ext uri="{FF2B5EF4-FFF2-40B4-BE49-F238E27FC236}">
                  <a16:creationId xmlns:a16="http://schemas.microsoft.com/office/drawing/2014/main" id="{D845C80F-6656-DE46-B3F8-A6FFA215F8DA}"/>
                </a:ext>
              </a:extLst>
            </p:cNvPr>
            <p:cNvSpPr>
              <a:spLocks noChangeArrowheads="1"/>
            </p:cNvSpPr>
            <p:nvPr/>
          </p:nvSpPr>
          <p:spPr bwMode="auto">
            <a:xfrm>
              <a:off x="8157462" y="3957472"/>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lvl="0" algn="just">
                <a:buNone/>
              </a:pPr>
              <a:r>
                <a:rPr lang="zh-CN" altLang="en-US" sz="1400" dirty="0">
                  <a:solidFill>
                    <a:schemeClr val="bg1">
                      <a:lumMod val="85000"/>
                    </a:schemeClr>
                  </a:solidFill>
                  <a:latin typeface="FZCuHeiSongS-B-GB" panose="02000000000000000000" charset="-122"/>
                  <a:ea typeface="FZCuHeiSongS-B-GB" panose="02000000000000000000" charset="-122"/>
                </a:rPr>
                <a:t>坚持把加强党的领导、发挥党组织把关作用贯穿选人用人全过程。</a:t>
              </a:r>
              <a:endParaRPr kumimoji="0" lang="zh-CN" altLang="en-US" sz="1400" b="0" i="0" u="none" strike="noStrike" kern="1200" cap="none" spc="0" normalizeH="0" baseline="0" noProof="0" dirty="0">
                <a:ln>
                  <a:noFill/>
                </a:ln>
                <a:solidFill>
                  <a:schemeClr val="bg1">
                    <a:lumMod val="85000"/>
                  </a:schemeClr>
                </a:solidFill>
                <a:effectLst/>
                <a:uLnTx/>
                <a:uFillTx/>
                <a:latin typeface="FZCuHeiSongS-B-GB" panose="02000000000000000000" charset="-122"/>
                <a:ea typeface="FZCuHeiSongS-B-GB" panose="02000000000000000000" charset="-122"/>
                <a:sym typeface="Calibri" pitchFamily="34" charset="0"/>
              </a:endParaRPr>
            </a:p>
          </p:txBody>
        </p:sp>
      </p:grpSp>
      <p:sp>
        <p:nvSpPr>
          <p:cNvPr id="22" name="矩形 21">
            <a:extLst>
              <a:ext uri="{FF2B5EF4-FFF2-40B4-BE49-F238E27FC236}">
                <a16:creationId xmlns:a16="http://schemas.microsoft.com/office/drawing/2014/main" id="{A3AAF5C8-3649-8649-9472-1906383CD35B}"/>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FZCuHeiSongS-B-GB" panose="02000000000000000000" charset="-122"/>
              <a:ea typeface="FZCuHeiSongS-B-GB" panose="02000000000000000000" charset="-122"/>
              <a:cs typeface="+mn-cs"/>
            </a:endParaRPr>
          </a:p>
        </p:txBody>
      </p:sp>
      <p:sp>
        <p:nvSpPr>
          <p:cNvPr id="25" name="矩形 24">
            <a:extLst>
              <a:ext uri="{FF2B5EF4-FFF2-40B4-BE49-F238E27FC236}">
                <a16:creationId xmlns:a16="http://schemas.microsoft.com/office/drawing/2014/main" id="{AB2237C4-43F5-424F-A016-02255BB9A68B}"/>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FZCuHeiSongS-B-GB" panose="02000000000000000000" charset="-122"/>
              <a:ea typeface="FZCuHeiSongS-B-GB" panose="02000000000000000000" charset="-122"/>
              <a:cs typeface="+mn-cs"/>
            </a:endParaRPr>
          </a:p>
        </p:txBody>
      </p:sp>
      <p:pic>
        <p:nvPicPr>
          <p:cNvPr id="14" name="图片 13"/>
          <p:cNvPicPr>
            <a:picLocks noChangeAspect="1"/>
          </p:cNvPicPr>
          <p:nvPr/>
        </p:nvPicPr>
        <p:blipFill rotWithShape="1">
          <a:blip r:embed="rId3"/>
          <a:srcRect b="2591"/>
          <a:stretch/>
        </p:blipFill>
        <p:spPr>
          <a:xfrm>
            <a:off x="262252" y="3809692"/>
            <a:ext cx="3127703" cy="2308079"/>
          </a:xfrm>
          <a:prstGeom prst="rect">
            <a:avLst/>
          </a:prstGeom>
          <a:effectLst>
            <a:outerShdw blurRad="482600" dist="38100" dir="10800000" algn="r" rotWithShape="0">
              <a:schemeClr val="bg1">
                <a:lumMod val="50000"/>
                <a:alpha val="20000"/>
              </a:schemeClr>
            </a:outerShdw>
          </a:effectLst>
        </p:spPr>
      </p:pic>
      <p:pic>
        <p:nvPicPr>
          <p:cNvPr id="15" name="图片 14"/>
          <p:cNvPicPr>
            <a:picLocks noChangeAspect="1"/>
          </p:cNvPicPr>
          <p:nvPr/>
        </p:nvPicPr>
        <p:blipFill>
          <a:blip r:embed="rId4"/>
          <a:stretch>
            <a:fillRect/>
          </a:stretch>
        </p:blipFill>
        <p:spPr>
          <a:xfrm>
            <a:off x="3316394" y="3791946"/>
            <a:ext cx="2924870" cy="2374678"/>
          </a:xfrm>
          <a:prstGeom prst="rect">
            <a:avLst/>
          </a:prstGeom>
          <a:effectLst>
            <a:outerShdw blurRad="482600" dist="38100" dir="10800000" algn="r" rotWithShape="0">
              <a:schemeClr val="bg1">
                <a:lumMod val="50000"/>
                <a:alpha val="20000"/>
              </a:schemeClr>
            </a:outerShdw>
          </a:effectLst>
        </p:spPr>
      </p:pic>
      <p:sp>
        <p:nvSpPr>
          <p:cNvPr id="37" name="矩形 36"/>
          <p:cNvSpPr/>
          <p:nvPr/>
        </p:nvSpPr>
        <p:spPr>
          <a:xfrm>
            <a:off x="1725497" y="6208925"/>
            <a:ext cx="4109246" cy="461665"/>
          </a:xfrm>
          <a:prstGeom prst="rect">
            <a:avLst/>
          </a:prstGeom>
        </p:spPr>
        <p:txBody>
          <a:bodyPr wrap="square">
            <a:spAutoFit/>
          </a:bodyPr>
          <a:lstStyle/>
          <a:p>
            <a:r>
              <a:rPr lang="zh-CN" altLang="en-US" sz="1200" b="0" i="0" dirty="0" smtClean="0">
                <a:solidFill>
                  <a:srgbClr val="323232"/>
                </a:solidFill>
                <a:effectLst/>
                <a:latin typeface="华文细黑" panose="02010600040101010101" pitchFamily="2" charset="-122"/>
                <a:ea typeface="华文细黑" panose="02010600040101010101" pitchFamily="2" charset="-122"/>
              </a:rPr>
              <a:t>修订</a:t>
            </a:r>
            <a:r>
              <a:rPr lang="zh-CN" altLang="en-US" sz="1200" dirty="0" smtClean="0">
                <a:solidFill>
                  <a:srgbClr val="323232"/>
                </a:solidFill>
                <a:latin typeface="华文细黑" panose="02010600040101010101" pitchFamily="2" charset="-122"/>
                <a:ea typeface="华文细黑" panose="02010600040101010101" pitchFamily="2" charset="-122"/>
              </a:rPr>
              <a:t>“</a:t>
            </a:r>
            <a:r>
              <a:rPr lang="zh-CN" altLang="en-US" sz="1200" b="0" i="0" dirty="0" smtClean="0">
                <a:solidFill>
                  <a:srgbClr val="323232"/>
                </a:solidFill>
                <a:effectLst/>
                <a:latin typeface="华文细黑" panose="02010600040101010101" pitchFamily="2" charset="-122"/>
                <a:ea typeface="华文细黑" panose="02010600040101010101" pitchFamily="2" charset="-122"/>
              </a:rPr>
              <a:t>北京大学外国语学院党委会议议事规则</a:t>
            </a:r>
            <a:r>
              <a:rPr lang="zh-CN" altLang="en-US" sz="1200" dirty="0" smtClean="0">
                <a:solidFill>
                  <a:srgbClr val="323232"/>
                </a:solidFill>
                <a:latin typeface="华文细黑" panose="02010600040101010101" pitchFamily="2" charset="-122"/>
                <a:ea typeface="华文细黑" panose="02010600040101010101" pitchFamily="2" charset="-122"/>
              </a:rPr>
              <a:t>”</a:t>
            </a:r>
            <a:endParaRPr lang="en-US" altLang="zh-CN" sz="1200" dirty="0" smtClean="0">
              <a:solidFill>
                <a:srgbClr val="323232"/>
              </a:solidFill>
              <a:latin typeface="华文细黑" panose="02010600040101010101" pitchFamily="2" charset="-122"/>
              <a:ea typeface="华文细黑" panose="02010600040101010101" pitchFamily="2" charset="-122"/>
            </a:endParaRPr>
          </a:p>
          <a:p>
            <a:r>
              <a:rPr lang="zh-CN" altLang="en-US" sz="1200" dirty="0" smtClean="0">
                <a:solidFill>
                  <a:srgbClr val="323232"/>
                </a:solidFill>
                <a:latin typeface="华文细黑" panose="02010600040101010101" pitchFamily="2" charset="-122"/>
                <a:ea typeface="华文细黑" panose="02010600040101010101" pitchFamily="2" charset="-122"/>
              </a:rPr>
              <a:t>“</a:t>
            </a:r>
            <a:r>
              <a:rPr lang="zh-CN" altLang="en-US" sz="1200" b="0" i="0" dirty="0" smtClean="0">
                <a:solidFill>
                  <a:srgbClr val="323232"/>
                </a:solidFill>
                <a:effectLst/>
                <a:latin typeface="华文细黑" panose="02010600040101010101" pitchFamily="2" charset="-122"/>
                <a:ea typeface="华文细黑" panose="02010600040101010101" pitchFamily="2" charset="-122"/>
              </a:rPr>
              <a:t>北京大学外国语学院党政联席会议议事规则</a:t>
            </a:r>
            <a:r>
              <a:rPr lang="zh-CN" altLang="en-US" sz="1200" dirty="0" smtClean="0">
                <a:solidFill>
                  <a:srgbClr val="323232"/>
                </a:solidFill>
                <a:latin typeface="华文细黑" panose="02010600040101010101" pitchFamily="2" charset="-122"/>
                <a:ea typeface="华文细黑" panose="02010600040101010101" pitchFamily="2" charset="-122"/>
              </a:rPr>
              <a:t>”</a:t>
            </a:r>
            <a:endParaRPr lang="zh-CN" altLang="en-US" sz="1200" dirty="0">
              <a:latin typeface="华文细黑" panose="02010600040101010101" pitchFamily="2" charset="-122"/>
              <a:ea typeface="华文细黑" panose="02010600040101010101" pitchFamily="2" charset="-122"/>
            </a:endParaRPr>
          </a:p>
        </p:txBody>
      </p:sp>
      <p:pic>
        <p:nvPicPr>
          <p:cNvPr id="52" name="图片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7533" y="191041"/>
            <a:ext cx="2767655" cy="618398"/>
          </a:xfrm>
          <a:prstGeom prst="rect">
            <a:avLst/>
          </a:prstGeom>
        </p:spPr>
      </p:pic>
      <p:sp>
        <p:nvSpPr>
          <p:cNvPr id="17" name="矩形 16"/>
          <p:cNvSpPr/>
          <p:nvPr/>
        </p:nvSpPr>
        <p:spPr>
          <a:xfrm>
            <a:off x="7815942" y="1000480"/>
            <a:ext cx="4395513" cy="1200329"/>
          </a:xfrm>
          <a:prstGeom prst="rect">
            <a:avLst/>
          </a:prstGeom>
        </p:spPr>
        <p:txBody>
          <a:bodyPr wrap="square">
            <a:spAutoFit/>
          </a:bodyPr>
          <a:lstStyle/>
          <a:p>
            <a:pPr>
              <a:lnSpc>
                <a:spcPct val="150000"/>
              </a:lnSpc>
            </a:pPr>
            <a:r>
              <a:rPr lang="zh-CN" altLang="en-US" dirty="0" smtClean="0">
                <a:solidFill>
                  <a:schemeClr val="bg1"/>
                </a:solidFill>
                <a:latin typeface="华文细黑" panose="02010600040101010101" pitchFamily="2" charset="-122"/>
                <a:ea typeface="华文细黑" panose="02010600040101010101" pitchFamily="2" charset="-122"/>
              </a:rPr>
              <a:t>2021年，共召开</a:t>
            </a:r>
            <a:r>
              <a:rPr lang="zh-CN" altLang="en-US" sz="2400" b="1" dirty="0" smtClean="0">
                <a:solidFill>
                  <a:schemeClr val="bg1"/>
                </a:solidFill>
                <a:latin typeface="微软雅黑" panose="020B0503020204020204" pitchFamily="34" charset="-122"/>
                <a:ea typeface="微软雅黑" panose="020B0503020204020204" pitchFamily="34" charset="-122"/>
              </a:rPr>
              <a:t>17</a:t>
            </a:r>
            <a:r>
              <a:rPr lang="zh-CN" altLang="en-US" dirty="0" smtClean="0">
                <a:solidFill>
                  <a:schemeClr val="bg1"/>
                </a:solidFill>
                <a:latin typeface="华文细黑" panose="02010600040101010101" pitchFamily="2" charset="-122"/>
                <a:ea typeface="华文细黑" panose="02010600040101010101" pitchFamily="2" charset="-122"/>
              </a:rPr>
              <a:t>次党委会，</a:t>
            </a:r>
          </a:p>
          <a:p>
            <a:pP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43次</a:t>
            </a:r>
            <a:r>
              <a:rPr lang="zh-CN" altLang="en-US" dirty="0" smtClean="0">
                <a:solidFill>
                  <a:schemeClr val="bg1"/>
                </a:solidFill>
                <a:latin typeface="华文细黑" panose="02010600040101010101" pitchFamily="2" charset="-122"/>
                <a:ea typeface="华文细黑" panose="02010600040101010101" pitchFamily="2" charset="-122"/>
              </a:rPr>
              <a:t>党政联席会，审议议题</a:t>
            </a:r>
            <a:r>
              <a:rPr lang="zh-CN" altLang="en-US" sz="2400" b="1" dirty="0">
                <a:solidFill>
                  <a:schemeClr val="bg1"/>
                </a:solidFill>
                <a:latin typeface="微软雅黑" panose="020B0503020204020204" pitchFamily="34" charset="-122"/>
                <a:ea typeface="微软雅黑" panose="020B0503020204020204" pitchFamily="34" charset="-122"/>
              </a:rPr>
              <a:t>近千项</a:t>
            </a: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0016" y="2212967"/>
            <a:ext cx="2796760" cy="1731165"/>
          </a:xfrm>
          <a:prstGeom prst="rect">
            <a:avLst/>
          </a:prstGeom>
        </p:spPr>
      </p:pic>
      <p:sp>
        <p:nvSpPr>
          <p:cNvPr id="53" name="矩形 52"/>
          <p:cNvSpPr/>
          <p:nvPr/>
        </p:nvSpPr>
        <p:spPr>
          <a:xfrm>
            <a:off x="7704303" y="3939238"/>
            <a:ext cx="2166151" cy="461665"/>
          </a:xfrm>
          <a:prstGeom prst="rect">
            <a:avLst/>
          </a:prstGeom>
        </p:spPr>
        <p:txBody>
          <a:bodyPr wrap="square">
            <a:spAutoFit/>
          </a:bodyPr>
          <a:lstStyle/>
          <a:p>
            <a:pPr algn="r"/>
            <a:r>
              <a:rPr lang="zh-CN" altLang="en-US" sz="1200" dirty="0">
                <a:solidFill>
                  <a:schemeClr val="bg1"/>
                </a:solidFill>
                <a:latin typeface="华文细黑" panose="02010600040101010101" pitchFamily="2" charset="-122"/>
                <a:ea typeface="华文细黑" panose="02010600040101010101" pitchFamily="2" charset="-122"/>
              </a:rPr>
              <a:t>党政</a:t>
            </a:r>
            <a:r>
              <a:rPr lang="zh-CN" altLang="en-US" sz="1200" dirty="0" smtClean="0">
                <a:solidFill>
                  <a:schemeClr val="bg1"/>
                </a:solidFill>
                <a:latin typeface="华文细黑" panose="02010600040101010101" pitchFamily="2" charset="-122"/>
                <a:ea typeface="华文细黑" panose="02010600040101010101" pitchFamily="2" charset="-122"/>
              </a:rPr>
              <a:t>领导班子共同审议</a:t>
            </a:r>
            <a:endParaRPr lang="en-US" altLang="zh-CN" sz="1200" dirty="0" smtClean="0">
              <a:solidFill>
                <a:schemeClr val="bg1"/>
              </a:solidFill>
              <a:latin typeface="华文细黑" panose="02010600040101010101" pitchFamily="2" charset="-122"/>
              <a:ea typeface="华文细黑" panose="02010600040101010101" pitchFamily="2" charset="-122"/>
            </a:endParaRPr>
          </a:p>
          <a:p>
            <a:pPr algn="r"/>
            <a:r>
              <a:rPr lang="zh-CN" altLang="en-US" sz="1200" dirty="0" smtClean="0">
                <a:solidFill>
                  <a:schemeClr val="bg1"/>
                </a:solidFill>
                <a:latin typeface="华文细黑" panose="02010600040101010101" pitchFamily="2" charset="-122"/>
                <a:ea typeface="华文细黑" panose="02010600040101010101" pitchFamily="2" charset="-122"/>
              </a:rPr>
              <a:t>修订文件材料</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55" name="矩形 54"/>
          <p:cNvSpPr/>
          <p:nvPr/>
        </p:nvSpPr>
        <p:spPr>
          <a:xfrm>
            <a:off x="7988503" y="6333975"/>
            <a:ext cx="1881951" cy="276999"/>
          </a:xfrm>
          <a:prstGeom prst="rect">
            <a:avLst/>
          </a:prstGeom>
        </p:spPr>
        <p:txBody>
          <a:bodyPr wrap="square">
            <a:spAutoFit/>
          </a:bodyPr>
          <a:lstStyle/>
          <a:p>
            <a:r>
              <a:rPr lang="zh-CN" altLang="en-US" sz="1200" dirty="0" smtClean="0">
                <a:solidFill>
                  <a:schemeClr val="bg1"/>
                </a:solidFill>
                <a:latin typeface="华文细黑" panose="02010600040101010101" pitchFamily="2" charset="-122"/>
                <a:ea typeface="华文细黑" panose="02010600040101010101" pitchFamily="2" charset="-122"/>
              </a:rPr>
              <a:t>党委会审议党员发展情况</a:t>
            </a:r>
            <a:endParaRPr lang="zh-CN" altLang="en-US" sz="1200" dirty="0">
              <a:solidFill>
                <a:schemeClr val="bg1"/>
              </a:solidFill>
              <a:latin typeface="华文细黑" panose="02010600040101010101" pitchFamily="2" charset="-122"/>
              <a:ea typeface="华文细黑" panose="02010600040101010101" pitchFamily="2" charset="-122"/>
            </a:endParaRPr>
          </a:p>
        </p:txBody>
      </p:sp>
      <p:pic>
        <p:nvPicPr>
          <p:cNvPr id="19" name="图片 18"/>
          <p:cNvPicPr>
            <a:picLocks noChangeAspect="1"/>
          </p:cNvPicPr>
          <p:nvPr/>
        </p:nvPicPr>
        <p:blipFill>
          <a:blip r:embed="rId7"/>
          <a:stretch>
            <a:fillRect/>
          </a:stretch>
        </p:blipFill>
        <p:spPr>
          <a:xfrm>
            <a:off x="6980016" y="4442041"/>
            <a:ext cx="2830467" cy="1878988"/>
          </a:xfrm>
          <a:prstGeom prst="rect">
            <a:avLst/>
          </a:prstGeom>
        </p:spPr>
      </p:pic>
      <p:sp>
        <p:nvSpPr>
          <p:cNvPr id="56" name="矩形 55"/>
          <p:cNvSpPr/>
          <p:nvPr/>
        </p:nvSpPr>
        <p:spPr>
          <a:xfrm>
            <a:off x="10086152" y="6333975"/>
            <a:ext cx="1881951" cy="276999"/>
          </a:xfrm>
          <a:prstGeom prst="rect">
            <a:avLst/>
          </a:prstGeom>
        </p:spPr>
        <p:txBody>
          <a:bodyPr wrap="square">
            <a:spAutoFit/>
          </a:bodyPr>
          <a:lstStyle/>
          <a:p>
            <a:pPr algn="r"/>
            <a:r>
              <a:rPr lang="zh-CN" altLang="en-US" sz="1200" dirty="0" smtClean="0">
                <a:solidFill>
                  <a:schemeClr val="bg1"/>
                </a:solidFill>
                <a:latin typeface="华文细黑" panose="02010600040101010101" pitchFamily="2" charset="-122"/>
                <a:ea typeface="华文细黑" panose="02010600040101010101" pitchFamily="2" charset="-122"/>
              </a:rPr>
              <a:t>党委会表决重大议题</a:t>
            </a:r>
            <a:endParaRPr lang="zh-CN" altLang="en-US" sz="1200" dirty="0">
              <a:solidFill>
                <a:schemeClr val="bg1"/>
              </a:solidFill>
              <a:latin typeface="华文细黑" panose="02010600040101010101" pitchFamily="2" charset="-122"/>
              <a:ea typeface="华文细黑" panose="02010600040101010101" pitchFamily="2" charset="-122"/>
            </a:endParaRPr>
          </a:p>
        </p:txBody>
      </p:sp>
      <p:grpSp>
        <p:nvGrpSpPr>
          <p:cNvPr id="23" name="组合 22"/>
          <p:cNvGrpSpPr/>
          <p:nvPr/>
        </p:nvGrpSpPr>
        <p:grpSpPr>
          <a:xfrm>
            <a:off x="10052445" y="2223676"/>
            <a:ext cx="1849634" cy="4110299"/>
            <a:chOff x="10052445" y="2223676"/>
            <a:chExt cx="1849634" cy="4110299"/>
          </a:xfrm>
        </p:grpSpPr>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52445" y="2223676"/>
              <a:ext cx="1849634" cy="4110299"/>
            </a:xfrm>
            <a:prstGeom prst="rect">
              <a:avLst/>
            </a:prstGeom>
          </p:spPr>
        </p:pic>
        <p:pic>
          <p:nvPicPr>
            <p:cNvPr id="21" name="图片 20"/>
            <p:cNvPicPr>
              <a:picLocks noChangeAspect="1"/>
            </p:cNvPicPr>
            <p:nvPr/>
          </p:nvPicPr>
          <p:blipFill>
            <a:blip r:embed="rId9"/>
            <a:stretch>
              <a:fillRect/>
            </a:stretch>
          </p:blipFill>
          <p:spPr>
            <a:xfrm>
              <a:off x="10052445" y="2582094"/>
              <a:ext cx="626441" cy="1121900"/>
            </a:xfrm>
            <a:prstGeom prst="rect">
              <a:avLst/>
            </a:prstGeom>
          </p:spPr>
        </p:pic>
      </p:grpSp>
    </p:spTree>
    <p:extLst>
      <p:ext uri="{BB962C8B-B14F-4D97-AF65-F5344CB8AC3E}">
        <p14:creationId xmlns:p14="http://schemas.microsoft.com/office/powerpoint/2010/main" val="257423332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064638" y="5099713"/>
            <a:ext cx="5652366" cy="1214002"/>
            <a:chOff x="6064638" y="5099713"/>
            <a:chExt cx="5652366" cy="1214002"/>
          </a:xfrm>
        </p:grpSpPr>
        <p:pic>
          <p:nvPicPr>
            <p:cNvPr id="15" name="图片 14"/>
            <p:cNvPicPr>
              <a:picLocks noChangeAspect="1"/>
            </p:cNvPicPr>
            <p:nvPr/>
          </p:nvPicPr>
          <p:blipFill>
            <a:blip r:embed="rId3"/>
            <a:stretch>
              <a:fillRect/>
            </a:stretch>
          </p:blipFill>
          <p:spPr>
            <a:xfrm>
              <a:off x="6064638" y="5099713"/>
              <a:ext cx="5652366" cy="1214002"/>
            </a:xfrm>
            <a:prstGeom prst="rect">
              <a:avLst/>
            </a:prstGeom>
            <a:effectLst>
              <a:outerShdw blurRad="482600" dist="38100" dir="10800000" algn="r" rotWithShape="0">
                <a:schemeClr val="bg1">
                  <a:lumMod val="50000"/>
                  <a:alpha val="20000"/>
                </a:schemeClr>
              </a:outerShdw>
            </a:effectLst>
          </p:spPr>
        </p:pic>
        <p:pic>
          <p:nvPicPr>
            <p:cNvPr id="6" name="图片 5"/>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9022729" y="5432761"/>
              <a:ext cx="1695450" cy="876300"/>
            </a:xfrm>
            <a:prstGeom prst="rect">
              <a:avLst/>
            </a:prstGeom>
          </p:spPr>
        </p:pic>
      </p:grpSp>
      <p:sp>
        <p:nvSpPr>
          <p:cNvPr id="24" name="矩形 23">
            <a:extLst>
              <a:ext uri="{FF2B5EF4-FFF2-40B4-BE49-F238E27FC236}">
                <a16:creationId xmlns:a16="http://schemas.microsoft.com/office/drawing/2014/main" id="{BD22A81B-59D4-164B-9DA6-56F6AB369DA0}"/>
              </a:ext>
            </a:extLst>
          </p:cNvPr>
          <p:cNvSpPr/>
          <p:nvPr/>
        </p:nvSpPr>
        <p:spPr>
          <a:xfrm>
            <a:off x="7505810" y="0"/>
            <a:ext cx="4705646" cy="4922322"/>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nvGrpSpPr>
          <p:cNvPr id="31" name="组合 30">
            <a:extLst>
              <a:ext uri="{FF2B5EF4-FFF2-40B4-BE49-F238E27FC236}">
                <a16:creationId xmlns:a16="http://schemas.microsoft.com/office/drawing/2014/main" id="{008B72F9-EBC9-7248-86C6-C92676988F52}"/>
              </a:ext>
            </a:extLst>
          </p:cNvPr>
          <p:cNvGrpSpPr/>
          <p:nvPr/>
        </p:nvGrpSpPr>
        <p:grpSpPr>
          <a:xfrm>
            <a:off x="959551" y="340946"/>
            <a:ext cx="5105087" cy="963734"/>
            <a:chOff x="657210" y="372731"/>
            <a:chExt cx="5105087" cy="963734"/>
          </a:xfrm>
        </p:grpSpPr>
        <p:sp>
          <p:nvSpPr>
            <p:cNvPr id="32" name="文本框 31">
              <a:extLst>
                <a:ext uri="{FF2B5EF4-FFF2-40B4-BE49-F238E27FC236}">
                  <a16:creationId xmlns:a16="http://schemas.microsoft.com/office/drawing/2014/main" id="{241258E0-87D8-CD47-B82E-6D8B9A88A140}"/>
                </a:ext>
              </a:extLst>
            </p:cNvPr>
            <p:cNvSpPr txBox="1"/>
            <p:nvPr/>
          </p:nvSpPr>
          <p:spPr>
            <a:xfrm>
              <a:off x="657211" y="372731"/>
              <a:ext cx="2031325" cy="646331"/>
            </a:xfrm>
            <a:prstGeom prst="rect">
              <a:avLst/>
            </a:prstGeom>
            <a:noFill/>
          </p:spPr>
          <p:txBody>
            <a:bodyPr wrap="none" rtlCol="0">
              <a:spAutoFit/>
            </a:bodyPr>
            <a:lstStyle/>
            <a:p>
              <a:pPr lvl="0"/>
              <a:r>
                <a:rPr lang="zh-CN" altLang="en-US" sz="3600" dirty="0">
                  <a:solidFill>
                    <a:prstClr val="black"/>
                  </a:solidFill>
                  <a:latin typeface="FZCuHeiSongS-B-GB" panose="02000000000000000000" pitchFamily="2" charset="-122"/>
                  <a:ea typeface="FZCuHeiSongS-B-GB" panose="02000000000000000000" pitchFamily="2" charset="-122"/>
                  <a:cs typeface="字魂105号-简雅黑" panose="00000500000000000000" pitchFamily="2" charset="-122"/>
                </a:rPr>
                <a:t>主要做法</a:t>
              </a:r>
              <a:endParaRPr kumimoji="0" lang="zh-CN" altLang="en-US" sz="3600" b="0" i="0" u="none" strike="noStrike" kern="1200" cap="none" spc="0" normalizeH="0" baseline="0" noProof="0" dirty="0">
                <a:ln>
                  <a:noFill/>
                </a:ln>
                <a:solidFill>
                  <a:prstClr val="black"/>
                </a:solidFill>
                <a:effectLst/>
                <a:uLnTx/>
                <a:uFillTx/>
                <a:latin typeface="FZCuHeiSongS-B-GB" panose="02000000000000000000" pitchFamily="2" charset="-122"/>
                <a:ea typeface="FZCuHeiSongS-B-GB" panose="02000000000000000000" pitchFamily="2" charset="-122"/>
                <a:cs typeface="字魂105号-简雅黑" panose="00000500000000000000" pitchFamily="2" charset="-122"/>
              </a:endParaRPr>
            </a:p>
          </p:txBody>
        </p:sp>
        <p:sp>
          <p:nvSpPr>
            <p:cNvPr id="33" name="文本框 32">
              <a:extLst>
                <a:ext uri="{FF2B5EF4-FFF2-40B4-BE49-F238E27FC236}">
                  <a16:creationId xmlns:a16="http://schemas.microsoft.com/office/drawing/2014/main" id="{22F7DDCC-5E89-2643-9FCB-66FCE73E5532}"/>
                </a:ext>
              </a:extLst>
            </p:cNvPr>
            <p:cNvSpPr txBox="1"/>
            <p:nvPr/>
          </p:nvSpPr>
          <p:spPr>
            <a:xfrm>
              <a:off x="657210" y="936355"/>
              <a:ext cx="5105087" cy="400110"/>
            </a:xfrm>
            <a:prstGeom prst="rect">
              <a:avLst/>
            </a:prstGeom>
            <a:noFill/>
          </p:spPr>
          <p:txBody>
            <a:bodyPr wrap="square">
              <a:spAutoFit/>
            </a:bodyPr>
            <a:lstStyle/>
            <a:p>
              <a:pPr lvl="0"/>
              <a:r>
                <a:rPr lang="zh-CN" altLang="en-US" sz="2000" dirty="0">
                  <a:solidFill>
                    <a:prstClr val="black">
                      <a:lumMod val="50000"/>
                      <a:lumOff val="50000"/>
                    </a:prstClr>
                  </a:solidFill>
                  <a:latin typeface="FZCuHeiSongS-B-GB" panose="02000000000000000000" pitchFamily="2" charset="-122"/>
                  <a:ea typeface="FZCuHeiSongS-B-GB" panose="02000000000000000000" pitchFamily="2" charset="-122"/>
                  <a:cs typeface="字魂105号-简雅黑" panose="00000500000000000000" pitchFamily="2" charset="-122"/>
                </a:rPr>
                <a:t>强化宗旨意识，完善党组织领导和运行机制</a:t>
              </a:r>
              <a:endParaRPr kumimoji="0" lang="zh-CN" altLang="en-US" sz="2000" b="0" i="0" u="none" strike="noStrike" kern="1200" cap="none" spc="0" normalizeH="0" baseline="0" noProof="0" dirty="0">
                <a:ln>
                  <a:noFill/>
                </a:ln>
                <a:solidFill>
                  <a:prstClr val="black">
                    <a:lumMod val="50000"/>
                    <a:lumOff val="50000"/>
                  </a:prstClr>
                </a:solidFill>
                <a:effectLst/>
                <a:uLnTx/>
                <a:uFillTx/>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sp>
        <p:nvSpPr>
          <p:cNvPr id="22" name="矩形 21">
            <a:extLst>
              <a:ext uri="{FF2B5EF4-FFF2-40B4-BE49-F238E27FC236}">
                <a16:creationId xmlns:a16="http://schemas.microsoft.com/office/drawing/2014/main" id="{A3AAF5C8-3649-8649-9472-1906383CD35B}"/>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FZCuHeiSongS-B-GB" panose="02000000000000000000" charset="-122"/>
              <a:ea typeface="FZCuHeiSongS-B-GB" panose="02000000000000000000" charset="-122"/>
              <a:cs typeface="+mn-cs"/>
            </a:endParaRPr>
          </a:p>
        </p:txBody>
      </p:sp>
      <p:sp>
        <p:nvSpPr>
          <p:cNvPr id="25" name="矩形 24">
            <a:extLst>
              <a:ext uri="{FF2B5EF4-FFF2-40B4-BE49-F238E27FC236}">
                <a16:creationId xmlns:a16="http://schemas.microsoft.com/office/drawing/2014/main" id="{AB2237C4-43F5-424F-A016-02255BB9A68B}"/>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FZCuHeiSongS-B-GB" panose="02000000000000000000" charset="-122"/>
              <a:ea typeface="FZCuHeiSongS-B-GB" panose="02000000000000000000" charset="-122"/>
              <a:cs typeface="+mn-cs"/>
            </a:endParaRPr>
          </a:p>
        </p:txBody>
      </p:sp>
      <p:grpSp>
        <p:nvGrpSpPr>
          <p:cNvPr id="30" name="组合 29">
            <a:extLst>
              <a:ext uri="{FF2B5EF4-FFF2-40B4-BE49-F238E27FC236}">
                <a16:creationId xmlns:a16="http://schemas.microsoft.com/office/drawing/2014/main" id="{17CC1DD4-A9F6-3A4D-B3D6-4D9AEAD40631}"/>
              </a:ext>
            </a:extLst>
          </p:cNvPr>
          <p:cNvGrpSpPr/>
          <p:nvPr/>
        </p:nvGrpSpPr>
        <p:grpSpPr>
          <a:xfrm>
            <a:off x="959551" y="1769554"/>
            <a:ext cx="4087402" cy="1980091"/>
            <a:chOff x="7519976" y="2504450"/>
            <a:chExt cx="4087402" cy="1980091"/>
          </a:xfrm>
        </p:grpSpPr>
        <p:sp>
          <p:nvSpPr>
            <p:cNvPr id="34" name="燕尾形 33">
              <a:extLst>
                <a:ext uri="{FF2B5EF4-FFF2-40B4-BE49-F238E27FC236}">
                  <a16:creationId xmlns:a16="http://schemas.microsoft.com/office/drawing/2014/main" id="{CC430D9A-DD43-644F-A2A4-B2DD79AD715E}"/>
                </a:ext>
              </a:extLst>
            </p:cNvPr>
            <p:cNvSpPr/>
            <p:nvPr/>
          </p:nvSpPr>
          <p:spPr>
            <a:xfrm rot="5400000">
              <a:off x="7632281" y="2413479"/>
              <a:ext cx="375375" cy="599986"/>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华光细黑_CNKI" panose="02000500000000000000" pitchFamily="2" charset="-122"/>
                <a:ea typeface="华光细黑_CNKI" panose="02000500000000000000" pitchFamily="2" charset="-122"/>
                <a:cs typeface="+mn-cs"/>
              </a:endParaRPr>
            </a:p>
          </p:txBody>
        </p:sp>
        <p:cxnSp>
          <p:nvCxnSpPr>
            <p:cNvPr id="35" name="直接连接符 51">
              <a:extLst>
                <a:ext uri="{FF2B5EF4-FFF2-40B4-BE49-F238E27FC236}">
                  <a16:creationId xmlns:a16="http://schemas.microsoft.com/office/drawing/2014/main" id="{0088F74E-22AB-504B-9DEE-96DF588A2DEB}"/>
                </a:ext>
              </a:extLst>
            </p:cNvPr>
            <p:cNvCxnSpPr/>
            <p:nvPr/>
          </p:nvCxnSpPr>
          <p:spPr>
            <a:xfrm>
              <a:off x="7819970" y="3013772"/>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6A5BD603-4776-7147-9DE9-3BC3A7EAFAE2}"/>
                </a:ext>
              </a:extLst>
            </p:cNvPr>
            <p:cNvSpPr>
              <a:spLocks noChangeArrowheads="1"/>
            </p:cNvSpPr>
            <p:nvPr/>
          </p:nvSpPr>
          <p:spPr bwMode="auto">
            <a:xfrm>
              <a:off x="8157462" y="2504450"/>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lvl="0" algn="just">
                <a:spcBef>
                  <a:spcPct val="20000"/>
                </a:spcBef>
              </a:pPr>
              <a:r>
                <a:rPr lang="zh-CN" altLang="en-US" sz="1400" dirty="0">
                  <a:solidFill>
                    <a:schemeClr val="bg1">
                      <a:lumMod val="85000"/>
                    </a:schemeClr>
                  </a:solidFill>
                  <a:latin typeface="FZCuHeiSongS-B-GB" panose="02000000000000000000" charset="-122"/>
                  <a:ea typeface="FZCuHeiSongS-B-GB" panose="02000000000000000000" charset="-122"/>
                  <a:sym typeface="Calibri" pitchFamily="34" charset="0"/>
                </a:rPr>
                <a:t>不断完善党政协同工作机制与决策方式，重要问题党委会前置讨论。</a:t>
              </a:r>
            </a:p>
          </p:txBody>
        </p:sp>
        <p:sp>
          <p:nvSpPr>
            <p:cNvPr id="37" name="燕尾形 36">
              <a:extLst>
                <a:ext uri="{FF2B5EF4-FFF2-40B4-BE49-F238E27FC236}">
                  <a16:creationId xmlns:a16="http://schemas.microsoft.com/office/drawing/2014/main" id="{7EC00FA2-01EC-3E47-BC11-437B7362D904}"/>
                </a:ext>
              </a:extLst>
            </p:cNvPr>
            <p:cNvSpPr/>
            <p:nvPr/>
          </p:nvSpPr>
          <p:spPr>
            <a:xfrm rot="5400000">
              <a:off x="7632281" y="3166881"/>
              <a:ext cx="375375" cy="599986"/>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华光细黑_CNKI" panose="02000500000000000000" pitchFamily="2" charset="-122"/>
                <a:ea typeface="华光细黑_CNKI" panose="02000500000000000000" pitchFamily="2" charset="-122"/>
                <a:cs typeface="+mn-cs"/>
              </a:endParaRPr>
            </a:p>
          </p:txBody>
        </p:sp>
        <p:cxnSp>
          <p:nvCxnSpPr>
            <p:cNvPr id="38" name="直接连接符 55">
              <a:extLst>
                <a:ext uri="{FF2B5EF4-FFF2-40B4-BE49-F238E27FC236}">
                  <a16:creationId xmlns:a16="http://schemas.microsoft.com/office/drawing/2014/main" id="{57D509F2-1A1F-614C-A32F-E729E8920B82}"/>
                </a:ext>
              </a:extLst>
            </p:cNvPr>
            <p:cNvCxnSpPr/>
            <p:nvPr/>
          </p:nvCxnSpPr>
          <p:spPr>
            <a:xfrm>
              <a:off x="7819970" y="3767174"/>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矩形 47">
              <a:extLst>
                <a:ext uri="{FF2B5EF4-FFF2-40B4-BE49-F238E27FC236}">
                  <a16:creationId xmlns:a16="http://schemas.microsoft.com/office/drawing/2014/main" id="{1DC7BBAD-2859-C445-97A2-3F5E33F020BB}"/>
                </a:ext>
              </a:extLst>
            </p:cNvPr>
            <p:cNvSpPr>
              <a:spLocks noChangeArrowheads="1"/>
            </p:cNvSpPr>
            <p:nvPr/>
          </p:nvSpPr>
          <p:spPr bwMode="auto">
            <a:xfrm>
              <a:off x="8157462" y="3211692"/>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a:solidFill>
                    <a:prstClr val="black">
                      <a:lumMod val="65000"/>
                      <a:lumOff val="35000"/>
                    </a:prstClr>
                  </a:solidFill>
                  <a:latin typeface="FZCuHeiSongS-B-GB" panose="02000000000000000000" charset="-122"/>
                  <a:ea typeface="FZCuHeiSongS-B-GB" panose="02000000000000000000" charset="-122"/>
                </a:rPr>
                <a:t>完成巡视巡查“政治大考”，将整改成效转化为改革成果。</a:t>
              </a:r>
            </a:p>
          </p:txBody>
        </p:sp>
        <p:sp>
          <p:nvSpPr>
            <p:cNvPr id="46" name="燕尾形 45">
              <a:extLst>
                <a:ext uri="{FF2B5EF4-FFF2-40B4-BE49-F238E27FC236}">
                  <a16:creationId xmlns:a16="http://schemas.microsoft.com/office/drawing/2014/main" id="{97FCD261-0991-0943-A0F6-FE8D14B31ED8}"/>
                </a:ext>
              </a:extLst>
            </p:cNvPr>
            <p:cNvSpPr/>
            <p:nvPr/>
          </p:nvSpPr>
          <p:spPr>
            <a:xfrm rot="5400000">
              <a:off x="7632281" y="3866500"/>
              <a:ext cx="375375" cy="599986"/>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595959"/>
                </a:solidFill>
                <a:effectLst/>
                <a:uLnTx/>
                <a:uFillTx/>
                <a:latin typeface="华光细黑_CNKI" panose="02000500000000000000" pitchFamily="2" charset="-122"/>
                <a:ea typeface="华光细黑_CNKI" panose="02000500000000000000" pitchFamily="2" charset="-122"/>
                <a:cs typeface="+mn-cs"/>
              </a:endParaRPr>
            </a:p>
          </p:txBody>
        </p:sp>
        <p:cxnSp>
          <p:nvCxnSpPr>
            <p:cNvPr id="50" name="直接连接符 59">
              <a:extLst>
                <a:ext uri="{FF2B5EF4-FFF2-40B4-BE49-F238E27FC236}">
                  <a16:creationId xmlns:a16="http://schemas.microsoft.com/office/drawing/2014/main" id="{93850AC1-28F0-1149-B35F-067F803DF91E}"/>
                </a:ext>
              </a:extLst>
            </p:cNvPr>
            <p:cNvCxnSpPr/>
            <p:nvPr/>
          </p:nvCxnSpPr>
          <p:spPr>
            <a:xfrm>
              <a:off x="7819970" y="4466793"/>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2" name="矩形 47">
              <a:extLst>
                <a:ext uri="{FF2B5EF4-FFF2-40B4-BE49-F238E27FC236}">
                  <a16:creationId xmlns:a16="http://schemas.microsoft.com/office/drawing/2014/main" id="{D845C80F-6656-DE46-B3F8-A6FFA215F8DA}"/>
                </a:ext>
              </a:extLst>
            </p:cNvPr>
            <p:cNvSpPr>
              <a:spLocks noChangeArrowheads="1"/>
            </p:cNvSpPr>
            <p:nvPr/>
          </p:nvSpPr>
          <p:spPr bwMode="auto">
            <a:xfrm>
              <a:off x="8157462" y="3957472"/>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lvl="0" algn="just">
                <a:buNone/>
              </a:pPr>
              <a:r>
                <a:rPr lang="zh-CN" altLang="en-US" sz="1400" dirty="0">
                  <a:solidFill>
                    <a:schemeClr val="bg1">
                      <a:lumMod val="85000"/>
                    </a:schemeClr>
                  </a:solidFill>
                  <a:latin typeface="FZCuHeiSongS-B-GB" panose="02000000000000000000" charset="-122"/>
                  <a:ea typeface="FZCuHeiSongS-B-GB" panose="02000000000000000000" charset="-122"/>
                </a:rPr>
                <a:t>坚持把加强党的领导、发挥党组织把关作用贯穿选人用人全过程。</a:t>
              </a:r>
              <a:endParaRPr kumimoji="0" lang="zh-CN" altLang="en-US" sz="1400" b="0" i="0" u="none" strike="noStrike" kern="1200" cap="none" spc="0" normalizeH="0" baseline="0" noProof="0" dirty="0">
                <a:ln>
                  <a:noFill/>
                </a:ln>
                <a:solidFill>
                  <a:schemeClr val="bg1">
                    <a:lumMod val="85000"/>
                  </a:schemeClr>
                </a:solidFill>
                <a:effectLst/>
                <a:uLnTx/>
                <a:uFillTx/>
                <a:latin typeface="FZCuHeiSongS-B-GB" panose="02000000000000000000" charset="-122"/>
                <a:ea typeface="FZCuHeiSongS-B-GB" panose="02000000000000000000" charset="-122"/>
                <a:sym typeface="Calibri" pitchFamily="34" charset="0"/>
              </a:endParaRPr>
            </a:p>
          </p:txBody>
        </p:sp>
      </p:grpSp>
      <p:sp>
        <p:nvSpPr>
          <p:cNvPr id="53" name="矩形 52"/>
          <p:cNvSpPr/>
          <p:nvPr/>
        </p:nvSpPr>
        <p:spPr>
          <a:xfrm>
            <a:off x="1565487" y="6388493"/>
            <a:ext cx="4109246" cy="276999"/>
          </a:xfrm>
          <a:prstGeom prst="rect">
            <a:avLst/>
          </a:prstGeom>
        </p:spPr>
        <p:txBody>
          <a:bodyPr wrap="square">
            <a:spAutoFit/>
          </a:bodyPr>
          <a:lstStyle/>
          <a:p>
            <a:r>
              <a:rPr lang="zh-CN" altLang="en-US" sz="1200" b="0" i="0" dirty="0" smtClean="0">
                <a:solidFill>
                  <a:srgbClr val="323232"/>
                </a:solidFill>
                <a:effectLst/>
                <a:latin typeface="华文细黑" panose="02010600040101010101" pitchFamily="2" charset="-122"/>
                <a:ea typeface="华文细黑" panose="02010600040101010101" pitchFamily="2" charset="-122"/>
              </a:rPr>
              <a:t>党委第四巡察组巡察发现外国语学院党委问题清单</a:t>
            </a:r>
            <a:endParaRPr lang="zh-CN" altLang="en-US" sz="1200" dirty="0">
              <a:latin typeface="华文细黑" panose="02010600040101010101" pitchFamily="2" charset="-122"/>
              <a:ea typeface="华文细黑" panose="02010600040101010101" pitchFamily="2" charset="-122"/>
            </a:endParaRPr>
          </a:p>
        </p:txBody>
      </p:sp>
      <p:sp>
        <p:nvSpPr>
          <p:cNvPr id="54" name="矩形 53"/>
          <p:cNvSpPr/>
          <p:nvPr/>
        </p:nvSpPr>
        <p:spPr>
          <a:xfrm>
            <a:off x="7152129" y="6318515"/>
            <a:ext cx="4109246" cy="276999"/>
          </a:xfrm>
          <a:prstGeom prst="rect">
            <a:avLst/>
          </a:prstGeom>
        </p:spPr>
        <p:txBody>
          <a:bodyPr wrap="square">
            <a:spAutoFit/>
          </a:bodyPr>
          <a:lstStyle/>
          <a:p>
            <a:pPr algn="ctr"/>
            <a:r>
              <a:rPr lang="zh-CN" altLang="en-US" sz="1200" dirty="0" smtClean="0">
                <a:solidFill>
                  <a:srgbClr val="323232"/>
                </a:solidFill>
                <a:latin typeface="华文细黑" panose="02010600040101010101" pitchFamily="2" charset="-122"/>
                <a:ea typeface="华文细黑" panose="02010600040101010101" pitchFamily="2" charset="-122"/>
              </a:rPr>
              <a:t>中央巡视组下沉调研材料台账</a:t>
            </a:r>
            <a:endParaRPr lang="zh-CN" altLang="en-US" sz="1200" dirty="0">
              <a:latin typeface="华文细黑" panose="02010600040101010101" pitchFamily="2" charset="-122"/>
              <a:ea typeface="华文细黑" panose="02010600040101010101" pitchFamily="2" charset="-122"/>
            </a:endParaRPr>
          </a:p>
        </p:txBody>
      </p:sp>
      <p:pic>
        <p:nvPicPr>
          <p:cNvPr id="55" name="图片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533" y="191041"/>
            <a:ext cx="2767655" cy="618398"/>
          </a:xfrm>
          <a:prstGeom prst="rect">
            <a:avLst/>
          </a:prstGeom>
        </p:spPr>
      </p:pic>
      <p:pic>
        <p:nvPicPr>
          <p:cNvPr id="17" name="图片 16"/>
          <p:cNvPicPr>
            <a:picLocks noChangeAspect="1"/>
          </p:cNvPicPr>
          <p:nvPr/>
        </p:nvPicPr>
        <p:blipFill>
          <a:blip r:embed="rId7"/>
          <a:stretch>
            <a:fillRect/>
          </a:stretch>
        </p:blipFill>
        <p:spPr>
          <a:xfrm>
            <a:off x="9414665" y="917130"/>
            <a:ext cx="2393312" cy="2115148"/>
          </a:xfrm>
          <a:prstGeom prst="rect">
            <a:avLst/>
          </a:prstGeom>
          <a:effectLst>
            <a:outerShdw blurRad="482600" dist="38100" dir="10800000" algn="r" rotWithShape="0">
              <a:schemeClr val="tx1">
                <a:lumMod val="85000"/>
                <a:lumOff val="15000"/>
                <a:alpha val="42000"/>
              </a:schemeClr>
            </a:outerShdw>
          </a:effectLst>
        </p:spPr>
      </p:pic>
      <p:pic>
        <p:nvPicPr>
          <p:cNvPr id="18" name="图片 17"/>
          <p:cNvPicPr>
            <a:picLocks noChangeAspect="1"/>
          </p:cNvPicPr>
          <p:nvPr/>
        </p:nvPicPr>
        <p:blipFill>
          <a:blip r:embed="rId8"/>
          <a:stretch>
            <a:fillRect/>
          </a:stretch>
        </p:blipFill>
        <p:spPr>
          <a:xfrm>
            <a:off x="8202708" y="1320228"/>
            <a:ext cx="2408613" cy="2342397"/>
          </a:xfrm>
          <a:prstGeom prst="rect">
            <a:avLst/>
          </a:prstGeom>
          <a:effectLst>
            <a:outerShdw blurRad="482600" dist="38100" dir="10800000" algn="r" rotWithShape="0">
              <a:schemeClr val="tx1">
                <a:lumMod val="85000"/>
                <a:lumOff val="15000"/>
                <a:alpha val="42000"/>
              </a:schemeClr>
            </a:outerShdw>
          </a:effectLst>
        </p:spPr>
      </p:pic>
      <p:pic>
        <p:nvPicPr>
          <p:cNvPr id="19" name="图片 18"/>
          <p:cNvPicPr>
            <a:picLocks noChangeAspect="1"/>
          </p:cNvPicPr>
          <p:nvPr/>
        </p:nvPicPr>
        <p:blipFill>
          <a:blip r:embed="rId9"/>
          <a:stretch>
            <a:fillRect/>
          </a:stretch>
        </p:blipFill>
        <p:spPr>
          <a:xfrm>
            <a:off x="9511323" y="1865719"/>
            <a:ext cx="2290062" cy="2235038"/>
          </a:xfrm>
          <a:prstGeom prst="rect">
            <a:avLst/>
          </a:prstGeom>
          <a:effectLst>
            <a:outerShdw blurRad="482600" dist="38100" dir="10800000" algn="r" rotWithShape="0">
              <a:schemeClr val="tx1">
                <a:lumMod val="85000"/>
                <a:lumOff val="15000"/>
                <a:alpha val="42000"/>
              </a:schemeClr>
            </a:outerShdw>
          </a:effectLst>
        </p:spPr>
      </p:pic>
      <p:pic>
        <p:nvPicPr>
          <p:cNvPr id="20" name="图片 19"/>
          <p:cNvPicPr>
            <a:picLocks noChangeAspect="1"/>
          </p:cNvPicPr>
          <p:nvPr/>
        </p:nvPicPr>
        <p:blipFill>
          <a:blip r:embed="rId10"/>
          <a:stretch>
            <a:fillRect/>
          </a:stretch>
        </p:blipFill>
        <p:spPr>
          <a:xfrm>
            <a:off x="8198297" y="2377631"/>
            <a:ext cx="2351600" cy="2194293"/>
          </a:xfrm>
          <a:prstGeom prst="rect">
            <a:avLst/>
          </a:prstGeom>
          <a:effectLst>
            <a:outerShdw blurRad="482600" dist="38100" dir="10800000" algn="r" rotWithShape="0">
              <a:schemeClr val="tx1">
                <a:lumMod val="85000"/>
                <a:lumOff val="15000"/>
                <a:alpha val="42000"/>
              </a:schemeClr>
            </a:outerShdw>
          </a:effectLst>
        </p:spPr>
      </p:pic>
      <p:sp>
        <p:nvSpPr>
          <p:cNvPr id="56" name="矩形 55"/>
          <p:cNvSpPr/>
          <p:nvPr/>
        </p:nvSpPr>
        <p:spPr>
          <a:xfrm>
            <a:off x="7492146" y="980180"/>
            <a:ext cx="1881951" cy="276999"/>
          </a:xfrm>
          <a:prstGeom prst="rect">
            <a:avLst/>
          </a:prstGeom>
        </p:spPr>
        <p:txBody>
          <a:bodyPr wrap="square">
            <a:spAutoFit/>
          </a:bodyPr>
          <a:lstStyle/>
          <a:p>
            <a:pPr algn="r"/>
            <a:r>
              <a:rPr lang="zh-CN" altLang="en-US" sz="1200" dirty="0" smtClean="0">
                <a:solidFill>
                  <a:schemeClr val="bg1"/>
                </a:solidFill>
                <a:latin typeface="华文细黑" panose="02010600040101010101" pitchFamily="2" charset="-122"/>
                <a:ea typeface="华文细黑" panose="02010600040101010101" pitchFamily="2" charset="-122"/>
              </a:rPr>
              <a:t>巡查情况清单</a:t>
            </a:r>
            <a:endParaRPr lang="zh-CN" altLang="en-US" sz="1200" dirty="0">
              <a:solidFill>
                <a:schemeClr val="bg1"/>
              </a:solidFill>
              <a:latin typeface="华文细黑" panose="02010600040101010101" pitchFamily="2" charset="-122"/>
              <a:ea typeface="华文细黑" panose="02010600040101010101" pitchFamily="2" charset="-122"/>
            </a:endParaRPr>
          </a:p>
        </p:txBody>
      </p:sp>
      <p:grpSp>
        <p:nvGrpSpPr>
          <p:cNvPr id="3" name="组合 2"/>
          <p:cNvGrpSpPr/>
          <p:nvPr/>
        </p:nvGrpSpPr>
        <p:grpSpPr>
          <a:xfrm>
            <a:off x="8656140" y="2820772"/>
            <a:ext cx="2812641" cy="2593006"/>
            <a:chOff x="8656140" y="2820772"/>
            <a:chExt cx="2812641" cy="2593006"/>
          </a:xfrm>
        </p:grpSpPr>
        <p:pic>
          <p:nvPicPr>
            <p:cNvPr id="16" name="图片 15"/>
            <p:cNvPicPr>
              <a:picLocks noChangeAspect="1"/>
            </p:cNvPicPr>
            <p:nvPr/>
          </p:nvPicPr>
          <p:blipFill>
            <a:blip r:embed="rId11"/>
            <a:stretch>
              <a:fillRect/>
            </a:stretch>
          </p:blipFill>
          <p:spPr>
            <a:xfrm>
              <a:off x="8656140" y="2820772"/>
              <a:ext cx="2812641" cy="2593006"/>
            </a:xfrm>
            <a:prstGeom prst="rect">
              <a:avLst/>
            </a:prstGeom>
            <a:effectLst>
              <a:outerShdw blurRad="482600" dist="38100" dir="10800000" algn="r" rotWithShape="0">
                <a:schemeClr val="tx1">
                  <a:lumMod val="85000"/>
                  <a:lumOff val="15000"/>
                  <a:alpha val="42000"/>
                </a:schemeClr>
              </a:outerShdw>
            </a:effectLst>
          </p:spPr>
        </p:pic>
        <p:pic>
          <p:nvPicPr>
            <p:cNvPr id="2" name="图片 1"/>
            <p:cNvPicPr>
              <a:picLocks noChangeAspect="1"/>
            </p:cNvPicPr>
            <p:nvPr/>
          </p:nvPicPr>
          <p:blipFill>
            <a:blip r:embed="rId12">
              <a:extLst>
                <a:ext uri="{BEBA8EAE-BF5A-486C-A8C5-ECC9F3942E4B}">
                  <a14:imgProps xmlns:a14="http://schemas.microsoft.com/office/drawing/2010/main">
                    <a14:imgLayer r:embed="rId13">
                      <a14:imgEffect>
                        <a14:artisticBlur/>
                      </a14:imgEffect>
                    </a14:imgLayer>
                  </a14:imgProps>
                </a:ext>
              </a:extLst>
            </a:blip>
            <a:stretch>
              <a:fillRect/>
            </a:stretch>
          </p:blipFill>
          <p:spPr>
            <a:xfrm>
              <a:off x="8844922" y="3124087"/>
              <a:ext cx="1704975" cy="2257425"/>
            </a:xfrm>
            <a:prstGeom prst="rect">
              <a:avLst/>
            </a:prstGeom>
          </p:spPr>
        </p:pic>
      </p:grpSp>
      <p:pic>
        <p:nvPicPr>
          <p:cNvPr id="4" name="图片 3"/>
          <p:cNvPicPr>
            <a:picLocks noChangeAspect="1"/>
          </p:cNvPicPr>
          <p:nvPr/>
        </p:nvPicPr>
        <p:blipFill>
          <a:blip r:embed="rId14">
            <a:extLst>
              <a:ext uri="{BEBA8EAE-BF5A-486C-A8C5-ECC9F3942E4B}">
                <a14:imgProps xmlns:a14="http://schemas.microsoft.com/office/drawing/2010/main">
                  <a14:imgLayer r:embed="rId15">
                    <a14:imgEffect>
                      <a14:artisticBlur/>
                    </a14:imgEffect>
                  </a14:imgLayer>
                </a14:imgProps>
              </a:ext>
            </a:extLst>
          </a:blip>
          <a:stretch>
            <a:fillRect/>
          </a:stretch>
        </p:blipFill>
        <p:spPr>
          <a:xfrm>
            <a:off x="8529014" y="1599582"/>
            <a:ext cx="962025" cy="762000"/>
          </a:xfrm>
          <a:prstGeom prst="rect">
            <a:avLst/>
          </a:prstGeom>
        </p:spPr>
      </p:pic>
      <p:grpSp>
        <p:nvGrpSpPr>
          <p:cNvPr id="8" name="组合 7"/>
          <p:cNvGrpSpPr/>
          <p:nvPr/>
        </p:nvGrpSpPr>
        <p:grpSpPr>
          <a:xfrm>
            <a:off x="899923" y="3961275"/>
            <a:ext cx="4844143" cy="2389828"/>
            <a:chOff x="899923" y="3961275"/>
            <a:chExt cx="4844143" cy="2389828"/>
          </a:xfrm>
        </p:grpSpPr>
        <p:pic>
          <p:nvPicPr>
            <p:cNvPr id="14" name="图片 13"/>
            <p:cNvPicPr>
              <a:picLocks noChangeAspect="1"/>
            </p:cNvPicPr>
            <p:nvPr/>
          </p:nvPicPr>
          <p:blipFill rotWithShape="1">
            <a:blip r:embed="rId16"/>
            <a:srcRect b="25096"/>
            <a:stretch/>
          </p:blipFill>
          <p:spPr>
            <a:xfrm>
              <a:off x="899923" y="3961275"/>
              <a:ext cx="4844143" cy="2352439"/>
            </a:xfrm>
            <a:prstGeom prst="rect">
              <a:avLst/>
            </a:prstGeom>
            <a:effectLst>
              <a:outerShdw blurRad="482600" dist="38100" dir="10800000" algn="r" rotWithShape="0">
                <a:schemeClr val="bg1">
                  <a:lumMod val="50000"/>
                  <a:alpha val="20000"/>
                </a:schemeClr>
              </a:outerShdw>
            </a:effectLst>
          </p:spPr>
        </p:pic>
        <p:pic>
          <p:nvPicPr>
            <p:cNvPr id="5" name="图片 4"/>
            <p:cNvPicPr>
              <a:picLocks noChangeAspect="1"/>
            </p:cNvPicPr>
            <p:nvPr/>
          </p:nvPicPr>
          <p:blipFill>
            <a:blip r:embed="rId17">
              <a:extLst>
                <a:ext uri="{BEBA8EAE-BF5A-486C-A8C5-ECC9F3942E4B}">
                  <a14:imgProps xmlns:a14="http://schemas.microsoft.com/office/drawing/2010/main">
                    <a14:imgLayer r:embed="rId18">
                      <a14:imgEffect>
                        <a14:artisticBlur/>
                      </a14:imgEffect>
                    </a14:imgLayer>
                  </a14:imgProps>
                </a:ext>
              </a:extLst>
            </a:blip>
            <a:stretch>
              <a:fillRect/>
            </a:stretch>
          </p:blipFill>
          <p:spPr>
            <a:xfrm>
              <a:off x="1936106" y="4303228"/>
              <a:ext cx="2771775" cy="2047875"/>
            </a:xfrm>
            <a:prstGeom prst="rect">
              <a:avLst/>
            </a:prstGeom>
          </p:spPr>
        </p:pic>
      </p:grpSp>
    </p:spTree>
    <p:extLst>
      <p:ext uri="{BB962C8B-B14F-4D97-AF65-F5344CB8AC3E}">
        <p14:creationId xmlns:p14="http://schemas.microsoft.com/office/powerpoint/2010/main" val="390693708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BD22A81B-59D4-164B-9DA6-56F6AB369DA0}"/>
              </a:ext>
            </a:extLst>
          </p:cNvPr>
          <p:cNvSpPr/>
          <p:nvPr/>
        </p:nvSpPr>
        <p:spPr>
          <a:xfrm>
            <a:off x="7529454" y="0"/>
            <a:ext cx="4682001" cy="6772905"/>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7533" y="191041"/>
            <a:ext cx="2767655" cy="618398"/>
          </a:xfrm>
          <a:prstGeom prst="rect">
            <a:avLst/>
          </a:prstGeom>
        </p:spPr>
      </p:pic>
      <p:grpSp>
        <p:nvGrpSpPr>
          <p:cNvPr id="31" name="组合 30">
            <a:extLst>
              <a:ext uri="{FF2B5EF4-FFF2-40B4-BE49-F238E27FC236}">
                <a16:creationId xmlns:a16="http://schemas.microsoft.com/office/drawing/2014/main" id="{008B72F9-EBC9-7248-86C6-C92676988F52}"/>
              </a:ext>
            </a:extLst>
          </p:cNvPr>
          <p:cNvGrpSpPr/>
          <p:nvPr/>
        </p:nvGrpSpPr>
        <p:grpSpPr>
          <a:xfrm>
            <a:off x="959551" y="340946"/>
            <a:ext cx="5105087" cy="963734"/>
            <a:chOff x="657210" y="372731"/>
            <a:chExt cx="5105087" cy="963734"/>
          </a:xfrm>
        </p:grpSpPr>
        <p:sp>
          <p:nvSpPr>
            <p:cNvPr id="32" name="文本框 31">
              <a:extLst>
                <a:ext uri="{FF2B5EF4-FFF2-40B4-BE49-F238E27FC236}">
                  <a16:creationId xmlns:a16="http://schemas.microsoft.com/office/drawing/2014/main" id="{241258E0-87D8-CD47-B82E-6D8B9A88A140}"/>
                </a:ext>
              </a:extLst>
            </p:cNvPr>
            <p:cNvSpPr txBox="1"/>
            <p:nvPr/>
          </p:nvSpPr>
          <p:spPr>
            <a:xfrm>
              <a:off x="657211" y="372731"/>
              <a:ext cx="2031325" cy="646331"/>
            </a:xfrm>
            <a:prstGeom prst="rect">
              <a:avLst/>
            </a:prstGeom>
            <a:noFill/>
          </p:spPr>
          <p:txBody>
            <a:bodyPr wrap="none" rtlCol="0">
              <a:spAutoFit/>
            </a:bodyPr>
            <a:lstStyle/>
            <a:p>
              <a:pPr lvl="0"/>
              <a:r>
                <a:rPr lang="zh-CN" altLang="en-US" sz="3600" dirty="0">
                  <a:solidFill>
                    <a:prstClr val="black"/>
                  </a:solidFill>
                  <a:latin typeface="FZCuHeiSongS-B-GB" panose="02000000000000000000" pitchFamily="2" charset="-122"/>
                  <a:ea typeface="FZCuHeiSongS-B-GB" panose="02000000000000000000" pitchFamily="2" charset="-122"/>
                  <a:cs typeface="字魂105号-简雅黑" panose="00000500000000000000" pitchFamily="2" charset="-122"/>
                </a:rPr>
                <a:t>主要做法</a:t>
              </a:r>
            </a:p>
          </p:txBody>
        </p:sp>
        <p:sp>
          <p:nvSpPr>
            <p:cNvPr id="33" name="文本框 32">
              <a:extLst>
                <a:ext uri="{FF2B5EF4-FFF2-40B4-BE49-F238E27FC236}">
                  <a16:creationId xmlns:a16="http://schemas.microsoft.com/office/drawing/2014/main" id="{22F7DDCC-5E89-2643-9FCB-66FCE73E5532}"/>
                </a:ext>
              </a:extLst>
            </p:cNvPr>
            <p:cNvSpPr txBox="1"/>
            <p:nvPr/>
          </p:nvSpPr>
          <p:spPr>
            <a:xfrm>
              <a:off x="657210" y="936355"/>
              <a:ext cx="5105087" cy="400110"/>
            </a:xfrm>
            <a:prstGeom prst="rect">
              <a:avLst/>
            </a:prstGeom>
            <a:noFill/>
          </p:spPr>
          <p:txBody>
            <a:bodyPr wrap="square">
              <a:spAutoFit/>
            </a:bodyPr>
            <a:lstStyle/>
            <a:p>
              <a:pPr lvl="0"/>
              <a:r>
                <a:rPr lang="zh-CN" altLang="en-US" sz="2000" dirty="0">
                  <a:solidFill>
                    <a:prstClr val="black">
                      <a:lumMod val="50000"/>
                      <a:lumOff val="50000"/>
                    </a:prstClr>
                  </a:solidFill>
                  <a:latin typeface="FZCuHeiSongS-B-GB" panose="02000000000000000000" pitchFamily="2" charset="-122"/>
                  <a:ea typeface="FZCuHeiSongS-B-GB" panose="02000000000000000000" pitchFamily="2" charset="-122"/>
                  <a:cs typeface="字魂105号-简雅黑" panose="00000500000000000000" pitchFamily="2" charset="-122"/>
                </a:rPr>
                <a:t>强化宗旨意识，完善党组织领导和运行机制</a:t>
              </a:r>
              <a:endParaRPr kumimoji="0" lang="zh-CN" altLang="en-US" sz="2000" b="0" i="0" u="none" strike="noStrike" kern="1200" cap="none" spc="0" normalizeH="0" baseline="0" noProof="0" dirty="0">
                <a:ln>
                  <a:noFill/>
                </a:ln>
                <a:solidFill>
                  <a:prstClr val="black">
                    <a:lumMod val="50000"/>
                    <a:lumOff val="50000"/>
                  </a:prstClr>
                </a:solidFill>
                <a:effectLst/>
                <a:uLnTx/>
                <a:uFillTx/>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grpSp>
        <p:nvGrpSpPr>
          <p:cNvPr id="39" name="组合 38">
            <a:extLst>
              <a:ext uri="{FF2B5EF4-FFF2-40B4-BE49-F238E27FC236}">
                <a16:creationId xmlns:a16="http://schemas.microsoft.com/office/drawing/2014/main" id="{17CC1DD4-A9F6-3A4D-B3D6-4D9AEAD40631}"/>
              </a:ext>
            </a:extLst>
          </p:cNvPr>
          <p:cNvGrpSpPr/>
          <p:nvPr/>
        </p:nvGrpSpPr>
        <p:grpSpPr>
          <a:xfrm>
            <a:off x="959551" y="1769554"/>
            <a:ext cx="4087402" cy="1980091"/>
            <a:chOff x="7519976" y="2504450"/>
            <a:chExt cx="4087402" cy="1980091"/>
          </a:xfrm>
        </p:grpSpPr>
        <p:sp>
          <p:nvSpPr>
            <p:cNvPr id="40" name="燕尾形 39">
              <a:extLst>
                <a:ext uri="{FF2B5EF4-FFF2-40B4-BE49-F238E27FC236}">
                  <a16:creationId xmlns:a16="http://schemas.microsoft.com/office/drawing/2014/main" id="{CC430D9A-DD43-644F-A2A4-B2DD79AD715E}"/>
                </a:ext>
              </a:extLst>
            </p:cNvPr>
            <p:cNvSpPr/>
            <p:nvPr/>
          </p:nvSpPr>
          <p:spPr>
            <a:xfrm rot="5400000">
              <a:off x="7632281" y="2413479"/>
              <a:ext cx="375375" cy="599986"/>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华光细黑_CNKI" panose="02000500000000000000" pitchFamily="2" charset="-122"/>
                <a:ea typeface="华光细黑_CNKI" panose="02000500000000000000" pitchFamily="2" charset="-122"/>
                <a:cs typeface="+mn-cs"/>
              </a:endParaRPr>
            </a:p>
          </p:txBody>
        </p:sp>
        <p:cxnSp>
          <p:nvCxnSpPr>
            <p:cNvPr id="41" name="直接连接符 51">
              <a:extLst>
                <a:ext uri="{FF2B5EF4-FFF2-40B4-BE49-F238E27FC236}">
                  <a16:creationId xmlns:a16="http://schemas.microsoft.com/office/drawing/2014/main" id="{0088F74E-22AB-504B-9DEE-96DF588A2DEB}"/>
                </a:ext>
              </a:extLst>
            </p:cNvPr>
            <p:cNvCxnSpPr/>
            <p:nvPr/>
          </p:nvCxnSpPr>
          <p:spPr>
            <a:xfrm>
              <a:off x="7819970" y="3013772"/>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6A5BD603-4776-7147-9DE9-3BC3A7EAFAE2}"/>
                </a:ext>
              </a:extLst>
            </p:cNvPr>
            <p:cNvSpPr>
              <a:spLocks noChangeArrowheads="1"/>
            </p:cNvSpPr>
            <p:nvPr/>
          </p:nvSpPr>
          <p:spPr bwMode="auto">
            <a:xfrm>
              <a:off x="8157462" y="2504450"/>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lvl="0" algn="just">
                <a:spcBef>
                  <a:spcPct val="20000"/>
                </a:spcBef>
              </a:pPr>
              <a:r>
                <a:rPr lang="zh-CN" altLang="en-US" sz="1400" dirty="0" smtClean="0">
                  <a:solidFill>
                    <a:schemeClr val="bg1">
                      <a:lumMod val="85000"/>
                    </a:schemeClr>
                  </a:solidFill>
                  <a:latin typeface="FZCuHeiSongS-B-GB" panose="02000000000000000000" charset="-122"/>
                  <a:ea typeface="FZCuHeiSongS-B-GB" panose="02000000000000000000" charset="-122"/>
                  <a:sym typeface="Calibri" pitchFamily="34" charset="0"/>
                </a:rPr>
                <a:t>不断完善党政协同工作机制与决策方式，重要问题党委会前置讨论。</a:t>
              </a:r>
              <a:endParaRPr lang="zh-CN" altLang="en-US" sz="1400" dirty="0">
                <a:solidFill>
                  <a:schemeClr val="bg1">
                    <a:lumMod val="85000"/>
                  </a:schemeClr>
                </a:solidFill>
                <a:latin typeface="FZCuHeiSongS-B-GB" panose="02000000000000000000" charset="-122"/>
                <a:ea typeface="FZCuHeiSongS-B-GB" panose="02000000000000000000" charset="-122"/>
                <a:sym typeface="Calibri" pitchFamily="34" charset="0"/>
              </a:endParaRPr>
            </a:p>
          </p:txBody>
        </p:sp>
        <p:sp>
          <p:nvSpPr>
            <p:cNvPr id="44" name="燕尾形 43">
              <a:extLst>
                <a:ext uri="{FF2B5EF4-FFF2-40B4-BE49-F238E27FC236}">
                  <a16:creationId xmlns:a16="http://schemas.microsoft.com/office/drawing/2014/main" id="{7EC00FA2-01EC-3E47-BC11-437B7362D904}"/>
                </a:ext>
              </a:extLst>
            </p:cNvPr>
            <p:cNvSpPr/>
            <p:nvPr/>
          </p:nvSpPr>
          <p:spPr>
            <a:xfrm rot="5400000">
              <a:off x="7632281" y="3166881"/>
              <a:ext cx="375375" cy="599986"/>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华光细黑_CNKI" panose="02000500000000000000" pitchFamily="2" charset="-122"/>
                <a:ea typeface="华光细黑_CNKI" panose="02000500000000000000" pitchFamily="2" charset="-122"/>
                <a:cs typeface="+mn-cs"/>
              </a:endParaRPr>
            </a:p>
          </p:txBody>
        </p:sp>
        <p:cxnSp>
          <p:nvCxnSpPr>
            <p:cNvPr id="45" name="直接连接符 55">
              <a:extLst>
                <a:ext uri="{FF2B5EF4-FFF2-40B4-BE49-F238E27FC236}">
                  <a16:creationId xmlns:a16="http://schemas.microsoft.com/office/drawing/2014/main" id="{57D509F2-1A1F-614C-A32F-E729E8920B82}"/>
                </a:ext>
              </a:extLst>
            </p:cNvPr>
            <p:cNvCxnSpPr/>
            <p:nvPr/>
          </p:nvCxnSpPr>
          <p:spPr>
            <a:xfrm>
              <a:off x="7819970" y="3767174"/>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矩形 47">
              <a:extLst>
                <a:ext uri="{FF2B5EF4-FFF2-40B4-BE49-F238E27FC236}">
                  <a16:creationId xmlns:a16="http://schemas.microsoft.com/office/drawing/2014/main" id="{1DC7BBAD-2859-C445-97A2-3F5E33F020BB}"/>
                </a:ext>
              </a:extLst>
            </p:cNvPr>
            <p:cNvSpPr>
              <a:spLocks noChangeArrowheads="1"/>
            </p:cNvSpPr>
            <p:nvPr/>
          </p:nvSpPr>
          <p:spPr bwMode="auto">
            <a:xfrm>
              <a:off x="8157462" y="3257853"/>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p>
              <a:pPr algn="just">
                <a:spcBef>
                  <a:spcPct val="20000"/>
                </a:spcBef>
              </a:pPr>
              <a:r>
                <a:rPr lang="zh-CN" altLang="en-US" sz="1400" dirty="0" smtClean="0">
                  <a:solidFill>
                    <a:schemeClr val="bg1">
                      <a:lumMod val="85000"/>
                    </a:schemeClr>
                  </a:solidFill>
                  <a:latin typeface="FZCuHeiSongS-B-GB" panose="02000000000000000000" charset="-122"/>
                  <a:ea typeface="FZCuHeiSongS-B-GB" panose="02000000000000000000" charset="-122"/>
                  <a:sym typeface="Calibri" pitchFamily="34" charset="0"/>
                </a:rPr>
                <a:t>完成巡视巡查“政治大考”，将整改成效转化为改革成果。</a:t>
              </a:r>
              <a:endParaRPr lang="zh-CN" altLang="en-US" sz="1400" dirty="0">
                <a:solidFill>
                  <a:schemeClr val="bg1">
                    <a:lumMod val="85000"/>
                  </a:schemeClr>
                </a:solidFill>
                <a:latin typeface="FZCuHeiSongS-B-GB" panose="02000000000000000000" charset="-122"/>
                <a:ea typeface="FZCuHeiSongS-B-GB" panose="02000000000000000000" charset="-122"/>
                <a:sym typeface="Calibri" pitchFamily="34" charset="0"/>
              </a:endParaRPr>
            </a:p>
          </p:txBody>
        </p:sp>
        <p:sp>
          <p:nvSpPr>
            <p:cNvPr id="48" name="燕尾形 47">
              <a:extLst>
                <a:ext uri="{FF2B5EF4-FFF2-40B4-BE49-F238E27FC236}">
                  <a16:creationId xmlns:a16="http://schemas.microsoft.com/office/drawing/2014/main" id="{97FCD261-0991-0943-A0F6-FE8D14B31ED8}"/>
                </a:ext>
              </a:extLst>
            </p:cNvPr>
            <p:cNvSpPr/>
            <p:nvPr/>
          </p:nvSpPr>
          <p:spPr>
            <a:xfrm rot="5400000">
              <a:off x="7632281" y="3866500"/>
              <a:ext cx="375375" cy="599986"/>
            </a:xfrm>
            <a:prstGeom prst="chevron">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华光细黑_CNKI" panose="02000500000000000000" pitchFamily="2" charset="-122"/>
                <a:ea typeface="华光细黑_CNKI" panose="02000500000000000000" pitchFamily="2" charset="-122"/>
                <a:cs typeface="+mn-cs"/>
              </a:endParaRPr>
            </a:p>
          </p:txBody>
        </p:sp>
        <p:cxnSp>
          <p:nvCxnSpPr>
            <p:cNvPr id="49" name="直接连接符 59">
              <a:extLst>
                <a:ext uri="{FF2B5EF4-FFF2-40B4-BE49-F238E27FC236}">
                  <a16:creationId xmlns:a16="http://schemas.microsoft.com/office/drawing/2014/main" id="{93850AC1-28F0-1149-B35F-067F803DF91E}"/>
                </a:ext>
              </a:extLst>
            </p:cNvPr>
            <p:cNvCxnSpPr/>
            <p:nvPr/>
          </p:nvCxnSpPr>
          <p:spPr>
            <a:xfrm>
              <a:off x="7819970" y="4466793"/>
              <a:ext cx="3787408" cy="0"/>
            </a:xfrm>
            <a:prstGeom prst="line">
              <a:avLst/>
            </a:prstGeom>
            <a:ln>
              <a:solidFill>
                <a:schemeClr val="bg1">
                  <a:lumMod val="50000"/>
                </a:schemeClr>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矩形 47">
              <a:extLst>
                <a:ext uri="{FF2B5EF4-FFF2-40B4-BE49-F238E27FC236}">
                  <a16:creationId xmlns:a16="http://schemas.microsoft.com/office/drawing/2014/main" id="{D845C80F-6656-DE46-B3F8-A6FFA215F8DA}"/>
                </a:ext>
              </a:extLst>
            </p:cNvPr>
            <p:cNvSpPr>
              <a:spLocks noChangeArrowheads="1"/>
            </p:cNvSpPr>
            <p:nvPr/>
          </p:nvSpPr>
          <p:spPr bwMode="auto">
            <a:xfrm>
              <a:off x="8157462" y="3957472"/>
              <a:ext cx="3449916" cy="52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6" rIns="95250" bIns="4762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lvl="0" algn="just">
                <a:buNone/>
              </a:pPr>
              <a:r>
                <a:rPr lang="zh-CN" altLang="en-US" sz="1400" dirty="0">
                  <a:solidFill>
                    <a:prstClr val="black">
                      <a:lumMod val="65000"/>
                      <a:lumOff val="35000"/>
                    </a:prstClr>
                  </a:solidFill>
                  <a:latin typeface="FZCuHeiSongS-B-GB" panose="02000000000000000000" charset="-122"/>
                  <a:ea typeface="FZCuHeiSongS-B-GB" panose="02000000000000000000" charset="-122"/>
                </a:rPr>
                <a:t>坚持把加强党的领导、发挥党组织把关作用贯穿选人用人全过程。</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FZCuHeiSongS-B-GB" panose="02000000000000000000" charset="-122"/>
                <a:ea typeface="FZCuHeiSongS-B-GB" panose="02000000000000000000" charset="-122"/>
                <a:sym typeface="Calibri" pitchFamily="34" charset="0"/>
              </a:endParaRPr>
            </a:p>
          </p:txBody>
        </p:sp>
      </p:grpSp>
      <p:sp>
        <p:nvSpPr>
          <p:cNvPr id="22" name="矩形 21">
            <a:extLst>
              <a:ext uri="{FF2B5EF4-FFF2-40B4-BE49-F238E27FC236}">
                <a16:creationId xmlns:a16="http://schemas.microsoft.com/office/drawing/2014/main" id="{A3AAF5C8-3649-8649-9472-1906383CD35B}"/>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FZCuHeiSongS-B-GB" panose="02000000000000000000" charset="-122"/>
              <a:ea typeface="FZCuHeiSongS-B-GB" panose="02000000000000000000" charset="-122"/>
              <a:cs typeface="+mn-cs"/>
            </a:endParaRPr>
          </a:p>
        </p:txBody>
      </p:sp>
      <p:sp>
        <p:nvSpPr>
          <p:cNvPr id="25" name="矩形 24">
            <a:extLst>
              <a:ext uri="{FF2B5EF4-FFF2-40B4-BE49-F238E27FC236}">
                <a16:creationId xmlns:a16="http://schemas.microsoft.com/office/drawing/2014/main" id="{AB2237C4-43F5-424F-A016-02255BB9A68B}"/>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FZCuHeiSongS-B-GB" panose="02000000000000000000" charset="-122"/>
              <a:ea typeface="FZCuHeiSongS-B-GB" panose="02000000000000000000" charset="-122"/>
              <a:cs typeface="+mn-cs"/>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236" y="1787390"/>
            <a:ext cx="5586704" cy="3142134"/>
          </a:xfrm>
          <a:prstGeom prst="rect">
            <a:avLst/>
          </a:prstGeom>
        </p:spPr>
      </p:pic>
      <p:grpSp>
        <p:nvGrpSpPr>
          <p:cNvPr id="12" name="组合 11"/>
          <p:cNvGrpSpPr/>
          <p:nvPr/>
        </p:nvGrpSpPr>
        <p:grpSpPr>
          <a:xfrm>
            <a:off x="2910937" y="4030121"/>
            <a:ext cx="3956559" cy="2602429"/>
            <a:chOff x="4423987" y="3968425"/>
            <a:chExt cx="3956559" cy="2602429"/>
          </a:xfrm>
        </p:grpSpPr>
        <p:pic>
          <p:nvPicPr>
            <p:cNvPr id="11" name="图片 10"/>
            <p:cNvPicPr>
              <a:picLocks noChangeAspect="1"/>
            </p:cNvPicPr>
            <p:nvPr/>
          </p:nvPicPr>
          <p:blipFill>
            <a:blip r:embed="rId5"/>
            <a:stretch>
              <a:fillRect/>
            </a:stretch>
          </p:blipFill>
          <p:spPr>
            <a:xfrm>
              <a:off x="4423987" y="3968425"/>
              <a:ext cx="2060717" cy="1935825"/>
            </a:xfrm>
            <a:prstGeom prst="rect">
              <a:avLst/>
            </a:prstGeom>
            <a:effectLst>
              <a:outerShdw blurRad="482600" dist="38100" dir="10800000" algn="r" rotWithShape="0">
                <a:schemeClr val="bg1">
                  <a:lumMod val="50000"/>
                  <a:alpha val="20000"/>
                </a:schemeClr>
              </a:outerShdw>
            </a:effectLst>
          </p:spPr>
        </p:pic>
        <p:pic>
          <p:nvPicPr>
            <p:cNvPr id="10" name="图片 9"/>
            <p:cNvPicPr>
              <a:picLocks noChangeAspect="1"/>
            </p:cNvPicPr>
            <p:nvPr/>
          </p:nvPicPr>
          <p:blipFill>
            <a:blip r:embed="rId6"/>
            <a:stretch>
              <a:fillRect/>
            </a:stretch>
          </p:blipFill>
          <p:spPr>
            <a:xfrm>
              <a:off x="5254142" y="4288704"/>
              <a:ext cx="2107271" cy="1832254"/>
            </a:xfrm>
            <a:prstGeom prst="rect">
              <a:avLst/>
            </a:prstGeom>
            <a:effectLst>
              <a:outerShdw blurRad="482600" dist="38100" dir="10800000" algn="r" rotWithShape="0">
                <a:schemeClr val="bg1">
                  <a:lumMod val="50000"/>
                  <a:alpha val="20000"/>
                </a:schemeClr>
              </a:outerShdw>
            </a:effectLst>
          </p:spPr>
        </p:pic>
        <p:pic>
          <p:nvPicPr>
            <p:cNvPr id="8" name="图片 7"/>
            <p:cNvPicPr>
              <a:picLocks noChangeAspect="1"/>
            </p:cNvPicPr>
            <p:nvPr/>
          </p:nvPicPr>
          <p:blipFill>
            <a:blip r:embed="rId7"/>
            <a:stretch>
              <a:fillRect/>
            </a:stretch>
          </p:blipFill>
          <p:spPr>
            <a:xfrm>
              <a:off x="6307777" y="4609719"/>
              <a:ext cx="2072769" cy="1961135"/>
            </a:xfrm>
            <a:prstGeom prst="rect">
              <a:avLst/>
            </a:prstGeom>
            <a:effectLst>
              <a:outerShdw blurRad="482600" dist="38100" dir="10800000" algn="r" rotWithShape="0">
                <a:schemeClr val="bg1">
                  <a:lumMod val="50000"/>
                  <a:alpha val="20000"/>
                </a:schemeClr>
              </a:outerShdw>
            </a:effectLst>
          </p:spPr>
        </p:pic>
      </p:grpSp>
      <p:grpSp>
        <p:nvGrpSpPr>
          <p:cNvPr id="9" name="组合 8"/>
          <p:cNvGrpSpPr/>
          <p:nvPr/>
        </p:nvGrpSpPr>
        <p:grpSpPr>
          <a:xfrm>
            <a:off x="258413" y="3968425"/>
            <a:ext cx="4468912" cy="2664125"/>
            <a:chOff x="437509" y="3922195"/>
            <a:chExt cx="4468912" cy="2664125"/>
          </a:xfrm>
        </p:grpSpPr>
        <p:pic>
          <p:nvPicPr>
            <p:cNvPr id="4" name="图片 3"/>
            <p:cNvPicPr>
              <a:picLocks noChangeAspect="1"/>
            </p:cNvPicPr>
            <p:nvPr/>
          </p:nvPicPr>
          <p:blipFill>
            <a:blip r:embed="rId8"/>
            <a:stretch>
              <a:fillRect/>
            </a:stretch>
          </p:blipFill>
          <p:spPr>
            <a:xfrm>
              <a:off x="437509" y="3922195"/>
              <a:ext cx="2047756" cy="1953679"/>
            </a:xfrm>
            <a:prstGeom prst="rect">
              <a:avLst/>
            </a:prstGeom>
            <a:effectLst>
              <a:outerShdw blurRad="482600" dist="38100" dir="10800000" algn="r" rotWithShape="0">
                <a:schemeClr val="bg1">
                  <a:lumMod val="50000"/>
                  <a:alpha val="20000"/>
                </a:schemeClr>
              </a:outerShdw>
            </a:effectLst>
          </p:spPr>
        </p:pic>
        <p:pic>
          <p:nvPicPr>
            <p:cNvPr id="5" name="图片 4"/>
            <p:cNvPicPr>
              <a:picLocks noChangeAspect="1"/>
            </p:cNvPicPr>
            <p:nvPr/>
          </p:nvPicPr>
          <p:blipFill>
            <a:blip r:embed="rId9"/>
            <a:stretch>
              <a:fillRect/>
            </a:stretch>
          </p:blipFill>
          <p:spPr>
            <a:xfrm>
              <a:off x="1261147" y="4123506"/>
              <a:ext cx="2019486" cy="1920755"/>
            </a:xfrm>
            <a:prstGeom prst="rect">
              <a:avLst/>
            </a:prstGeom>
            <a:effectLst>
              <a:outerShdw blurRad="482600" dist="38100" dir="10800000" algn="r" rotWithShape="0">
                <a:schemeClr val="bg1">
                  <a:lumMod val="50000"/>
                  <a:alpha val="20000"/>
                </a:schemeClr>
              </a:outerShdw>
            </a:effectLst>
          </p:spPr>
        </p:pic>
        <p:pic>
          <p:nvPicPr>
            <p:cNvPr id="6" name="图片 5"/>
            <p:cNvPicPr>
              <a:picLocks noChangeAspect="1"/>
            </p:cNvPicPr>
            <p:nvPr/>
          </p:nvPicPr>
          <p:blipFill rotWithShape="1">
            <a:blip r:embed="rId10"/>
            <a:srcRect t="10643"/>
            <a:stretch/>
          </p:blipFill>
          <p:spPr>
            <a:xfrm>
              <a:off x="2070658" y="4431516"/>
              <a:ext cx="2165181" cy="1846794"/>
            </a:xfrm>
            <a:prstGeom prst="rect">
              <a:avLst/>
            </a:prstGeom>
            <a:effectLst>
              <a:outerShdw blurRad="482600" dist="38100" dir="10800000" algn="r" rotWithShape="0">
                <a:schemeClr val="bg1">
                  <a:lumMod val="50000"/>
                  <a:alpha val="20000"/>
                </a:schemeClr>
              </a:outerShdw>
            </a:effectLst>
          </p:spPr>
        </p:pic>
        <p:pic>
          <p:nvPicPr>
            <p:cNvPr id="7" name="图片 6"/>
            <p:cNvPicPr>
              <a:picLocks noChangeAspect="1"/>
            </p:cNvPicPr>
            <p:nvPr/>
          </p:nvPicPr>
          <p:blipFill>
            <a:blip r:embed="rId11"/>
            <a:stretch>
              <a:fillRect/>
            </a:stretch>
          </p:blipFill>
          <p:spPr>
            <a:xfrm>
              <a:off x="2961192" y="4563489"/>
              <a:ext cx="1945229" cy="2022831"/>
            </a:xfrm>
            <a:prstGeom prst="rect">
              <a:avLst/>
            </a:prstGeom>
            <a:effectLst>
              <a:outerShdw blurRad="482600" dist="38100" dir="10800000" algn="r" rotWithShape="0">
                <a:schemeClr val="bg1">
                  <a:lumMod val="50000"/>
                  <a:alpha val="20000"/>
                </a:schemeClr>
              </a:outerShdw>
            </a:effectLst>
          </p:spPr>
        </p:pic>
      </p:grpSp>
      <p:sp>
        <p:nvSpPr>
          <p:cNvPr id="13" name="矩形 12"/>
          <p:cNvSpPr/>
          <p:nvPr/>
        </p:nvSpPr>
        <p:spPr>
          <a:xfrm>
            <a:off x="7760450" y="4998033"/>
            <a:ext cx="3663000" cy="461665"/>
          </a:xfrm>
          <a:prstGeom prst="rect">
            <a:avLst/>
          </a:prstGeom>
        </p:spPr>
        <p:txBody>
          <a:bodyPr wrap="square">
            <a:spAutoFit/>
          </a:bodyPr>
          <a:lstStyle/>
          <a:p>
            <a:pPr algn="r"/>
            <a:r>
              <a:rPr lang="en-US" altLang="zh-CN" sz="1200" b="0" i="0" dirty="0" smtClean="0">
                <a:solidFill>
                  <a:schemeClr val="bg1"/>
                </a:solidFill>
                <a:effectLst/>
                <a:latin typeface="华文细黑" panose="02010600040101010101" pitchFamily="2" charset="-122"/>
                <a:ea typeface="华文细黑" panose="02010600040101010101" pitchFamily="2" charset="-122"/>
              </a:rPr>
              <a:t>2021</a:t>
            </a:r>
            <a:r>
              <a:rPr lang="zh-CN" altLang="en-US" sz="1200" b="0" i="0" dirty="0" smtClean="0">
                <a:solidFill>
                  <a:schemeClr val="bg1"/>
                </a:solidFill>
                <a:effectLst/>
                <a:latin typeface="华文细黑" panose="02010600040101010101" pitchFamily="2" charset="-122"/>
                <a:ea typeface="华文细黑" panose="02010600040101010101" pitchFamily="2" charset="-122"/>
              </a:rPr>
              <a:t>年</a:t>
            </a:r>
            <a:r>
              <a:rPr lang="en-US" altLang="zh-CN" sz="1200" b="0" i="0" dirty="0" smtClean="0">
                <a:solidFill>
                  <a:schemeClr val="bg1"/>
                </a:solidFill>
                <a:effectLst/>
                <a:latin typeface="华文细黑" panose="02010600040101010101" pitchFamily="2" charset="-122"/>
                <a:ea typeface="华文细黑" panose="02010600040101010101" pitchFamily="2" charset="-122"/>
              </a:rPr>
              <a:t>12</a:t>
            </a:r>
            <a:r>
              <a:rPr lang="zh-CN" altLang="en-US" sz="1200" b="0" i="0" dirty="0" smtClean="0">
                <a:solidFill>
                  <a:schemeClr val="bg1"/>
                </a:solidFill>
                <a:effectLst/>
                <a:latin typeface="华文细黑" panose="02010600040101010101" pitchFamily="2" charset="-122"/>
                <a:ea typeface="华文细黑" panose="02010600040101010101" pitchFamily="2" charset="-122"/>
              </a:rPr>
              <a:t>月</a:t>
            </a:r>
            <a:r>
              <a:rPr lang="en-US" altLang="zh-CN" sz="1200" b="0" i="0" dirty="0" smtClean="0">
                <a:solidFill>
                  <a:schemeClr val="bg1"/>
                </a:solidFill>
                <a:effectLst/>
                <a:latin typeface="华文细黑" panose="02010600040101010101" pitchFamily="2" charset="-122"/>
                <a:ea typeface="华文细黑" panose="02010600040101010101" pitchFamily="2" charset="-122"/>
              </a:rPr>
              <a:t>31</a:t>
            </a:r>
            <a:r>
              <a:rPr lang="zh-CN" altLang="en-US" sz="1200" b="0" i="0" dirty="0" smtClean="0">
                <a:solidFill>
                  <a:schemeClr val="bg1"/>
                </a:solidFill>
                <a:effectLst/>
                <a:latin typeface="华文细黑" panose="02010600040101010101" pitchFamily="2" charset="-122"/>
                <a:ea typeface="华文细黑" panose="02010600040101010101" pitchFamily="2" charset="-122"/>
              </a:rPr>
              <a:t>日，外国语学院在新楼</a:t>
            </a:r>
            <a:r>
              <a:rPr lang="en-US" altLang="zh-CN" sz="1200" b="0" i="0" dirty="0" smtClean="0">
                <a:solidFill>
                  <a:schemeClr val="bg1"/>
                </a:solidFill>
                <a:effectLst/>
                <a:latin typeface="华文细黑" panose="02010600040101010101" pitchFamily="2" charset="-122"/>
                <a:ea typeface="华文细黑" panose="02010600040101010101" pitchFamily="2" charset="-122"/>
              </a:rPr>
              <a:t>501</a:t>
            </a:r>
            <a:r>
              <a:rPr lang="zh-CN" altLang="en-US" sz="1200" b="0" i="0" dirty="0" smtClean="0">
                <a:solidFill>
                  <a:schemeClr val="bg1"/>
                </a:solidFill>
                <a:effectLst/>
                <a:latin typeface="华文细黑" panose="02010600040101010101" pitchFamily="2" charset="-122"/>
                <a:ea typeface="华文细黑" panose="02010600040101010101" pitchFamily="2" charset="-122"/>
              </a:rPr>
              <a:t>多功能厅举行教职工大会，</a:t>
            </a:r>
            <a:r>
              <a:rPr lang="zh-CN" altLang="en-US" sz="1200" dirty="0" smtClean="0">
                <a:solidFill>
                  <a:schemeClr val="bg1"/>
                </a:solidFill>
                <a:latin typeface="华文细黑" panose="02010600040101010101" pitchFamily="2" charset="-122"/>
                <a:ea typeface="华文细黑" panose="02010600040101010101" pitchFamily="2" charset="-122"/>
              </a:rPr>
              <a:t>宣布外国语学院院长任免通知</a:t>
            </a:r>
            <a:endParaRPr lang="zh-CN" altLang="en-US" sz="1200" dirty="0">
              <a:solidFill>
                <a:schemeClr val="bg1"/>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172503381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sfl.pku.edu.cn/images/content/2021-06/202106281329394287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72"/>
          <a:stretch/>
        </p:blipFill>
        <p:spPr bwMode="auto">
          <a:xfrm>
            <a:off x="4396013" y="4487227"/>
            <a:ext cx="2592616" cy="180296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8">
            <a:extLst>
              <a:ext uri="{FF2B5EF4-FFF2-40B4-BE49-F238E27FC236}">
                <a16:creationId xmlns:a16="http://schemas.microsoft.com/office/drawing/2014/main" id="{1A1DAD14-8ED4-4446-830A-D9CA83AB3A82}"/>
              </a:ext>
            </a:extLst>
          </p:cNvPr>
          <p:cNvGrpSpPr/>
          <p:nvPr/>
        </p:nvGrpSpPr>
        <p:grpSpPr>
          <a:xfrm>
            <a:off x="959551" y="340946"/>
            <a:ext cx="5105087" cy="963734"/>
            <a:chOff x="657210" y="372731"/>
            <a:chExt cx="5105087" cy="963734"/>
          </a:xfrm>
        </p:grpSpPr>
        <p:sp>
          <p:nvSpPr>
            <p:cNvPr id="30" name="文本框 29">
              <a:extLst>
                <a:ext uri="{FF2B5EF4-FFF2-40B4-BE49-F238E27FC236}">
                  <a16:creationId xmlns:a16="http://schemas.microsoft.com/office/drawing/2014/main" id="{2A88CDA2-0C02-EE47-80BA-2BB9E76D1E8B}"/>
                </a:ext>
              </a:extLst>
            </p:cNvPr>
            <p:cNvSpPr txBox="1"/>
            <p:nvPr/>
          </p:nvSpPr>
          <p:spPr>
            <a:xfrm>
              <a:off x="657211" y="372731"/>
              <a:ext cx="2031325" cy="646331"/>
            </a:xfrm>
            <a:prstGeom prst="rect">
              <a:avLst/>
            </a:prstGeom>
            <a:noFill/>
          </p:spPr>
          <p:txBody>
            <a:bodyPr wrap="none" rtlCol="0">
              <a:spAutoFit/>
            </a:bodyPr>
            <a:lstStyle/>
            <a:p>
              <a:pPr lvl="0"/>
              <a:r>
                <a:rPr lang="zh-CN" altLang="en-US" sz="3600" dirty="0">
                  <a:solidFill>
                    <a:prstClr val="black"/>
                  </a:solidFill>
                  <a:latin typeface="FZCuHeiSongS-B-GB" panose="02000000000000000000" pitchFamily="2" charset="-122"/>
                  <a:ea typeface="FZCuHeiSongS-B-GB" panose="02000000000000000000" pitchFamily="2" charset="-122"/>
                  <a:cs typeface="字魂105号-简雅黑" panose="00000500000000000000" pitchFamily="2" charset="-122"/>
                </a:rPr>
                <a:t>主要做法</a:t>
              </a:r>
            </a:p>
          </p:txBody>
        </p:sp>
        <p:sp>
          <p:nvSpPr>
            <p:cNvPr id="31" name="文本框 30">
              <a:extLst>
                <a:ext uri="{FF2B5EF4-FFF2-40B4-BE49-F238E27FC236}">
                  <a16:creationId xmlns:a16="http://schemas.microsoft.com/office/drawing/2014/main" id="{592C0747-2A01-A74B-A8D8-3EA6E722EF1A}"/>
                </a:ext>
              </a:extLst>
            </p:cNvPr>
            <p:cNvSpPr txBox="1"/>
            <p:nvPr/>
          </p:nvSpPr>
          <p:spPr>
            <a:xfrm>
              <a:off x="657210" y="936355"/>
              <a:ext cx="5105087" cy="400110"/>
            </a:xfrm>
            <a:prstGeom prst="rect">
              <a:avLst/>
            </a:prstGeom>
            <a:noFill/>
          </p:spPr>
          <p:txBody>
            <a:bodyPr wrap="square">
              <a:spAutoFit/>
            </a:bodyPr>
            <a:lstStyle/>
            <a:p>
              <a:r>
                <a:rPr lang="zh-CN" altLang="en-US" sz="2000" dirty="0" smtClean="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扎实推进党史学习教育，擦亮政治本色</a:t>
              </a:r>
              <a:endParaRPr lang="zh-CN" altLang="en-US" sz="2000" dirty="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sp>
        <p:nvSpPr>
          <p:cNvPr id="33" name="矩形 32">
            <a:extLst>
              <a:ext uri="{FF2B5EF4-FFF2-40B4-BE49-F238E27FC236}">
                <a16:creationId xmlns:a16="http://schemas.microsoft.com/office/drawing/2014/main" id="{2DF2CF41-9708-6749-BF47-98BDC36A6B64}"/>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41" name="矩形 40">
            <a:extLst>
              <a:ext uri="{FF2B5EF4-FFF2-40B4-BE49-F238E27FC236}">
                <a16:creationId xmlns:a16="http://schemas.microsoft.com/office/drawing/2014/main" id="{A96EF827-1615-EB46-A775-8DD0AE8DE035}"/>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5771" y="191961"/>
            <a:ext cx="2768400" cy="618209"/>
          </a:xfrm>
          <a:prstGeom prst="rect">
            <a:avLst/>
          </a:prstGeom>
        </p:spPr>
      </p:pic>
      <p:sp>
        <p:nvSpPr>
          <p:cNvPr id="43" name="内容占位符 2"/>
          <p:cNvSpPr txBox="1">
            <a:spLocks/>
          </p:cNvSpPr>
          <p:nvPr/>
        </p:nvSpPr>
        <p:spPr>
          <a:xfrm>
            <a:off x="794456" y="1376735"/>
            <a:ext cx="10998123" cy="77651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dirty="0">
                <a:solidFill>
                  <a:srgbClr val="C00000"/>
                </a:solidFill>
                <a:latin typeface="FZCuHeiSongS-B-GB" panose="02000000000000000000" charset="-122"/>
                <a:ea typeface="FZCuHeiSongS-B-GB" panose="02000000000000000000" charset="-122"/>
              </a:rPr>
              <a:t>制定</a:t>
            </a:r>
            <a:r>
              <a:rPr lang="en-US" altLang="zh-CN" dirty="0">
                <a:solidFill>
                  <a:srgbClr val="C00000"/>
                </a:solidFill>
                <a:latin typeface="FZCuHeiSongS-B-GB" panose="02000000000000000000" charset="-122"/>
                <a:ea typeface="FZCuHeiSongS-B-GB" panose="02000000000000000000" charset="-122"/>
              </a:rPr>
              <a:t>《</a:t>
            </a:r>
            <a:r>
              <a:rPr lang="zh-CN" altLang="en-US" dirty="0">
                <a:solidFill>
                  <a:srgbClr val="C00000"/>
                </a:solidFill>
                <a:latin typeface="FZCuHeiSongS-B-GB" panose="02000000000000000000" charset="-122"/>
                <a:ea typeface="FZCuHeiSongS-B-GB" panose="02000000000000000000" charset="-122"/>
              </a:rPr>
              <a:t>北京大学外国语学院党史学习教育实施方案</a:t>
            </a:r>
            <a:r>
              <a:rPr lang="en-US" altLang="zh-CN" dirty="0" smtClean="0">
                <a:solidFill>
                  <a:srgbClr val="C00000"/>
                </a:solidFill>
                <a:latin typeface="FZCuHeiSongS-B-GB" panose="02000000000000000000" charset="-122"/>
                <a:ea typeface="FZCuHeiSongS-B-GB" panose="02000000000000000000" charset="-122"/>
              </a:rPr>
              <a:t>》</a:t>
            </a:r>
          </a:p>
          <a:p>
            <a:pPr>
              <a:lnSpc>
                <a:spcPct val="100000"/>
              </a:lnSpc>
            </a:pPr>
            <a:r>
              <a:rPr lang="zh-CN" altLang="en-US" dirty="0" smtClean="0">
                <a:solidFill>
                  <a:srgbClr val="C00000"/>
                </a:solidFill>
                <a:latin typeface="FZCuHeiSongS-B-GB" panose="02000000000000000000" charset="-122"/>
                <a:ea typeface="FZCuHeiSongS-B-GB" panose="02000000000000000000" charset="-122"/>
              </a:rPr>
              <a:t>将</a:t>
            </a:r>
            <a:r>
              <a:rPr lang="zh-CN" altLang="en-US" dirty="0">
                <a:solidFill>
                  <a:srgbClr val="C00000"/>
                </a:solidFill>
                <a:latin typeface="FZCuHeiSongS-B-GB" panose="02000000000000000000" charset="-122"/>
                <a:ea typeface="FZCuHeiSongS-B-GB" panose="02000000000000000000" charset="-122"/>
              </a:rPr>
              <a:t>党史学习教育纳入学院教育培训重要</a:t>
            </a:r>
            <a:r>
              <a:rPr lang="zh-CN" altLang="en-US" dirty="0" smtClean="0">
                <a:solidFill>
                  <a:srgbClr val="C00000"/>
                </a:solidFill>
                <a:latin typeface="FZCuHeiSongS-B-GB" panose="02000000000000000000" charset="-122"/>
                <a:ea typeface="FZCuHeiSongS-B-GB" panose="02000000000000000000" charset="-122"/>
              </a:rPr>
              <a:t>内容</a:t>
            </a:r>
            <a:endParaRPr lang="zh-CN" altLang="en-US" dirty="0">
              <a:solidFill>
                <a:srgbClr val="C00000"/>
              </a:solidFill>
              <a:latin typeface="FZCuHeiSongS-B-GB" panose="02000000000000000000" charset="-122"/>
              <a:ea typeface="FZCuHeiSongS-B-GB" panose="02000000000000000000" charset="-122"/>
            </a:endParaRPr>
          </a:p>
        </p:txBody>
      </p:sp>
      <p:sp>
        <p:nvSpPr>
          <p:cNvPr id="44" name="椭圆 43"/>
          <p:cNvSpPr/>
          <p:nvPr/>
        </p:nvSpPr>
        <p:spPr>
          <a:xfrm>
            <a:off x="3545568" y="3020254"/>
            <a:ext cx="731048" cy="731048"/>
          </a:xfrm>
          <a:prstGeom prst="ellipse">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CuHeiSongS-B-GB" panose="02000000000000000000" charset="-122"/>
              <a:ea typeface="FZCuHeiSongS-B-GB" panose="02000000000000000000" charset="-122"/>
            </a:endParaRPr>
          </a:p>
        </p:txBody>
      </p:sp>
      <p:sp>
        <p:nvSpPr>
          <p:cNvPr id="45" name="椭圆 44"/>
          <p:cNvSpPr/>
          <p:nvPr/>
        </p:nvSpPr>
        <p:spPr>
          <a:xfrm>
            <a:off x="5724988" y="2520723"/>
            <a:ext cx="731048" cy="731048"/>
          </a:xfrm>
          <a:prstGeom prst="ellipse">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CuHeiSongS-B-GB" panose="02000000000000000000" charset="-122"/>
              <a:ea typeface="FZCuHeiSongS-B-GB" panose="02000000000000000000" charset="-122"/>
            </a:endParaRPr>
          </a:p>
        </p:txBody>
      </p:sp>
      <p:pic>
        <p:nvPicPr>
          <p:cNvPr id="46" name="图形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6450" y="2688199"/>
            <a:ext cx="419100" cy="419100"/>
          </a:xfrm>
          <a:prstGeom prst="rect">
            <a:avLst/>
          </a:prstGeom>
        </p:spPr>
      </p:pic>
      <p:pic>
        <p:nvPicPr>
          <p:cNvPr id="47" name="图形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5849" y="3111804"/>
            <a:ext cx="476250" cy="476250"/>
          </a:xfrm>
          <a:prstGeom prst="rect">
            <a:avLst/>
          </a:prstGeom>
        </p:spPr>
      </p:pic>
      <p:sp>
        <p:nvSpPr>
          <p:cNvPr id="48" name="TextBox 1"/>
          <p:cNvSpPr txBox="1">
            <a:spLocks noChangeArrowheads="1"/>
          </p:cNvSpPr>
          <p:nvPr/>
        </p:nvSpPr>
        <p:spPr bwMode="auto">
          <a:xfrm>
            <a:off x="8575222" y="3180927"/>
            <a:ext cx="2252256" cy="321810"/>
          </a:xfrm>
          <a:prstGeom prst="rect">
            <a:avLst/>
          </a:prstGeom>
          <a:solidFill>
            <a:srgbClr val="FFFBF0"/>
          </a:solidFill>
          <a:ln w="9525">
            <a:noFill/>
            <a:miter lim="800000"/>
          </a:ln>
        </p:spPr>
        <p:txBody>
          <a:bodyPr wrap="square" lIns="105337" tIns="52669" rIns="105337" bIns="52669">
            <a:spAutoFit/>
          </a:bodyPr>
          <a:lstStyle/>
          <a:p>
            <a:pPr algn="r" defTabSz="1052195"/>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4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868"/>
          <a:stretch/>
        </p:blipFill>
        <p:spPr bwMode="auto">
          <a:xfrm>
            <a:off x="467366" y="2253343"/>
            <a:ext cx="3728545" cy="2066410"/>
          </a:xfrm>
          <a:prstGeom prst="rect">
            <a:avLst/>
          </a:prstGeom>
          <a:noFill/>
          <a:extLst>
            <a:ext uri="{909E8E84-426E-40DD-AFC4-6F175D3DCCD1}">
              <a14:hiddenFill xmlns:a14="http://schemas.microsoft.com/office/drawing/2010/main">
                <a:solidFill>
                  <a:srgbClr val="FFFFFF"/>
                </a:solidFill>
              </a14:hiddenFill>
            </a:ext>
          </a:extLst>
        </p:spPr>
      </p:pic>
      <p:sp>
        <p:nvSpPr>
          <p:cNvPr id="55" name="矩形 54"/>
          <p:cNvSpPr/>
          <p:nvPr/>
        </p:nvSpPr>
        <p:spPr>
          <a:xfrm>
            <a:off x="457525" y="3996541"/>
            <a:ext cx="3088044" cy="307777"/>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cs typeface="仿宋" panose="02010609060101010101" charset="-122"/>
              </a:rPr>
              <a:t>党的十九届六中全会精神宣讲会</a:t>
            </a:r>
          </a:p>
        </p:txBody>
      </p:sp>
      <p:pic>
        <p:nvPicPr>
          <p:cNvPr id="1026" name="Picture 2" descr="http://sfl.pku.edu.cn/images/content/2021-07/20210706085225119207.jpg"/>
          <p:cNvPicPr>
            <a:picLocks noChangeAspect="1" noChangeArrowheads="1"/>
          </p:cNvPicPr>
          <p:nvPr/>
        </p:nvPicPr>
        <p:blipFill rotWithShape="1">
          <a:blip r:embed="rId8">
            <a:extLst>
              <a:ext uri="{28A0092B-C50C-407E-A947-70E740481C1C}">
                <a14:useLocalDpi xmlns:a14="http://schemas.microsoft.com/office/drawing/2010/main" val="0"/>
              </a:ext>
            </a:extLst>
          </a:blip>
          <a:srcRect t="27132"/>
          <a:stretch/>
        </p:blipFill>
        <p:spPr bwMode="auto">
          <a:xfrm>
            <a:off x="4408847" y="2242457"/>
            <a:ext cx="3808922" cy="2077295"/>
          </a:xfrm>
          <a:prstGeom prst="rect">
            <a:avLst/>
          </a:prstGeom>
          <a:noFill/>
          <a:extLst>
            <a:ext uri="{909E8E84-426E-40DD-AFC4-6F175D3DCCD1}">
              <a14:hiddenFill xmlns:a14="http://schemas.microsoft.com/office/drawing/2010/main">
                <a:solidFill>
                  <a:srgbClr val="FFFFFF"/>
                </a:solidFill>
              </a14:hiddenFill>
            </a:ext>
          </a:extLst>
        </p:spPr>
      </p:pic>
      <p:sp>
        <p:nvSpPr>
          <p:cNvPr id="56" name="矩形 55"/>
          <p:cNvSpPr/>
          <p:nvPr/>
        </p:nvSpPr>
        <p:spPr>
          <a:xfrm>
            <a:off x="4271189" y="4001327"/>
            <a:ext cx="3474935" cy="307777"/>
          </a:xfrm>
          <a:prstGeom prst="rect">
            <a:avLst/>
          </a:prstGeom>
          <a:gradFill>
            <a:gsLst>
              <a:gs pos="100000">
                <a:srgbClr val="C00000"/>
              </a:gs>
              <a:gs pos="0">
                <a:srgbClr val="8B0012"/>
              </a:gs>
            </a:gsLst>
            <a:lin ang="2700000" scaled="1"/>
          </a:gradFill>
        </p:spPr>
        <p:txBody>
          <a:bodyPr wrap="square">
            <a:spAutoFit/>
          </a:bodyPr>
          <a:lstStyle/>
          <a:p>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党支部开展党史学习教育实践活动</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pic>
        <p:nvPicPr>
          <p:cNvPr id="1028" name="Picture 4" descr="http://sfl.pku.edu.cn/images/content/2021-04/2021040318015620003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1389"/>
          <a:stretch/>
        </p:blipFill>
        <p:spPr bwMode="auto">
          <a:xfrm>
            <a:off x="8430705" y="2242457"/>
            <a:ext cx="3523336" cy="2077296"/>
          </a:xfrm>
          <a:prstGeom prst="rect">
            <a:avLst/>
          </a:prstGeom>
          <a:noFill/>
          <a:extLst>
            <a:ext uri="{909E8E84-426E-40DD-AFC4-6F175D3DCCD1}">
              <a14:hiddenFill xmlns:a14="http://schemas.microsoft.com/office/drawing/2010/main">
                <a:solidFill>
                  <a:srgbClr val="FFFFFF"/>
                </a:solidFill>
              </a14:hiddenFill>
            </a:ext>
          </a:extLst>
        </p:spPr>
      </p:pic>
      <p:sp>
        <p:nvSpPr>
          <p:cNvPr id="57" name="矩形 56"/>
          <p:cNvSpPr/>
          <p:nvPr/>
        </p:nvSpPr>
        <p:spPr>
          <a:xfrm>
            <a:off x="8370669" y="4001923"/>
            <a:ext cx="3723360" cy="307777"/>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组织党员学习“首都百万师生同上一堂党史课”</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pic>
        <p:nvPicPr>
          <p:cNvPr id="1030" name="Picture 6" descr="http://sfl.pku.edu.cn/images/content/2021-03/20210322134249395473.jpg"/>
          <p:cNvPicPr>
            <a:picLocks noChangeAspect="1" noChangeArrowheads="1"/>
          </p:cNvPicPr>
          <p:nvPr/>
        </p:nvPicPr>
        <p:blipFill rotWithShape="1">
          <a:blip r:embed="rId10">
            <a:extLst>
              <a:ext uri="{28A0092B-C50C-407E-A947-70E740481C1C}">
                <a14:useLocalDpi xmlns:a14="http://schemas.microsoft.com/office/drawing/2010/main" val="0"/>
              </a:ext>
            </a:extLst>
          </a:blip>
          <a:srcRect t="24479"/>
          <a:stretch/>
        </p:blipFill>
        <p:spPr bwMode="auto">
          <a:xfrm>
            <a:off x="444982" y="4408715"/>
            <a:ext cx="3741781" cy="1880930"/>
          </a:xfrm>
          <a:prstGeom prst="rect">
            <a:avLst/>
          </a:prstGeom>
          <a:noFill/>
          <a:extLst>
            <a:ext uri="{909E8E84-426E-40DD-AFC4-6F175D3DCCD1}">
              <a14:hiddenFill xmlns:a14="http://schemas.microsoft.com/office/drawing/2010/main">
                <a:solidFill>
                  <a:srgbClr val="FFFFFF"/>
                </a:solidFill>
              </a14:hiddenFill>
            </a:ext>
          </a:extLst>
        </p:spPr>
      </p:pic>
      <p:sp>
        <p:nvSpPr>
          <p:cNvPr id="58" name="矩形 57"/>
          <p:cNvSpPr/>
          <p:nvPr/>
        </p:nvSpPr>
        <p:spPr>
          <a:xfrm>
            <a:off x="444982" y="5981868"/>
            <a:ext cx="3798130" cy="307777"/>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党委理论学习中心组（扩大）党史专题学习会</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pic>
        <p:nvPicPr>
          <p:cNvPr id="1036" name="Picture 12" descr="http://sfl.pku.edu.cn/images/content/2021-06/2021062813300154582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986" r="3158"/>
          <a:stretch/>
        </p:blipFill>
        <p:spPr bwMode="auto">
          <a:xfrm>
            <a:off x="6968778" y="4487227"/>
            <a:ext cx="2376238" cy="18024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fl.pku.edu.cn/images/content/2021-06/20210628133029012952.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383" r="-606"/>
          <a:stretch/>
        </p:blipFill>
        <p:spPr bwMode="auto">
          <a:xfrm>
            <a:off x="9345016" y="4487227"/>
            <a:ext cx="2520413" cy="1802418"/>
          </a:xfrm>
          <a:prstGeom prst="rect">
            <a:avLst/>
          </a:prstGeom>
          <a:noFill/>
          <a:extLst>
            <a:ext uri="{909E8E84-426E-40DD-AFC4-6F175D3DCCD1}">
              <a14:hiddenFill xmlns:a14="http://schemas.microsoft.com/office/drawing/2010/main">
                <a:solidFill>
                  <a:srgbClr val="FFFFFF"/>
                </a:solidFill>
              </a14:hiddenFill>
            </a:ext>
          </a:extLst>
        </p:spPr>
      </p:pic>
      <p:sp>
        <p:nvSpPr>
          <p:cNvPr id="59" name="矩形 58"/>
          <p:cNvSpPr/>
          <p:nvPr/>
        </p:nvSpPr>
        <p:spPr>
          <a:xfrm>
            <a:off x="4321478" y="5981868"/>
            <a:ext cx="6977893" cy="307777"/>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“回望百年党史 赓续红色基因”党史学习教育活动暨“光荣在党</a:t>
            </a:r>
            <a:r>
              <a:rPr lang="en-US" altLang="zh-CN" sz="1400" b="1" kern="100" dirty="0" smtClean="0">
                <a:solidFill>
                  <a:schemeClr val="bg1"/>
                </a:solidFill>
                <a:latin typeface="微软雅黑 Light" panose="020B0502040204020203" pitchFamily="34" charset="-122"/>
                <a:ea typeface="微软雅黑 Light" panose="020B0502040204020203" pitchFamily="34" charset="-122"/>
              </a:rPr>
              <a:t>50</a:t>
            </a: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年”纪念章颁发仪式</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24325116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1A1DAD14-8ED4-4446-830A-D9CA83AB3A82}"/>
              </a:ext>
            </a:extLst>
          </p:cNvPr>
          <p:cNvGrpSpPr/>
          <p:nvPr/>
        </p:nvGrpSpPr>
        <p:grpSpPr>
          <a:xfrm>
            <a:off x="959551" y="340946"/>
            <a:ext cx="5105087" cy="963734"/>
            <a:chOff x="657210" y="372731"/>
            <a:chExt cx="5105087" cy="963734"/>
          </a:xfrm>
        </p:grpSpPr>
        <p:sp>
          <p:nvSpPr>
            <p:cNvPr id="30" name="文本框 29">
              <a:extLst>
                <a:ext uri="{FF2B5EF4-FFF2-40B4-BE49-F238E27FC236}">
                  <a16:creationId xmlns:a16="http://schemas.microsoft.com/office/drawing/2014/main" id="{2A88CDA2-0C02-EE47-80BA-2BB9E76D1E8B}"/>
                </a:ext>
              </a:extLst>
            </p:cNvPr>
            <p:cNvSpPr txBox="1"/>
            <p:nvPr/>
          </p:nvSpPr>
          <p:spPr>
            <a:xfrm>
              <a:off x="657211" y="372731"/>
              <a:ext cx="2031325" cy="646331"/>
            </a:xfrm>
            <a:prstGeom prst="rect">
              <a:avLst/>
            </a:prstGeom>
            <a:noFill/>
          </p:spPr>
          <p:txBody>
            <a:bodyPr wrap="none" rtlCol="0">
              <a:spAutoFit/>
            </a:bodyPr>
            <a:lstStyle/>
            <a:p>
              <a:pPr lvl="0"/>
              <a:r>
                <a:rPr lang="zh-CN" altLang="en-US" sz="3600" dirty="0">
                  <a:solidFill>
                    <a:prstClr val="black"/>
                  </a:solidFill>
                  <a:latin typeface="FZCuHeiSongS-B-GB" panose="02000000000000000000" pitchFamily="2" charset="-122"/>
                  <a:ea typeface="FZCuHeiSongS-B-GB" panose="02000000000000000000" pitchFamily="2" charset="-122"/>
                  <a:cs typeface="字魂105号-简雅黑" panose="00000500000000000000" pitchFamily="2" charset="-122"/>
                </a:rPr>
                <a:t>主要做法</a:t>
              </a:r>
            </a:p>
          </p:txBody>
        </p:sp>
        <p:sp>
          <p:nvSpPr>
            <p:cNvPr id="31" name="文本框 30">
              <a:extLst>
                <a:ext uri="{FF2B5EF4-FFF2-40B4-BE49-F238E27FC236}">
                  <a16:creationId xmlns:a16="http://schemas.microsoft.com/office/drawing/2014/main" id="{592C0747-2A01-A74B-A8D8-3EA6E722EF1A}"/>
                </a:ext>
              </a:extLst>
            </p:cNvPr>
            <p:cNvSpPr txBox="1"/>
            <p:nvPr/>
          </p:nvSpPr>
          <p:spPr>
            <a:xfrm>
              <a:off x="657210" y="936355"/>
              <a:ext cx="5105087" cy="400110"/>
            </a:xfrm>
            <a:prstGeom prst="rect">
              <a:avLst/>
            </a:prstGeom>
            <a:noFill/>
          </p:spPr>
          <p:txBody>
            <a:bodyPr wrap="square">
              <a:spAutoFit/>
            </a:bodyPr>
            <a:lstStyle/>
            <a:p>
              <a:r>
                <a:rPr lang="zh-CN" altLang="en-US" sz="2000" dirty="0" smtClean="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扎实推进党史学习教育，擦亮政治本色</a:t>
              </a:r>
              <a:endParaRPr lang="zh-CN" altLang="en-US" sz="2000" dirty="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sp>
        <p:nvSpPr>
          <p:cNvPr id="33" name="矩形 32">
            <a:extLst>
              <a:ext uri="{FF2B5EF4-FFF2-40B4-BE49-F238E27FC236}">
                <a16:creationId xmlns:a16="http://schemas.microsoft.com/office/drawing/2014/main" id="{2DF2CF41-9708-6749-BF47-98BDC36A6B64}"/>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41" name="矩形 40">
            <a:extLst>
              <a:ext uri="{FF2B5EF4-FFF2-40B4-BE49-F238E27FC236}">
                <a16:creationId xmlns:a16="http://schemas.microsoft.com/office/drawing/2014/main" id="{A96EF827-1615-EB46-A775-8DD0AE8DE035}"/>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771" y="191961"/>
            <a:ext cx="2768400" cy="618209"/>
          </a:xfrm>
          <a:prstGeom prst="rect">
            <a:avLst/>
          </a:prstGeom>
        </p:spPr>
      </p:pic>
      <p:sp>
        <p:nvSpPr>
          <p:cNvPr id="43" name="内容占位符 2"/>
          <p:cNvSpPr txBox="1">
            <a:spLocks/>
          </p:cNvSpPr>
          <p:nvPr/>
        </p:nvSpPr>
        <p:spPr>
          <a:xfrm>
            <a:off x="794456" y="1376735"/>
            <a:ext cx="10998123" cy="7765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zh-CN" altLang="en-US" dirty="0">
                <a:solidFill>
                  <a:srgbClr val="C00000"/>
                </a:solidFill>
                <a:latin typeface="FZCuHeiSongS-B-GB" panose="02000000000000000000" charset="-122"/>
                <a:ea typeface="FZCuHeiSongS-B-GB" panose="02000000000000000000" charset="-122"/>
              </a:rPr>
              <a:t>以形式创新强化学习效果，切实做到学党史、悟思想、办实事、开新</a:t>
            </a:r>
            <a:r>
              <a:rPr lang="zh-CN" altLang="en-US" dirty="0" smtClean="0">
                <a:solidFill>
                  <a:srgbClr val="C00000"/>
                </a:solidFill>
                <a:latin typeface="FZCuHeiSongS-B-GB" panose="02000000000000000000" charset="-122"/>
                <a:ea typeface="FZCuHeiSongS-B-GB" panose="02000000000000000000" charset="-122"/>
              </a:rPr>
              <a:t>局</a:t>
            </a:r>
            <a:endParaRPr lang="zh-CN" altLang="en-US" dirty="0">
              <a:solidFill>
                <a:srgbClr val="C00000"/>
              </a:solidFill>
              <a:latin typeface="FZCuHeiSongS-B-GB" panose="02000000000000000000" charset="-122"/>
              <a:ea typeface="FZCuHeiSongS-B-GB" panose="02000000000000000000" charset="-122"/>
            </a:endParaRPr>
          </a:p>
        </p:txBody>
      </p:sp>
      <p:sp>
        <p:nvSpPr>
          <p:cNvPr id="44" name="椭圆 43"/>
          <p:cNvSpPr/>
          <p:nvPr/>
        </p:nvSpPr>
        <p:spPr>
          <a:xfrm>
            <a:off x="4579710" y="3020254"/>
            <a:ext cx="731048" cy="731048"/>
          </a:xfrm>
          <a:prstGeom prst="ellipse">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CuHeiSongS-B-GB" panose="02000000000000000000" charset="-122"/>
              <a:ea typeface="FZCuHeiSongS-B-GB" panose="02000000000000000000" charset="-122"/>
            </a:endParaRPr>
          </a:p>
        </p:txBody>
      </p:sp>
      <p:pic>
        <p:nvPicPr>
          <p:cNvPr id="47" name="图形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9991" y="3111804"/>
            <a:ext cx="476250" cy="476250"/>
          </a:xfrm>
          <a:prstGeom prst="rect">
            <a:avLst/>
          </a:prstGeom>
        </p:spPr>
      </p:pic>
      <p:grpSp>
        <p:nvGrpSpPr>
          <p:cNvPr id="7" name="组合 6"/>
          <p:cNvGrpSpPr/>
          <p:nvPr/>
        </p:nvGrpSpPr>
        <p:grpSpPr>
          <a:xfrm>
            <a:off x="1317170" y="1958656"/>
            <a:ext cx="9375322" cy="2354281"/>
            <a:chOff x="192678" y="3074039"/>
            <a:chExt cx="9375322" cy="2354281"/>
          </a:xfrm>
        </p:grpSpPr>
        <p:pic>
          <p:nvPicPr>
            <p:cNvPr id="3" name="图片 2"/>
            <p:cNvPicPr>
              <a:picLocks noChangeAspect="1"/>
            </p:cNvPicPr>
            <p:nvPr/>
          </p:nvPicPr>
          <p:blipFill>
            <a:blip r:embed="rId5"/>
            <a:stretch>
              <a:fillRect/>
            </a:stretch>
          </p:blipFill>
          <p:spPr>
            <a:xfrm>
              <a:off x="465186" y="3074039"/>
              <a:ext cx="5399080" cy="2354281"/>
            </a:xfrm>
            <a:prstGeom prst="rect">
              <a:avLst/>
            </a:prstGeom>
            <a:effectLst>
              <a:outerShdw blurRad="482600" dist="38100" dir="10800000" algn="r" rotWithShape="0">
                <a:schemeClr val="bg1">
                  <a:lumMod val="50000"/>
                  <a:alpha val="20000"/>
                </a:schemeClr>
              </a:outerShdw>
            </a:effectLst>
          </p:spPr>
        </p:pic>
        <p:pic>
          <p:nvPicPr>
            <p:cNvPr id="4" name="图片 3"/>
            <p:cNvPicPr>
              <a:picLocks noChangeAspect="1"/>
            </p:cNvPicPr>
            <p:nvPr/>
          </p:nvPicPr>
          <p:blipFill rotWithShape="1">
            <a:blip r:embed="rId6"/>
            <a:srcRect l="1963" t="4755"/>
            <a:stretch/>
          </p:blipFill>
          <p:spPr>
            <a:xfrm>
              <a:off x="192678" y="3825926"/>
              <a:ext cx="9375321" cy="399174"/>
            </a:xfrm>
            <a:prstGeom prst="rect">
              <a:avLst/>
            </a:prstGeom>
            <a:effectLst>
              <a:outerShdw blurRad="482600" dist="38100" dir="10800000" algn="r" rotWithShape="0">
                <a:schemeClr val="bg1">
                  <a:lumMod val="50000"/>
                  <a:alpha val="20000"/>
                </a:schemeClr>
              </a:outerShdw>
            </a:effectLst>
          </p:spPr>
        </p:pic>
        <p:pic>
          <p:nvPicPr>
            <p:cNvPr id="5" name="图片 4"/>
            <p:cNvPicPr>
              <a:picLocks noChangeAspect="1"/>
            </p:cNvPicPr>
            <p:nvPr/>
          </p:nvPicPr>
          <p:blipFill rotWithShape="1">
            <a:blip r:embed="rId7"/>
            <a:srcRect l="577" t="5025" r="1"/>
            <a:stretch/>
          </p:blipFill>
          <p:spPr>
            <a:xfrm>
              <a:off x="192678" y="4272239"/>
              <a:ext cx="9375321" cy="398039"/>
            </a:xfrm>
            <a:prstGeom prst="rect">
              <a:avLst/>
            </a:prstGeom>
            <a:effectLst>
              <a:outerShdw blurRad="482600" dist="38100" dir="10800000" algn="r" rotWithShape="0">
                <a:schemeClr val="bg1">
                  <a:lumMod val="50000"/>
                  <a:alpha val="20000"/>
                </a:schemeClr>
              </a:outerShdw>
            </a:effectLst>
          </p:spPr>
        </p:pic>
        <p:pic>
          <p:nvPicPr>
            <p:cNvPr id="6" name="图片 5"/>
            <p:cNvPicPr>
              <a:picLocks noChangeAspect="1"/>
            </p:cNvPicPr>
            <p:nvPr/>
          </p:nvPicPr>
          <p:blipFill>
            <a:blip r:embed="rId8"/>
            <a:stretch>
              <a:fillRect/>
            </a:stretch>
          </p:blipFill>
          <p:spPr>
            <a:xfrm>
              <a:off x="195400" y="4670279"/>
              <a:ext cx="9372600" cy="352425"/>
            </a:xfrm>
            <a:prstGeom prst="rect">
              <a:avLst/>
            </a:prstGeom>
            <a:effectLst>
              <a:outerShdw blurRad="482600" dist="38100" dir="10800000" algn="r" rotWithShape="0">
                <a:schemeClr val="bg1">
                  <a:lumMod val="50000"/>
                  <a:alpha val="20000"/>
                </a:schemeClr>
              </a:outerShdw>
            </a:effectLst>
          </p:spPr>
        </p:pic>
      </p:grpSp>
      <p:sp>
        <p:nvSpPr>
          <p:cNvPr id="57" name="矩形 56"/>
          <p:cNvSpPr/>
          <p:nvPr/>
        </p:nvSpPr>
        <p:spPr>
          <a:xfrm>
            <a:off x="6969131" y="2347273"/>
            <a:ext cx="3723360" cy="307777"/>
          </a:xfrm>
          <a:prstGeom prst="rect">
            <a:avLst/>
          </a:prstGeom>
          <a:gradFill>
            <a:gsLst>
              <a:gs pos="100000">
                <a:srgbClr val="C00000"/>
              </a:gs>
              <a:gs pos="0">
                <a:srgbClr val="8B0012"/>
              </a:gs>
            </a:gsLst>
            <a:lin ang="2700000" scaled="1"/>
          </a:gradFill>
        </p:spPr>
        <p:txBody>
          <a:bodyPr wrap="square">
            <a:spAutoFit/>
          </a:bodyPr>
          <a:lstStyle/>
          <a:p>
            <a:pPr algn="ct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“我为群众办实事”实践活动成果统计表</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grpSp>
        <p:nvGrpSpPr>
          <p:cNvPr id="8" name="组合 7"/>
          <p:cNvGrpSpPr/>
          <p:nvPr/>
        </p:nvGrpSpPr>
        <p:grpSpPr>
          <a:xfrm>
            <a:off x="1431370" y="4618893"/>
            <a:ext cx="2896175" cy="1929263"/>
            <a:chOff x="553256" y="4618893"/>
            <a:chExt cx="2896175" cy="1929263"/>
          </a:xfrm>
        </p:grpSpPr>
        <p:pic>
          <p:nvPicPr>
            <p:cNvPr id="2050" name="Picture 2" descr="http://sfl.pku.edu.cn/images/content/2021-11/2021110112514349951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536" y="4618893"/>
              <a:ext cx="2893895" cy="1929263"/>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p:nvSpPr>
          <p:spPr>
            <a:xfrm>
              <a:off x="553256" y="6240379"/>
              <a:ext cx="2896175" cy="307777"/>
            </a:xfrm>
            <a:prstGeom prst="rect">
              <a:avLst/>
            </a:prstGeom>
            <a:gradFill>
              <a:gsLst>
                <a:gs pos="100000">
                  <a:srgbClr val="C00000"/>
                </a:gs>
                <a:gs pos="0">
                  <a:srgbClr val="8B0012"/>
                </a:gs>
              </a:gsLst>
              <a:lin ang="2700000" scaled="1"/>
            </a:gradFill>
          </p:spPr>
          <p:txBody>
            <a:bodyPr wrap="square">
              <a:spAutoFit/>
            </a:bodyPr>
            <a:lstStyle/>
            <a:p>
              <a:pPr algn="ct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北京大学“再创未来”英语演讲比赛</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grpSp>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08714" y="4618893"/>
            <a:ext cx="3429802" cy="1929263"/>
          </a:xfrm>
          <a:prstGeom prst="rect">
            <a:avLst/>
          </a:prstGeom>
        </p:spPr>
      </p:pic>
      <p:sp>
        <p:nvSpPr>
          <p:cNvPr id="35" name="矩形 34"/>
          <p:cNvSpPr/>
          <p:nvPr/>
        </p:nvSpPr>
        <p:spPr>
          <a:xfrm>
            <a:off x="4408714" y="6240378"/>
            <a:ext cx="3120740" cy="307777"/>
          </a:xfrm>
          <a:prstGeom prst="rect">
            <a:avLst/>
          </a:prstGeom>
          <a:gradFill>
            <a:gsLst>
              <a:gs pos="100000">
                <a:srgbClr val="C00000"/>
              </a:gs>
              <a:gs pos="0">
                <a:srgbClr val="8B0012"/>
              </a:gs>
            </a:gsLst>
            <a:lin ang="2700000" scaled="1"/>
          </a:gradFill>
        </p:spPr>
        <p:txBody>
          <a:bodyPr wrap="square">
            <a:spAutoFit/>
          </a:bodyPr>
          <a:lstStyle/>
          <a:p>
            <a:pPr algn="ctr">
              <a:spcAft>
                <a:spcPts val="0"/>
              </a:spcAft>
            </a:pPr>
            <a:r>
              <a:rPr lang="zh-CN" altLang="en-US" sz="1400" b="1" kern="100" dirty="0">
                <a:solidFill>
                  <a:schemeClr val="bg1"/>
                </a:solidFill>
                <a:latin typeface="微软雅黑 Light" panose="020B0502040204020203" pitchFamily="34" charset="-122"/>
                <a:ea typeface="微软雅黑 Light" panose="020B0502040204020203" pitchFamily="34" charset="-122"/>
              </a:rPr>
              <a:t>献礼建党百年</a:t>
            </a: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原创音乐视频</a:t>
            </a:r>
            <a:r>
              <a:rPr lang="en-US" altLang="zh-CN" sz="1400" b="1" kern="100" dirty="0" smtClean="0">
                <a:solidFill>
                  <a:schemeClr val="bg1"/>
                </a:solidFill>
                <a:latin typeface="微软雅黑 Light" panose="020B0502040204020203" pitchFamily="34" charset="-122"/>
                <a:ea typeface="微软雅黑 Light" panose="020B0502040204020203" pitchFamily="34" charset="-122"/>
              </a:rPr>
              <a:t>《</a:t>
            </a: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初心</a:t>
            </a:r>
            <a:r>
              <a:rPr lang="en-US" altLang="zh-CN" sz="1400" b="1" kern="100" dirty="0" smtClean="0">
                <a:solidFill>
                  <a:schemeClr val="bg1"/>
                </a:solidFill>
                <a:latin typeface="微软雅黑 Light" panose="020B0502040204020203" pitchFamily="34" charset="-122"/>
                <a:ea typeface="微软雅黑 Light" panose="020B0502040204020203" pitchFamily="34" charset="-122"/>
              </a:rPr>
              <a:t>》</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pic>
        <p:nvPicPr>
          <p:cNvPr id="2052" name="Picture 4" descr="http://sfl.pku.edu.cn/images/content/2022-01/2022011112523936973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9685" y="4618893"/>
            <a:ext cx="3246086" cy="1931281"/>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7919685" y="6244730"/>
            <a:ext cx="2896175" cy="307777"/>
          </a:xfrm>
          <a:prstGeom prst="rect">
            <a:avLst/>
          </a:prstGeom>
          <a:gradFill>
            <a:gsLst>
              <a:gs pos="100000">
                <a:srgbClr val="C00000"/>
              </a:gs>
              <a:gs pos="0">
                <a:srgbClr val="8B0012"/>
              </a:gs>
            </a:gsLst>
            <a:lin ang="2700000" scaled="1"/>
          </a:gradFill>
        </p:spPr>
        <p:txBody>
          <a:bodyPr wrap="square">
            <a:spAutoFit/>
          </a:bodyPr>
          <a:lstStyle/>
          <a:p>
            <a:pPr algn="ct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成立冬奥会志愿者临时党团支部</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39071664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3">
            <a:extLst>
              <a:ext uri="{FF2B5EF4-FFF2-40B4-BE49-F238E27FC236}">
                <a16:creationId xmlns:a16="http://schemas.microsoft.com/office/drawing/2014/main" id="{80A39BFE-FE55-1D40-87AA-AAAE4EEAC526}"/>
              </a:ext>
            </a:extLst>
          </p:cNvPr>
          <p:cNvSpPr>
            <a:spLocks noChangeArrowheads="1"/>
          </p:cNvSpPr>
          <p:nvPr/>
        </p:nvSpPr>
        <p:spPr bwMode="auto">
          <a:xfrm>
            <a:off x="201977" y="1727527"/>
            <a:ext cx="4331939" cy="4640616"/>
          </a:xfrm>
          <a:prstGeom prst="roundRect">
            <a:avLst>
              <a:gd name="adj" fmla="val 9083"/>
            </a:avLst>
          </a:prstGeom>
          <a:solidFill>
            <a:srgbClr val="FFFFFF"/>
          </a:solidFill>
          <a:ln w="12700">
            <a:solidFill>
              <a:srgbClr val="9A0000"/>
            </a:solidFill>
            <a:round/>
            <a:headEnd/>
            <a:tailEnd/>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000" dirty="0">
              <a:solidFill>
                <a:srgbClr val="FFFFFF"/>
              </a:solidFill>
              <a:latin typeface="华光细黑_CNKI" panose="02000500000000000000" pitchFamily="2" charset="-122"/>
              <a:ea typeface="华光细黑_CNKI" panose="02000500000000000000" pitchFamily="2" charset="-122"/>
              <a:cs typeface="+mn-ea"/>
              <a:sym typeface="+mn-lt"/>
            </a:endParaRPr>
          </a:p>
        </p:txBody>
      </p:sp>
      <p:sp>
        <p:nvSpPr>
          <p:cNvPr id="60" name="圆角矩形 7">
            <a:extLst>
              <a:ext uri="{FF2B5EF4-FFF2-40B4-BE49-F238E27FC236}">
                <a16:creationId xmlns:a16="http://schemas.microsoft.com/office/drawing/2014/main" id="{765AE23E-AEAC-F040-A85C-0A21FBE2530F}"/>
              </a:ext>
            </a:extLst>
          </p:cNvPr>
          <p:cNvSpPr>
            <a:spLocks noChangeArrowheads="1"/>
          </p:cNvSpPr>
          <p:nvPr/>
        </p:nvSpPr>
        <p:spPr bwMode="auto">
          <a:xfrm>
            <a:off x="820612" y="1505836"/>
            <a:ext cx="3094670" cy="1185425"/>
          </a:xfrm>
          <a:prstGeom prst="roundRect">
            <a:avLst>
              <a:gd name="adj" fmla="val 16667"/>
            </a:avLst>
          </a:prstGeom>
          <a:solidFill>
            <a:srgbClr val="9A000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000" dirty="0">
              <a:solidFill>
                <a:srgbClr val="FFFFFF"/>
              </a:solidFill>
              <a:latin typeface="华光细黑_CNKI" panose="02000500000000000000" pitchFamily="2" charset="-122"/>
              <a:ea typeface="华光细黑_CNKI" panose="02000500000000000000" pitchFamily="2" charset="-122"/>
              <a:cs typeface="+mn-ea"/>
              <a:sym typeface="+mn-lt"/>
            </a:endParaRPr>
          </a:p>
        </p:txBody>
      </p:sp>
      <p:sp>
        <p:nvSpPr>
          <p:cNvPr id="33" name="矩形 32">
            <a:extLst>
              <a:ext uri="{FF2B5EF4-FFF2-40B4-BE49-F238E27FC236}">
                <a16:creationId xmlns:a16="http://schemas.microsoft.com/office/drawing/2014/main" id="{2DF2CF41-9708-6749-BF47-98BDC36A6B64}"/>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grpSp>
        <p:nvGrpSpPr>
          <p:cNvPr id="25" name="组合 24">
            <a:extLst>
              <a:ext uri="{FF2B5EF4-FFF2-40B4-BE49-F238E27FC236}">
                <a16:creationId xmlns:a16="http://schemas.microsoft.com/office/drawing/2014/main" id="{0B6B73EC-C5A9-8A43-8FC9-2AF6D908514E}"/>
              </a:ext>
            </a:extLst>
          </p:cNvPr>
          <p:cNvGrpSpPr/>
          <p:nvPr/>
        </p:nvGrpSpPr>
        <p:grpSpPr>
          <a:xfrm>
            <a:off x="718256" y="2768217"/>
            <a:ext cx="2802312" cy="1107996"/>
            <a:chOff x="2146183" y="2349127"/>
            <a:chExt cx="2514324" cy="1107996"/>
          </a:xfrm>
        </p:grpSpPr>
        <p:sp>
          <p:nvSpPr>
            <p:cNvPr id="26" name="文本框 25">
              <a:extLst>
                <a:ext uri="{FF2B5EF4-FFF2-40B4-BE49-F238E27FC236}">
                  <a16:creationId xmlns:a16="http://schemas.microsoft.com/office/drawing/2014/main" id="{D7EB5575-89F3-6D4E-AD49-4F6926C1BEEC}"/>
                </a:ext>
              </a:extLst>
            </p:cNvPr>
            <p:cNvSpPr txBox="1"/>
            <p:nvPr/>
          </p:nvSpPr>
          <p:spPr>
            <a:xfrm>
              <a:off x="2182690" y="2349127"/>
              <a:ext cx="2477817" cy="461665"/>
            </a:xfrm>
            <a:prstGeom prst="rect">
              <a:avLst/>
            </a:prstGeom>
            <a:noFill/>
          </p:spPr>
          <p:txBody>
            <a:bodyPr wrap="square" rtlCol="0">
              <a:spAutoFit/>
              <a:scene3d>
                <a:camera prst="orthographicFront"/>
                <a:lightRig rig="threePt" dir="t"/>
              </a:scene3d>
              <a:sp3d contourW="12700"/>
            </a:bodyPr>
            <a:lstStyle/>
            <a:p>
              <a:r>
                <a:rPr lang="zh-CN" altLang="en-US" sz="2400" dirty="0" smtClean="0">
                  <a:solidFill>
                    <a:srgbClr val="9A0000"/>
                  </a:solidFill>
                  <a:latin typeface="FZCuHeiSongS-B-GB" panose="02000000000000000000" charset="-122"/>
                  <a:ea typeface="FZCuHeiSongS-B-GB" panose="02000000000000000000" charset="-122"/>
                </a:rPr>
                <a:t>教材建设</a:t>
              </a:r>
              <a:endParaRPr lang="zh-CN" altLang="en-US" sz="2400" dirty="0">
                <a:solidFill>
                  <a:srgbClr val="9A0000"/>
                </a:solidFill>
                <a:latin typeface="FZCuHeiSongS-B-GB" panose="02000000000000000000" charset="-122"/>
                <a:ea typeface="FZCuHeiSongS-B-GB" panose="02000000000000000000" charset="-122"/>
                <a:cs typeface="+mn-ea"/>
                <a:sym typeface="+mn-lt"/>
              </a:endParaRPr>
            </a:p>
          </p:txBody>
        </p:sp>
        <p:sp>
          <p:nvSpPr>
            <p:cNvPr id="27" name="文本框 26">
              <a:extLst>
                <a:ext uri="{FF2B5EF4-FFF2-40B4-BE49-F238E27FC236}">
                  <a16:creationId xmlns:a16="http://schemas.microsoft.com/office/drawing/2014/main" id="{346659AE-E651-E744-9482-0F3571189D13}"/>
                </a:ext>
              </a:extLst>
            </p:cNvPr>
            <p:cNvSpPr txBox="1"/>
            <p:nvPr/>
          </p:nvSpPr>
          <p:spPr>
            <a:xfrm>
              <a:off x="2146183" y="2810792"/>
              <a:ext cx="2371481" cy="646331"/>
            </a:xfrm>
            <a:prstGeom prst="rect">
              <a:avLst/>
            </a:prstGeom>
            <a:noFill/>
          </p:spPr>
          <p:txBody>
            <a:bodyPr wrap="square" rtlCol="0">
              <a:spAutoFit/>
              <a:scene3d>
                <a:camera prst="orthographicFront"/>
                <a:lightRig rig="threePt" dir="t"/>
              </a:scene3d>
              <a:sp3d contourW="12700"/>
            </a:bodyPr>
            <a:lstStyle/>
            <a:p>
              <a:pPr marL="285750" indent="-285750">
                <a:buFont typeface="Arial" panose="020B0604020202020204" pitchFamily="34" charset="0"/>
                <a:buChar char="•"/>
              </a:pPr>
              <a:r>
                <a:rPr lang="zh-CN" altLang="zh-CN" dirty="0">
                  <a:latin typeface="FZCuHeiSongS-B-GB" panose="02000000000000000000" charset="-122"/>
                  <a:ea typeface="FZCuHeiSongS-B-GB" panose="02000000000000000000" charset="-122"/>
                </a:rPr>
                <a:t>教材建设</a:t>
              </a:r>
              <a:endParaRPr lang="en-US" altLang="zh-CN" dirty="0">
                <a:latin typeface="FZCuHeiSongS-B-GB" panose="02000000000000000000" charset="-122"/>
                <a:ea typeface="FZCuHeiSongS-B-GB" panose="02000000000000000000" charset="-122"/>
              </a:endParaRPr>
            </a:p>
            <a:p>
              <a:pPr marL="285750" indent="-285750">
                <a:buFont typeface="Arial" panose="020B0604020202020204" pitchFamily="34" charset="0"/>
                <a:buChar char="•"/>
              </a:pPr>
              <a:r>
                <a:rPr lang="zh-CN" altLang="zh-CN" dirty="0">
                  <a:latin typeface="FZCuHeiSongS-B-GB" panose="02000000000000000000" charset="-122"/>
                  <a:ea typeface="FZCuHeiSongS-B-GB" panose="02000000000000000000" charset="-122"/>
                </a:rPr>
                <a:t>推进“三进”工作</a:t>
              </a:r>
              <a:endParaRPr lang="zh-CN" altLang="en-US" dirty="0">
                <a:latin typeface="FZCuHeiSongS-B-GB" panose="02000000000000000000" charset="-122"/>
                <a:ea typeface="FZCuHeiSongS-B-GB" panose="02000000000000000000" charset="-122"/>
              </a:endParaRPr>
            </a:p>
          </p:txBody>
        </p:sp>
      </p:grpSp>
      <p:grpSp>
        <p:nvGrpSpPr>
          <p:cNvPr id="35" name="组合 34">
            <a:extLst>
              <a:ext uri="{FF2B5EF4-FFF2-40B4-BE49-F238E27FC236}">
                <a16:creationId xmlns:a16="http://schemas.microsoft.com/office/drawing/2014/main" id="{529F6077-9945-E745-BCB2-5458EEEF24F1}"/>
              </a:ext>
            </a:extLst>
          </p:cNvPr>
          <p:cNvGrpSpPr/>
          <p:nvPr/>
        </p:nvGrpSpPr>
        <p:grpSpPr>
          <a:xfrm>
            <a:off x="718256" y="4170268"/>
            <a:ext cx="3777342" cy="2415965"/>
            <a:chOff x="1397735" y="2338200"/>
            <a:chExt cx="3389153" cy="2415965"/>
          </a:xfrm>
        </p:grpSpPr>
        <p:sp>
          <p:nvSpPr>
            <p:cNvPr id="36" name="文本框 35">
              <a:extLst>
                <a:ext uri="{FF2B5EF4-FFF2-40B4-BE49-F238E27FC236}">
                  <a16:creationId xmlns:a16="http://schemas.microsoft.com/office/drawing/2014/main" id="{91C8CC1D-A9BA-EC46-AD82-CC479911DF34}"/>
                </a:ext>
              </a:extLst>
            </p:cNvPr>
            <p:cNvSpPr txBox="1"/>
            <p:nvPr/>
          </p:nvSpPr>
          <p:spPr>
            <a:xfrm>
              <a:off x="1449851" y="2338200"/>
              <a:ext cx="2440185" cy="461665"/>
            </a:xfrm>
            <a:prstGeom prst="rect">
              <a:avLst/>
            </a:prstGeom>
            <a:noFill/>
          </p:spPr>
          <p:txBody>
            <a:bodyPr wrap="square" rtlCol="0">
              <a:spAutoFit/>
              <a:scene3d>
                <a:camera prst="orthographicFront"/>
                <a:lightRig rig="threePt" dir="t"/>
              </a:scene3d>
              <a:sp3d contourW="12700"/>
            </a:bodyPr>
            <a:lstStyle/>
            <a:p>
              <a:r>
                <a:rPr lang="zh-CN" altLang="en-US" sz="2400" dirty="0" smtClean="0">
                  <a:solidFill>
                    <a:srgbClr val="9A0000"/>
                  </a:solidFill>
                  <a:latin typeface="FZCuHeiSongS-B-GB" panose="02000000000000000000" charset="-122"/>
                  <a:ea typeface="FZCuHeiSongS-B-GB" panose="02000000000000000000" charset="-122"/>
                </a:rPr>
                <a:t>思政育人体系</a:t>
              </a:r>
              <a:endParaRPr lang="zh-CN" altLang="en-US" sz="2400" dirty="0">
                <a:solidFill>
                  <a:srgbClr val="9A0000"/>
                </a:solidFill>
                <a:latin typeface="FZCuHeiSongS-B-GB" panose="02000000000000000000" charset="-122"/>
                <a:ea typeface="FZCuHeiSongS-B-GB" panose="02000000000000000000" charset="-122"/>
                <a:sym typeface="+mn-lt"/>
              </a:endParaRPr>
            </a:p>
          </p:txBody>
        </p:sp>
        <p:sp>
          <p:nvSpPr>
            <p:cNvPr id="37" name="文本框 36">
              <a:extLst>
                <a:ext uri="{FF2B5EF4-FFF2-40B4-BE49-F238E27FC236}">
                  <a16:creationId xmlns:a16="http://schemas.microsoft.com/office/drawing/2014/main" id="{3ADDD394-D342-D34B-9DB5-1D908C427ABA}"/>
                </a:ext>
              </a:extLst>
            </p:cNvPr>
            <p:cNvSpPr txBox="1"/>
            <p:nvPr/>
          </p:nvSpPr>
          <p:spPr>
            <a:xfrm>
              <a:off x="1397735" y="2784395"/>
              <a:ext cx="3389153" cy="1969770"/>
            </a:xfrm>
            <a:prstGeom prst="rect">
              <a:avLst/>
            </a:prstGeom>
            <a:noFill/>
          </p:spPr>
          <p:txBody>
            <a:bodyPr wrap="square" rtlCol="0">
              <a:spAutoFit/>
              <a:scene3d>
                <a:camera prst="orthographicFront"/>
                <a:lightRig rig="threePt" dir="t"/>
              </a:scene3d>
              <a:sp3d contourW="12700"/>
            </a:bodyPr>
            <a:lstStyle/>
            <a:p>
              <a:pPr marL="285750" indent="-285750">
                <a:buFont typeface="Arial" panose="020B0604020202020204" pitchFamily="34" charset="0"/>
                <a:buChar char="•"/>
              </a:pPr>
              <a:r>
                <a:rPr lang="zh-CN" altLang="zh-CN" dirty="0" smtClean="0">
                  <a:latin typeface="FZCuHeiSongS-B-GB" panose="02000000000000000000" charset="-122"/>
                  <a:ea typeface="FZCuHeiSongS-B-GB" panose="02000000000000000000" charset="-122"/>
                </a:rPr>
                <a:t>邀请资深翻译专家、外交使节等担任课程思政主讲人</a:t>
              </a:r>
              <a:endParaRPr lang="en-US" altLang="zh-CN" dirty="0" smtClean="0">
                <a:latin typeface="FZCuHeiSongS-B-GB" panose="02000000000000000000" charset="-122"/>
                <a:ea typeface="FZCuHeiSongS-B-GB" panose="02000000000000000000" charset="-122"/>
              </a:endParaRPr>
            </a:p>
            <a:p>
              <a:pPr marL="285750" indent="-285750">
                <a:buFont typeface="Arial" panose="020B0604020202020204" pitchFamily="34" charset="0"/>
                <a:buChar char="•"/>
              </a:pPr>
              <a:r>
                <a:rPr lang="zh-CN" altLang="en-US" dirty="0">
                  <a:latin typeface="FZCuHeiSongS-B-GB" panose="02000000000000000000" charset="-122"/>
                  <a:ea typeface="FZCuHeiSongS-B-GB" panose="02000000000000000000" charset="-122"/>
                </a:rPr>
                <a:t>课程思</a:t>
              </a:r>
              <a:r>
                <a:rPr lang="zh-CN" altLang="en-US" dirty="0" smtClean="0">
                  <a:latin typeface="FZCuHeiSongS-B-GB" panose="02000000000000000000" charset="-122"/>
                  <a:ea typeface="FZCuHeiSongS-B-GB" panose="02000000000000000000" charset="-122"/>
                </a:rPr>
                <a:t>政建设经验分享</a:t>
              </a:r>
              <a:endParaRPr lang="en-US" altLang="zh-CN" dirty="0" smtClean="0">
                <a:latin typeface="FZCuHeiSongS-B-GB" panose="02000000000000000000" charset="-122"/>
                <a:ea typeface="FZCuHeiSongS-B-GB" panose="02000000000000000000" charset="-122"/>
              </a:endParaRPr>
            </a:p>
            <a:p>
              <a:pPr marL="285750" indent="-285750">
                <a:buFont typeface="Arial" panose="020B0604020202020204" pitchFamily="34" charset="0"/>
                <a:buChar char="•"/>
              </a:pPr>
              <a:r>
                <a:rPr lang="zh-CN" altLang="en-US" dirty="0" smtClean="0">
                  <a:latin typeface="FZCuHeiSongS-B-GB" panose="02000000000000000000" charset="-122"/>
                  <a:ea typeface="FZCuHeiSongS-B-GB" panose="02000000000000000000" charset="-122"/>
                </a:rPr>
                <a:t>学生思</a:t>
              </a:r>
              <a:r>
                <a:rPr lang="zh-CN" altLang="en-US" dirty="0">
                  <a:latin typeface="FZCuHeiSongS-B-GB" panose="02000000000000000000" charset="-122"/>
                  <a:ea typeface="FZCuHeiSongS-B-GB" panose="02000000000000000000" charset="-122"/>
                </a:rPr>
                <a:t>政</a:t>
              </a:r>
              <a:r>
                <a:rPr lang="zh-CN" altLang="en-US" dirty="0" smtClean="0">
                  <a:latin typeface="FZCuHeiSongS-B-GB" panose="02000000000000000000" charset="-122"/>
                  <a:ea typeface="FZCuHeiSongS-B-GB" panose="02000000000000000000" charset="-122"/>
                </a:rPr>
                <a:t>实践</a:t>
              </a:r>
              <a:endParaRPr lang="en-US" altLang="zh-CN" dirty="0" smtClean="0">
                <a:latin typeface="FZCuHeiSongS-B-GB" panose="02000000000000000000" charset="-122"/>
                <a:ea typeface="FZCuHeiSongS-B-GB" panose="02000000000000000000" charset="-122"/>
              </a:endParaRPr>
            </a:p>
            <a:p>
              <a:pPr marL="285750" indent="-285750">
                <a:buFont typeface="Arial" panose="020B0604020202020204" pitchFamily="34" charset="0"/>
                <a:buChar char="•"/>
              </a:pPr>
              <a:r>
                <a:rPr lang="zh-CN" altLang="en-US" dirty="0" smtClean="0">
                  <a:latin typeface="FZCuHeiSongS-B-GB" panose="02000000000000000000" charset="-122"/>
                  <a:ea typeface="FZCuHeiSongS-B-GB" panose="02000000000000000000" charset="-122"/>
                </a:rPr>
                <a:t>人才培养基地</a:t>
              </a:r>
              <a:r>
                <a:rPr lang="zh-CN" altLang="en-US" dirty="0">
                  <a:latin typeface="FZCuHeiSongS-B-GB" panose="02000000000000000000" charset="-122"/>
                  <a:ea typeface="FZCuHeiSongS-B-GB" panose="02000000000000000000" charset="-122"/>
                </a:rPr>
                <a:t>共建</a:t>
              </a:r>
              <a:endParaRPr lang="en-US" altLang="zh-CN" dirty="0" smtClean="0">
                <a:latin typeface="FZCuHeiSongS-B-GB" panose="02000000000000000000" charset="-122"/>
                <a:ea typeface="FZCuHeiSongS-B-GB" panose="02000000000000000000" charset="-122"/>
              </a:endParaRPr>
            </a:p>
            <a:p>
              <a:pPr marL="285750" indent="-285750">
                <a:buFont typeface="Arial" panose="020B0604020202020204" pitchFamily="34" charset="0"/>
                <a:buChar char="•"/>
              </a:pPr>
              <a:endParaRPr lang="zh-CN" altLang="en-US" dirty="0">
                <a:latin typeface="FZCuHeiSongS-B-GB" panose="02000000000000000000" charset="-122"/>
                <a:ea typeface="FZCuHeiSongS-B-GB" panose="02000000000000000000" charset="-122"/>
              </a:endParaRPr>
            </a:p>
            <a:p>
              <a:pPr marL="285750" indent="-285750">
                <a:buFont typeface="Arial" panose="020B0604020202020204" pitchFamily="34" charset="0"/>
                <a:buChar char="•"/>
              </a:pPr>
              <a:endParaRPr lang="zh-CN" altLang="en-US" sz="1400" dirty="0">
                <a:solidFill>
                  <a:schemeClr val="tx1">
                    <a:lumMod val="50000"/>
                    <a:lumOff val="50000"/>
                  </a:schemeClr>
                </a:solidFill>
                <a:latin typeface="华光细黑_CNKI" panose="02000500000000000000" pitchFamily="2" charset="-122"/>
                <a:ea typeface="华光细黑_CNKI" panose="02000500000000000000" pitchFamily="2" charset="-122"/>
                <a:cs typeface="字魂105号-简雅黑" panose="00000500000000000000" pitchFamily="2" charset="-122"/>
              </a:endParaRPr>
            </a:p>
          </p:txBody>
        </p:sp>
      </p:grpSp>
      <p:sp>
        <p:nvSpPr>
          <p:cNvPr id="41" name="矩形 40">
            <a:extLst>
              <a:ext uri="{FF2B5EF4-FFF2-40B4-BE49-F238E27FC236}">
                <a16:creationId xmlns:a16="http://schemas.microsoft.com/office/drawing/2014/main" id="{A96EF827-1615-EB46-A775-8DD0AE8DE035}"/>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grpSp>
        <p:nvGrpSpPr>
          <p:cNvPr id="43" name="组合 42">
            <a:extLst>
              <a:ext uri="{FF2B5EF4-FFF2-40B4-BE49-F238E27FC236}">
                <a16:creationId xmlns:a16="http://schemas.microsoft.com/office/drawing/2014/main" id="{1A1DAD14-8ED4-4446-830A-D9CA83AB3A82}"/>
              </a:ext>
            </a:extLst>
          </p:cNvPr>
          <p:cNvGrpSpPr/>
          <p:nvPr/>
        </p:nvGrpSpPr>
        <p:grpSpPr>
          <a:xfrm>
            <a:off x="959551" y="340946"/>
            <a:ext cx="5105087" cy="963734"/>
            <a:chOff x="657210" y="372731"/>
            <a:chExt cx="5105087" cy="963734"/>
          </a:xfrm>
        </p:grpSpPr>
        <p:sp>
          <p:nvSpPr>
            <p:cNvPr id="44" name="文本框 43">
              <a:extLst>
                <a:ext uri="{FF2B5EF4-FFF2-40B4-BE49-F238E27FC236}">
                  <a16:creationId xmlns:a16="http://schemas.microsoft.com/office/drawing/2014/main" id="{2A88CDA2-0C02-EE47-80BA-2BB9E76D1E8B}"/>
                </a:ext>
              </a:extLst>
            </p:cNvPr>
            <p:cNvSpPr txBox="1"/>
            <p:nvPr/>
          </p:nvSpPr>
          <p:spPr>
            <a:xfrm>
              <a:off x="657211" y="372731"/>
              <a:ext cx="2031325" cy="646331"/>
            </a:xfrm>
            <a:prstGeom prst="rect">
              <a:avLst/>
            </a:prstGeom>
            <a:noFill/>
          </p:spPr>
          <p:txBody>
            <a:bodyPr wrap="none" rtlCol="0">
              <a:spAutoFit/>
            </a:bodyPr>
            <a:lstStyle/>
            <a:p>
              <a:pPr lvl="0"/>
              <a:r>
                <a:rPr lang="zh-CN" altLang="en-US" sz="3600" dirty="0">
                  <a:solidFill>
                    <a:prstClr val="black"/>
                  </a:solidFill>
                  <a:latin typeface="FZCuHeiSongS-B-GB" panose="02000000000000000000" pitchFamily="2" charset="-122"/>
                  <a:ea typeface="FZCuHeiSongS-B-GB" panose="02000000000000000000" pitchFamily="2" charset="-122"/>
                  <a:cs typeface="字魂105号-简雅黑" panose="00000500000000000000" pitchFamily="2" charset="-122"/>
                </a:rPr>
                <a:t>主要做法</a:t>
              </a:r>
            </a:p>
          </p:txBody>
        </p:sp>
        <p:sp>
          <p:nvSpPr>
            <p:cNvPr id="45" name="文本框 44">
              <a:extLst>
                <a:ext uri="{FF2B5EF4-FFF2-40B4-BE49-F238E27FC236}">
                  <a16:creationId xmlns:a16="http://schemas.microsoft.com/office/drawing/2014/main" id="{592C0747-2A01-A74B-A8D8-3EA6E722EF1A}"/>
                </a:ext>
              </a:extLst>
            </p:cNvPr>
            <p:cNvSpPr txBox="1"/>
            <p:nvPr/>
          </p:nvSpPr>
          <p:spPr>
            <a:xfrm>
              <a:off x="657210" y="936355"/>
              <a:ext cx="5105087" cy="400110"/>
            </a:xfrm>
            <a:prstGeom prst="rect">
              <a:avLst/>
            </a:prstGeom>
            <a:noFill/>
          </p:spPr>
          <p:txBody>
            <a:bodyPr wrap="square">
              <a:spAutoFit/>
            </a:bodyPr>
            <a:lstStyle/>
            <a:p>
              <a:r>
                <a:rPr lang="zh-CN" altLang="en-US" sz="2000" dirty="0" smtClean="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以党建推动学科建设，干事创业见实效</a:t>
              </a:r>
              <a:endParaRPr lang="zh-CN" altLang="en-US" sz="2000" dirty="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grpSp>
        <p:nvGrpSpPr>
          <p:cNvPr id="7" name="组合 6"/>
          <p:cNvGrpSpPr/>
          <p:nvPr/>
        </p:nvGrpSpPr>
        <p:grpSpPr>
          <a:xfrm>
            <a:off x="4647344" y="1538567"/>
            <a:ext cx="7248593" cy="4675291"/>
            <a:chOff x="4647344" y="1538567"/>
            <a:chExt cx="7248593" cy="4675291"/>
          </a:xfrm>
        </p:grpSpPr>
        <p:pic>
          <p:nvPicPr>
            <p:cNvPr id="3080" name="Picture 8" descr="http://sfl.pku.edu.cn/images/content/2021-11/20211126193202977577.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78" r="12578"/>
            <a:stretch/>
          </p:blipFill>
          <p:spPr bwMode="auto">
            <a:xfrm>
              <a:off x="7136220" y="1600999"/>
              <a:ext cx="2275214" cy="2275214"/>
            </a:xfrm>
            <a:prstGeom prst="round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4647344" y="1538567"/>
              <a:ext cx="7248593" cy="4675291"/>
              <a:chOff x="4995834" y="2079823"/>
              <a:chExt cx="6008953" cy="3875732"/>
            </a:xfrm>
          </p:grpSpPr>
          <p:pic>
            <p:nvPicPr>
              <p:cNvPr id="3074" name="Picture 2" descr="http://sfl.pku.edu.cn/images/content/2020-12/202012081541026716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60" t="-1149" r="6736" b="1149"/>
              <a:stretch/>
            </p:blipFill>
            <p:spPr bwMode="auto">
              <a:xfrm>
                <a:off x="5089398" y="2098629"/>
                <a:ext cx="1894163" cy="1894163"/>
              </a:xfrm>
              <a:prstGeom prst="roundRect">
                <a:avLst/>
              </a:prstGeom>
              <a:noFill/>
              <a:extLst>
                <a:ext uri="{909E8E84-426E-40DD-AFC4-6F175D3DCCD1}">
                  <a14:hiddenFill xmlns:a14="http://schemas.microsoft.com/office/drawing/2010/main">
                    <a:solidFill>
                      <a:srgbClr val="FFFFFF"/>
                    </a:solidFill>
                  </a14:hiddenFill>
                </a:ext>
              </a:extLst>
            </p:spPr>
          </p:pic>
          <p:pic>
            <p:nvPicPr>
              <p:cNvPr id="3076" name="Picture 4" descr="http://sfl.pku.edu.cn/images/content/2022-01/20220112194323114654.jpg"/>
              <p:cNvPicPr>
                <a:picLocks noChangeAspect="1" noChangeArrowheads="1"/>
              </p:cNvPicPr>
              <p:nvPr/>
            </p:nvPicPr>
            <p:blipFill rotWithShape="1">
              <a:blip r:embed="rId5">
                <a:extLst>
                  <a:ext uri="{28A0092B-C50C-407E-A947-70E740481C1C}">
                    <a14:useLocalDpi xmlns:a14="http://schemas.microsoft.com/office/drawing/2010/main" val="0"/>
                  </a:ext>
                </a:extLst>
              </a:blip>
              <a:srcRect l="55666" r="5758" b="49508"/>
              <a:stretch/>
            </p:blipFill>
            <p:spPr bwMode="auto">
              <a:xfrm>
                <a:off x="9020685" y="2079823"/>
                <a:ext cx="1975870" cy="1975870"/>
              </a:xfrm>
              <a:prstGeom prst="roundRect">
                <a:avLst/>
              </a:prstGeom>
              <a:noFill/>
              <a:extLst>
                <a:ext uri="{909E8E84-426E-40DD-AFC4-6F175D3DCCD1}">
                  <a14:hiddenFill xmlns:a14="http://schemas.microsoft.com/office/drawing/2010/main">
                    <a:solidFill>
                      <a:srgbClr val="FFFFFF"/>
                    </a:solidFill>
                  </a14:hiddenFill>
                </a:ext>
              </a:extLst>
            </p:spPr>
          </p:pic>
          <p:pic>
            <p:nvPicPr>
              <p:cNvPr id="3078" name="Picture 6" descr="http://sfl.pku.edu.cn/images/content/2022-02/2022022114344966220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312"/>
              <a:stretch/>
            </p:blipFill>
            <p:spPr bwMode="auto">
              <a:xfrm>
                <a:off x="7089844" y="4071257"/>
                <a:ext cx="3914943" cy="1869156"/>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11814" r="28186"/>
              <a:stretch/>
            </p:blipFill>
            <p:spPr>
              <a:xfrm>
                <a:off x="5107207" y="4040693"/>
                <a:ext cx="1914862" cy="1914862"/>
              </a:xfrm>
              <a:prstGeom prst="roundRect">
                <a:avLst/>
              </a:prstGeom>
            </p:spPr>
          </p:pic>
          <p:sp>
            <p:nvSpPr>
              <p:cNvPr id="50" name="矩形 49"/>
              <p:cNvSpPr/>
              <p:nvPr/>
            </p:nvSpPr>
            <p:spPr>
              <a:xfrm>
                <a:off x="7007353" y="3598372"/>
                <a:ext cx="1930676" cy="229627"/>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200" b="1" kern="100" dirty="0" smtClean="0">
                    <a:solidFill>
                      <a:schemeClr val="bg1"/>
                    </a:solidFill>
                    <a:latin typeface="微软雅黑 Light" panose="020B0502040204020203" pitchFamily="34" charset="-122"/>
                    <a:ea typeface="微软雅黑 Light" panose="020B0502040204020203" pitchFamily="34" charset="-122"/>
                  </a:rPr>
                  <a:t>高校教师课程思政教学能力培训</a:t>
                </a:r>
                <a:endParaRPr lang="zh-CN" altLang="zh-CN" sz="1200" b="1" kern="100" dirty="0">
                  <a:solidFill>
                    <a:schemeClr val="bg1"/>
                  </a:solidFill>
                  <a:latin typeface="微软雅黑 Light" panose="020B0502040204020203" pitchFamily="34" charset="-122"/>
                  <a:ea typeface="微软雅黑 Light" panose="020B0502040204020203" pitchFamily="34" charset="-122"/>
                </a:endParaRPr>
              </a:p>
            </p:txBody>
          </p:sp>
          <p:sp>
            <p:nvSpPr>
              <p:cNvPr id="51" name="矩形 50"/>
              <p:cNvSpPr/>
              <p:nvPr/>
            </p:nvSpPr>
            <p:spPr>
              <a:xfrm>
                <a:off x="4998952" y="3601375"/>
                <a:ext cx="1665895" cy="255142"/>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聘请校外课程思政导师</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sp>
            <p:nvSpPr>
              <p:cNvPr id="52" name="矩形 51"/>
              <p:cNvSpPr/>
              <p:nvPr/>
            </p:nvSpPr>
            <p:spPr>
              <a:xfrm>
                <a:off x="8991253" y="3598372"/>
                <a:ext cx="1665895" cy="255142"/>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课程思政建设经验分享</a:t>
                </a:r>
                <a:endParaRPr lang="zh-CN" altLang="zh-CN" sz="1400" b="1" kern="100" dirty="0">
                  <a:solidFill>
                    <a:schemeClr val="bg1"/>
                  </a:solidFill>
                  <a:latin typeface="微软雅黑 Light" panose="020B0502040204020203" pitchFamily="34" charset="-122"/>
                  <a:ea typeface="微软雅黑 Light" panose="020B0502040204020203" pitchFamily="34" charset="-122"/>
                </a:endParaRPr>
              </a:p>
            </p:txBody>
          </p:sp>
          <p:sp>
            <p:nvSpPr>
              <p:cNvPr id="53" name="矩形 52"/>
              <p:cNvSpPr/>
              <p:nvPr/>
            </p:nvSpPr>
            <p:spPr>
              <a:xfrm>
                <a:off x="4995834" y="5414941"/>
                <a:ext cx="1039661" cy="255142"/>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学生思政实践</a:t>
                </a:r>
              </a:p>
            </p:txBody>
          </p:sp>
          <p:sp>
            <p:nvSpPr>
              <p:cNvPr id="54" name="矩形 53"/>
              <p:cNvSpPr/>
              <p:nvPr/>
            </p:nvSpPr>
            <p:spPr>
              <a:xfrm>
                <a:off x="7083084" y="5432414"/>
                <a:ext cx="2513951" cy="433740"/>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与中央党史和文献研究院第六研究部</a:t>
                </a:r>
                <a:endParaRPr lang="en-US" altLang="zh-CN" sz="1400" b="1" kern="100" dirty="0" smtClean="0">
                  <a:solidFill>
                    <a:schemeClr val="bg1"/>
                  </a:solidFill>
                  <a:latin typeface="微软雅黑 Light" panose="020B0502040204020203" pitchFamily="34" charset="-122"/>
                  <a:ea typeface="微软雅黑 Light" panose="020B0502040204020203" pitchFamily="34" charset="-122"/>
                </a:endParaRPr>
              </a:p>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共商人才培养基地建设</a:t>
                </a:r>
              </a:p>
            </p:txBody>
          </p:sp>
        </p:grpSp>
      </p:grpSp>
      <p:pic>
        <p:nvPicPr>
          <p:cNvPr id="56" name="图片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5771" y="191961"/>
            <a:ext cx="2768400" cy="618209"/>
          </a:xfrm>
          <a:prstGeom prst="rect">
            <a:avLst/>
          </a:prstGeom>
        </p:spPr>
      </p:pic>
      <p:sp>
        <p:nvSpPr>
          <p:cNvPr id="6" name="矩形 5"/>
          <p:cNvSpPr/>
          <p:nvPr/>
        </p:nvSpPr>
        <p:spPr>
          <a:xfrm>
            <a:off x="972358" y="1685825"/>
            <a:ext cx="2646878" cy="830997"/>
          </a:xfrm>
          <a:prstGeom prst="rect">
            <a:avLst/>
          </a:prstGeom>
        </p:spPr>
        <p:txBody>
          <a:bodyPr wrap="none">
            <a:spAutoFit/>
          </a:bodyPr>
          <a:lstStyle/>
          <a:p>
            <a:pPr algn="ctr"/>
            <a:r>
              <a:rPr lang="zh-CN" altLang="zh-CN" sz="2400" dirty="0">
                <a:solidFill>
                  <a:schemeClr val="bg1"/>
                </a:solidFill>
                <a:latin typeface="FZCuHeiSongS-B-GB" panose="02000000000000000000" charset="-122"/>
                <a:ea typeface="FZCuHeiSongS-B-GB" panose="02000000000000000000" charset="-122"/>
              </a:rPr>
              <a:t>优化育人</a:t>
            </a:r>
            <a:r>
              <a:rPr lang="zh-CN" altLang="zh-CN" sz="2400" dirty="0" smtClean="0">
                <a:solidFill>
                  <a:schemeClr val="bg1"/>
                </a:solidFill>
                <a:latin typeface="FZCuHeiSongS-B-GB" panose="02000000000000000000" charset="-122"/>
                <a:ea typeface="FZCuHeiSongS-B-GB" panose="02000000000000000000" charset="-122"/>
              </a:rPr>
              <a:t>生态</a:t>
            </a:r>
            <a:endParaRPr lang="en-US" altLang="zh-CN" sz="2400" dirty="0" smtClean="0">
              <a:solidFill>
                <a:schemeClr val="bg1"/>
              </a:solidFill>
              <a:latin typeface="FZCuHeiSongS-B-GB" panose="02000000000000000000" charset="-122"/>
              <a:ea typeface="FZCuHeiSongS-B-GB" panose="02000000000000000000" charset="-122"/>
            </a:endParaRPr>
          </a:p>
          <a:p>
            <a:pPr algn="ctr"/>
            <a:r>
              <a:rPr lang="zh-CN" altLang="zh-CN" sz="2400" dirty="0" smtClean="0">
                <a:solidFill>
                  <a:schemeClr val="bg1"/>
                </a:solidFill>
                <a:latin typeface="FZCuHeiSongS-B-GB" panose="02000000000000000000" charset="-122"/>
                <a:ea typeface="FZCuHeiSongS-B-GB" panose="02000000000000000000" charset="-122"/>
              </a:rPr>
              <a:t>提升</a:t>
            </a:r>
            <a:r>
              <a:rPr lang="zh-CN" altLang="zh-CN" sz="2400" dirty="0">
                <a:solidFill>
                  <a:schemeClr val="bg1"/>
                </a:solidFill>
                <a:latin typeface="FZCuHeiSongS-B-GB" panose="02000000000000000000" charset="-122"/>
                <a:ea typeface="FZCuHeiSongS-B-GB" panose="02000000000000000000" charset="-122"/>
              </a:rPr>
              <a:t>思政工作效能</a:t>
            </a:r>
            <a:endParaRPr lang="zh-CN" altLang="en-US" sz="2400" dirty="0">
              <a:solidFill>
                <a:schemeClr val="bg1"/>
              </a:solidFill>
              <a:latin typeface="FZCuHeiSongS-B-GB" panose="02000000000000000000" charset="-122"/>
              <a:ea typeface="FZCuHeiSongS-B-GB" panose="02000000000000000000" charset="-122"/>
            </a:endParaRPr>
          </a:p>
        </p:txBody>
      </p:sp>
    </p:spTree>
    <p:extLst>
      <p:ext uri="{BB962C8B-B14F-4D97-AF65-F5344CB8AC3E}">
        <p14:creationId xmlns:p14="http://schemas.microsoft.com/office/powerpoint/2010/main" val="148478590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fl.pku.edu.cn/images/content/2021-11/202111262009141440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17" y="4126583"/>
            <a:ext cx="3116038" cy="2074113"/>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a:extLst>
              <a:ext uri="{FF2B5EF4-FFF2-40B4-BE49-F238E27FC236}">
                <a16:creationId xmlns:a16="http://schemas.microsoft.com/office/drawing/2014/main" id="{2DF2CF41-9708-6749-BF47-98BDC36A6B64}"/>
              </a:ext>
            </a:extLst>
          </p:cNvPr>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sp>
        <p:nvSpPr>
          <p:cNvPr id="41" name="矩形 40">
            <a:extLst>
              <a:ext uri="{FF2B5EF4-FFF2-40B4-BE49-F238E27FC236}">
                <a16:creationId xmlns:a16="http://schemas.microsoft.com/office/drawing/2014/main" id="{A96EF827-1615-EB46-A775-8DD0AE8DE035}"/>
              </a:ext>
            </a:extLst>
          </p:cNvPr>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FZCuHeiSongS-B-GB" panose="02000000000000000000" charset="-122"/>
              <a:ea typeface="FZCuHeiSongS-B-GB" panose="02000000000000000000" charset="-122"/>
            </a:endParaRPr>
          </a:p>
        </p:txBody>
      </p:sp>
      <p:grpSp>
        <p:nvGrpSpPr>
          <p:cNvPr id="43" name="组合 42">
            <a:extLst>
              <a:ext uri="{FF2B5EF4-FFF2-40B4-BE49-F238E27FC236}">
                <a16:creationId xmlns:a16="http://schemas.microsoft.com/office/drawing/2014/main" id="{1A1DAD14-8ED4-4446-830A-D9CA83AB3A82}"/>
              </a:ext>
            </a:extLst>
          </p:cNvPr>
          <p:cNvGrpSpPr/>
          <p:nvPr/>
        </p:nvGrpSpPr>
        <p:grpSpPr>
          <a:xfrm>
            <a:off x="959551" y="340946"/>
            <a:ext cx="5105087" cy="963734"/>
            <a:chOff x="657210" y="372731"/>
            <a:chExt cx="5105087" cy="963734"/>
          </a:xfrm>
        </p:grpSpPr>
        <p:sp>
          <p:nvSpPr>
            <p:cNvPr id="44" name="文本框 43">
              <a:extLst>
                <a:ext uri="{FF2B5EF4-FFF2-40B4-BE49-F238E27FC236}">
                  <a16:creationId xmlns:a16="http://schemas.microsoft.com/office/drawing/2014/main" id="{2A88CDA2-0C02-EE47-80BA-2BB9E76D1E8B}"/>
                </a:ext>
              </a:extLst>
            </p:cNvPr>
            <p:cNvSpPr txBox="1"/>
            <p:nvPr/>
          </p:nvSpPr>
          <p:spPr>
            <a:xfrm>
              <a:off x="657211" y="372731"/>
              <a:ext cx="2031325" cy="646331"/>
            </a:xfrm>
            <a:prstGeom prst="rect">
              <a:avLst/>
            </a:prstGeom>
            <a:noFill/>
          </p:spPr>
          <p:txBody>
            <a:bodyPr wrap="none" rtlCol="0">
              <a:spAutoFit/>
            </a:bodyPr>
            <a:lstStyle/>
            <a:p>
              <a:pPr lvl="0"/>
              <a:r>
                <a:rPr lang="zh-CN" altLang="en-US" sz="3600" dirty="0">
                  <a:solidFill>
                    <a:prstClr val="black"/>
                  </a:solidFill>
                  <a:latin typeface="FZCuHeiSongS-B-GB" panose="02000000000000000000" pitchFamily="2" charset="-122"/>
                  <a:ea typeface="FZCuHeiSongS-B-GB" panose="02000000000000000000" pitchFamily="2" charset="-122"/>
                  <a:cs typeface="字魂105号-简雅黑" panose="00000500000000000000" pitchFamily="2" charset="-122"/>
                </a:rPr>
                <a:t>主要做法</a:t>
              </a:r>
            </a:p>
          </p:txBody>
        </p:sp>
        <p:sp>
          <p:nvSpPr>
            <p:cNvPr id="45" name="文本框 44">
              <a:extLst>
                <a:ext uri="{FF2B5EF4-FFF2-40B4-BE49-F238E27FC236}">
                  <a16:creationId xmlns:a16="http://schemas.microsoft.com/office/drawing/2014/main" id="{592C0747-2A01-A74B-A8D8-3EA6E722EF1A}"/>
                </a:ext>
              </a:extLst>
            </p:cNvPr>
            <p:cNvSpPr txBox="1"/>
            <p:nvPr/>
          </p:nvSpPr>
          <p:spPr>
            <a:xfrm>
              <a:off x="657210" y="936355"/>
              <a:ext cx="5105087" cy="400110"/>
            </a:xfrm>
            <a:prstGeom prst="rect">
              <a:avLst/>
            </a:prstGeom>
            <a:noFill/>
          </p:spPr>
          <p:txBody>
            <a:bodyPr wrap="square">
              <a:spAutoFit/>
            </a:bodyPr>
            <a:lstStyle/>
            <a:p>
              <a:r>
                <a:rPr lang="zh-CN" altLang="en-US" sz="2000" dirty="0" smtClean="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rPr>
                <a:t>以党建推动学科建设，干事创业见实效</a:t>
              </a:r>
              <a:endParaRPr lang="zh-CN" altLang="en-US" sz="2000" dirty="0">
                <a:solidFill>
                  <a:schemeClr val="tx1">
                    <a:lumMod val="50000"/>
                    <a:lumOff val="50000"/>
                  </a:schemeClr>
                </a:solidFill>
                <a:latin typeface="FZCuHeiSongS-B-GB" panose="02000000000000000000" pitchFamily="2" charset="-122"/>
                <a:ea typeface="FZCuHeiSongS-B-GB" panose="02000000000000000000" pitchFamily="2" charset="-122"/>
                <a:cs typeface="字魂105号-简雅黑" panose="00000500000000000000" pitchFamily="2" charset="-122"/>
              </a:endParaRPr>
            </a:p>
          </p:txBody>
        </p:sp>
      </p:grpSp>
      <p:pic>
        <p:nvPicPr>
          <p:cNvPr id="56" name="图片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5771" y="191961"/>
            <a:ext cx="2768400" cy="618209"/>
          </a:xfrm>
          <a:prstGeom prst="rect">
            <a:avLst/>
          </a:prstGeom>
        </p:spPr>
      </p:pic>
      <p:grpSp>
        <p:nvGrpSpPr>
          <p:cNvPr id="7" name="组合 6"/>
          <p:cNvGrpSpPr/>
          <p:nvPr/>
        </p:nvGrpSpPr>
        <p:grpSpPr>
          <a:xfrm>
            <a:off x="7968343" y="1169775"/>
            <a:ext cx="3840344" cy="2750478"/>
            <a:chOff x="201977" y="1505836"/>
            <a:chExt cx="4331939" cy="2750478"/>
          </a:xfrm>
        </p:grpSpPr>
        <p:sp>
          <p:nvSpPr>
            <p:cNvPr id="59" name="圆角矩形 3">
              <a:extLst>
                <a:ext uri="{FF2B5EF4-FFF2-40B4-BE49-F238E27FC236}">
                  <a16:creationId xmlns:a16="http://schemas.microsoft.com/office/drawing/2014/main" id="{80A39BFE-FE55-1D40-87AA-AAAE4EEAC526}"/>
                </a:ext>
              </a:extLst>
            </p:cNvPr>
            <p:cNvSpPr>
              <a:spLocks noChangeArrowheads="1"/>
            </p:cNvSpPr>
            <p:nvPr/>
          </p:nvSpPr>
          <p:spPr bwMode="auto">
            <a:xfrm>
              <a:off x="201977" y="1727527"/>
              <a:ext cx="4331939" cy="2528787"/>
            </a:xfrm>
            <a:prstGeom prst="roundRect">
              <a:avLst>
                <a:gd name="adj" fmla="val 9083"/>
              </a:avLst>
            </a:prstGeom>
            <a:solidFill>
              <a:srgbClr val="FFFFFF"/>
            </a:solidFill>
            <a:ln w="12700">
              <a:solidFill>
                <a:srgbClr val="9A0000"/>
              </a:solidFill>
              <a:round/>
              <a:headEnd/>
              <a:tailEnd/>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000" dirty="0">
                <a:solidFill>
                  <a:srgbClr val="FFFFFF"/>
                </a:solidFill>
                <a:latin typeface="华光细黑_CNKI" panose="02000500000000000000" pitchFamily="2" charset="-122"/>
                <a:ea typeface="华光细黑_CNKI" panose="02000500000000000000" pitchFamily="2" charset="-122"/>
                <a:cs typeface="+mn-ea"/>
                <a:sym typeface="+mn-lt"/>
              </a:endParaRPr>
            </a:p>
          </p:txBody>
        </p:sp>
        <p:sp>
          <p:nvSpPr>
            <p:cNvPr id="60" name="圆角矩形 7">
              <a:extLst>
                <a:ext uri="{FF2B5EF4-FFF2-40B4-BE49-F238E27FC236}">
                  <a16:creationId xmlns:a16="http://schemas.microsoft.com/office/drawing/2014/main" id="{765AE23E-AEAC-F040-A85C-0A21FBE2530F}"/>
                </a:ext>
              </a:extLst>
            </p:cNvPr>
            <p:cNvSpPr>
              <a:spLocks noChangeArrowheads="1"/>
            </p:cNvSpPr>
            <p:nvPr/>
          </p:nvSpPr>
          <p:spPr bwMode="auto">
            <a:xfrm>
              <a:off x="460115" y="1505836"/>
              <a:ext cx="3815661" cy="1185425"/>
            </a:xfrm>
            <a:prstGeom prst="roundRect">
              <a:avLst>
                <a:gd name="adj" fmla="val 16667"/>
              </a:avLst>
            </a:prstGeom>
            <a:solidFill>
              <a:srgbClr val="9A000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000" dirty="0">
                <a:solidFill>
                  <a:srgbClr val="FFFFFF"/>
                </a:solidFill>
                <a:latin typeface="华光细黑_CNKI" panose="02000500000000000000" pitchFamily="2" charset="-122"/>
                <a:ea typeface="华光细黑_CNKI" panose="02000500000000000000" pitchFamily="2" charset="-122"/>
                <a:cs typeface="+mn-ea"/>
                <a:sym typeface="+mn-lt"/>
              </a:endParaRPr>
            </a:p>
          </p:txBody>
        </p:sp>
        <p:sp>
          <p:nvSpPr>
            <p:cNvPr id="27" name="文本框 26">
              <a:extLst>
                <a:ext uri="{FF2B5EF4-FFF2-40B4-BE49-F238E27FC236}">
                  <a16:creationId xmlns:a16="http://schemas.microsoft.com/office/drawing/2014/main" id="{346659AE-E651-E744-9482-0F3571189D13}"/>
                </a:ext>
              </a:extLst>
            </p:cNvPr>
            <p:cNvSpPr txBox="1"/>
            <p:nvPr/>
          </p:nvSpPr>
          <p:spPr>
            <a:xfrm>
              <a:off x="460115" y="2939144"/>
              <a:ext cx="3815661" cy="646331"/>
            </a:xfrm>
            <a:prstGeom prst="rect">
              <a:avLst/>
            </a:prstGeom>
            <a:noFill/>
          </p:spPr>
          <p:txBody>
            <a:bodyPr wrap="square" rtlCol="0">
              <a:spAutoFit/>
              <a:scene3d>
                <a:camera prst="orthographicFront"/>
                <a:lightRig rig="threePt" dir="t"/>
              </a:scene3d>
              <a:sp3d contourW="12700"/>
            </a:bodyPr>
            <a:lstStyle/>
            <a:p>
              <a:pPr marL="285750" indent="-285750">
                <a:buFont typeface="Arial" panose="020B0604020202020204" pitchFamily="34" charset="0"/>
                <a:buChar char="•"/>
              </a:pPr>
              <a:r>
                <a:rPr lang="zh-CN" altLang="en-US" dirty="0">
                  <a:latin typeface="FZCuHeiSongS-B-GB" panose="02000000000000000000" charset="-122"/>
                  <a:ea typeface="FZCuHeiSongS-B-GB" panose="02000000000000000000" charset="-122"/>
                </a:rPr>
                <a:t>张远航院士团队专题报告会</a:t>
              </a:r>
              <a:endParaRPr lang="en-US" altLang="zh-CN" dirty="0">
                <a:latin typeface="FZCuHeiSongS-B-GB" panose="02000000000000000000" charset="-122"/>
                <a:ea typeface="FZCuHeiSongS-B-GB" panose="02000000000000000000" charset="-122"/>
              </a:endParaRPr>
            </a:p>
            <a:p>
              <a:pPr marL="285750" indent="-285750">
                <a:buFont typeface="Arial" panose="020B0604020202020204" pitchFamily="34" charset="0"/>
                <a:buChar char="•"/>
              </a:pPr>
              <a:r>
                <a:rPr lang="zh-CN" altLang="zh-CN" dirty="0">
                  <a:latin typeface="FZCuHeiSongS-B-GB" panose="02000000000000000000" charset="-122"/>
                  <a:ea typeface="FZCuHeiSongS-B-GB" panose="02000000000000000000" charset="-122"/>
                </a:rPr>
                <a:t>开展学院师德师风专题</a:t>
              </a:r>
              <a:r>
                <a:rPr lang="zh-CN" altLang="zh-CN" dirty="0" smtClean="0">
                  <a:latin typeface="FZCuHeiSongS-B-GB" panose="02000000000000000000" charset="-122"/>
                  <a:ea typeface="FZCuHeiSongS-B-GB" panose="02000000000000000000" charset="-122"/>
                </a:rPr>
                <a:t>培训</a:t>
              </a:r>
              <a:endParaRPr lang="en-US" altLang="zh-CN" dirty="0" smtClean="0">
                <a:latin typeface="FZCuHeiSongS-B-GB" panose="02000000000000000000" charset="-122"/>
                <a:ea typeface="FZCuHeiSongS-B-GB" panose="02000000000000000000" charset="-122"/>
              </a:endParaRPr>
            </a:p>
          </p:txBody>
        </p:sp>
        <p:sp>
          <p:nvSpPr>
            <p:cNvPr id="6" name="矩形 5"/>
            <p:cNvSpPr/>
            <p:nvPr/>
          </p:nvSpPr>
          <p:spPr>
            <a:xfrm>
              <a:off x="527921" y="1780231"/>
              <a:ext cx="3680051" cy="707886"/>
            </a:xfrm>
            <a:prstGeom prst="rect">
              <a:avLst/>
            </a:prstGeom>
          </p:spPr>
          <p:txBody>
            <a:bodyPr wrap="none">
              <a:spAutoFit/>
            </a:bodyPr>
            <a:lstStyle/>
            <a:p>
              <a:pPr algn="ctr"/>
              <a:r>
                <a:rPr lang="zh-CN" altLang="en-US" sz="2000" dirty="0" smtClean="0">
                  <a:solidFill>
                    <a:schemeClr val="bg1"/>
                  </a:solidFill>
                  <a:latin typeface="FZCuHeiSongS-B-GB" panose="02000000000000000000" charset="-122"/>
                  <a:ea typeface="FZCuHeiSongS-B-GB" panose="02000000000000000000" charset="-122"/>
                </a:rPr>
                <a:t>制定师德专题教育工作方案</a:t>
              </a:r>
              <a:endParaRPr lang="en-US" altLang="zh-CN" sz="2000" dirty="0" smtClean="0">
                <a:solidFill>
                  <a:schemeClr val="bg1"/>
                </a:solidFill>
                <a:latin typeface="FZCuHeiSongS-B-GB" panose="02000000000000000000" charset="-122"/>
                <a:ea typeface="FZCuHeiSongS-B-GB" panose="02000000000000000000" charset="-122"/>
              </a:endParaRPr>
            </a:p>
            <a:p>
              <a:pPr algn="ctr"/>
              <a:r>
                <a:rPr lang="zh-CN" altLang="en-US" sz="2000" dirty="0" smtClean="0">
                  <a:solidFill>
                    <a:schemeClr val="bg1"/>
                  </a:solidFill>
                  <a:latin typeface="FZCuHeiSongS-B-GB" panose="02000000000000000000" charset="-122"/>
                  <a:ea typeface="FZCuHeiSongS-B-GB" panose="02000000000000000000" charset="-122"/>
                </a:rPr>
                <a:t>协同多部门统筹推进</a:t>
              </a:r>
              <a:endParaRPr lang="zh-CN" altLang="en-US" sz="2000" dirty="0">
                <a:solidFill>
                  <a:schemeClr val="bg1"/>
                </a:solidFill>
                <a:latin typeface="FZCuHeiSongS-B-GB" panose="02000000000000000000" charset="-122"/>
                <a:ea typeface="FZCuHeiSongS-B-GB" panose="02000000000000000000" charset="-122"/>
              </a:endParaRPr>
            </a:p>
          </p:txBody>
        </p:sp>
      </p:grpSp>
      <p:grpSp>
        <p:nvGrpSpPr>
          <p:cNvPr id="8" name="组合 7"/>
          <p:cNvGrpSpPr/>
          <p:nvPr/>
        </p:nvGrpSpPr>
        <p:grpSpPr>
          <a:xfrm>
            <a:off x="415065" y="1652764"/>
            <a:ext cx="3318735" cy="2067711"/>
            <a:chOff x="415065" y="1652764"/>
            <a:chExt cx="3318735" cy="2067711"/>
          </a:xfrm>
        </p:grpSpPr>
        <p:pic>
          <p:nvPicPr>
            <p:cNvPr id="5122" name="Picture 2" descr="http://sfl.pku.edu.cn/images/content/2021-11/202111262008072707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0" y="1652764"/>
              <a:ext cx="3106420" cy="2067711"/>
            </a:xfrm>
            <a:prstGeom prst="rect">
              <a:avLst/>
            </a:prstGeom>
            <a:noFill/>
            <a:extLst>
              <a:ext uri="{909E8E84-426E-40DD-AFC4-6F175D3DCCD1}">
                <a14:hiddenFill xmlns:a14="http://schemas.microsoft.com/office/drawing/2010/main">
                  <a:solidFill>
                    <a:srgbClr val="FFFFFF"/>
                  </a:solidFill>
                </a14:hiddenFill>
              </a:ext>
            </a:extLst>
          </p:spPr>
        </p:pic>
        <p:sp>
          <p:nvSpPr>
            <p:cNvPr id="53" name="矩形 52"/>
            <p:cNvSpPr/>
            <p:nvPr/>
          </p:nvSpPr>
          <p:spPr>
            <a:xfrm>
              <a:off x="415065" y="3249414"/>
              <a:ext cx="3133678" cy="307777"/>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集体收看张远航院士团队专题报告会</a:t>
              </a:r>
            </a:p>
          </p:txBody>
        </p:sp>
      </p:grpSp>
      <p:sp>
        <p:nvSpPr>
          <p:cNvPr id="38" name="矩形 37"/>
          <p:cNvSpPr/>
          <p:nvPr/>
        </p:nvSpPr>
        <p:spPr>
          <a:xfrm>
            <a:off x="415065" y="5768522"/>
            <a:ext cx="3133678" cy="307777"/>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师德师风专题培训</a:t>
            </a: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7668" y="1648378"/>
            <a:ext cx="3510603" cy="4543134"/>
          </a:xfrm>
          <a:prstGeom prst="rect">
            <a:avLst/>
          </a:prstGeom>
          <a:effectLst>
            <a:outerShdw blurRad="342900" dist="38100" dir="2700000" algn="tl" rotWithShape="0">
              <a:schemeClr val="bg1">
                <a:lumMod val="50000"/>
                <a:alpha val="40000"/>
              </a:schemeClr>
            </a:outerShdw>
          </a:effectLst>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6344" y="4111115"/>
            <a:ext cx="4715228" cy="2006592"/>
          </a:xfrm>
          <a:prstGeom prst="rect">
            <a:avLst/>
          </a:prstGeom>
        </p:spPr>
      </p:pic>
      <p:sp>
        <p:nvSpPr>
          <p:cNvPr id="46" name="矩形 45"/>
          <p:cNvSpPr/>
          <p:nvPr/>
        </p:nvSpPr>
        <p:spPr>
          <a:xfrm>
            <a:off x="3865364" y="5220138"/>
            <a:ext cx="2149198" cy="307777"/>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师德专题教育工作方案</a:t>
            </a:r>
          </a:p>
        </p:txBody>
      </p:sp>
      <p:sp>
        <p:nvSpPr>
          <p:cNvPr id="47" name="矩形 46"/>
          <p:cNvSpPr/>
          <p:nvPr/>
        </p:nvSpPr>
        <p:spPr>
          <a:xfrm>
            <a:off x="7116666" y="5677476"/>
            <a:ext cx="4098210" cy="523220"/>
          </a:xfrm>
          <a:prstGeom prst="rect">
            <a:avLst/>
          </a:prstGeom>
          <a:gradFill>
            <a:gsLst>
              <a:gs pos="100000">
                <a:srgbClr val="C00000"/>
              </a:gs>
              <a:gs pos="0">
                <a:srgbClr val="8B0012"/>
              </a:gs>
            </a:gsLst>
            <a:lin ang="2700000" scaled="1"/>
          </a:gradFill>
        </p:spPr>
        <p:txBody>
          <a:bodyPr wrap="square">
            <a:spAutoFit/>
          </a:bodyPr>
          <a:lstStyle/>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外国语学院“东方语言文化教师团队”获评</a:t>
            </a:r>
            <a:endParaRPr lang="en-US" altLang="zh-CN" sz="1400" b="1" kern="100" dirty="0" smtClean="0">
              <a:solidFill>
                <a:schemeClr val="bg1"/>
              </a:solidFill>
              <a:latin typeface="微软雅黑 Light" panose="020B0502040204020203" pitchFamily="34" charset="-122"/>
              <a:ea typeface="微软雅黑 Light" panose="020B0502040204020203" pitchFamily="34" charset="-122"/>
            </a:endParaRPr>
          </a:p>
          <a:p>
            <a:pPr>
              <a:spcAft>
                <a:spcPts val="0"/>
              </a:spcAft>
            </a:pPr>
            <a:r>
              <a:rPr lang="zh-CN" altLang="en-US" sz="1400" b="1" kern="100" dirty="0" smtClean="0">
                <a:solidFill>
                  <a:schemeClr val="bg1"/>
                </a:solidFill>
                <a:latin typeface="微软雅黑 Light" panose="020B0502040204020203" pitchFamily="34" charset="-122"/>
                <a:ea typeface="微软雅黑 Light" panose="020B0502040204020203" pitchFamily="34" charset="-122"/>
              </a:rPr>
              <a:t>第二批“全国高校黄大年式教师团队”</a:t>
            </a:r>
          </a:p>
        </p:txBody>
      </p:sp>
    </p:spTree>
    <p:extLst>
      <p:ext uri="{BB962C8B-B14F-4D97-AF65-F5344CB8AC3E}">
        <p14:creationId xmlns:p14="http://schemas.microsoft.com/office/powerpoint/2010/main" val="12056219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A党政）红+红+红">
      <a:dk1>
        <a:sysClr val="windowText" lastClr="000000"/>
      </a:dk1>
      <a:lt1>
        <a:sysClr val="window" lastClr="FFFFFF"/>
      </a:lt1>
      <a:dk2>
        <a:srgbClr val="44546A"/>
      </a:dk2>
      <a:lt2>
        <a:srgbClr val="E7E6E6"/>
      </a:lt2>
      <a:accent1>
        <a:srgbClr val="D70000"/>
      </a:accent1>
      <a:accent2>
        <a:srgbClr val="A10000"/>
      </a:accent2>
      <a:accent3>
        <a:srgbClr val="D70000"/>
      </a:accent3>
      <a:accent4>
        <a:srgbClr val="D70000"/>
      </a:accent4>
      <a:accent5>
        <a:srgbClr val="FF3300"/>
      </a:accent5>
      <a:accent6>
        <a:srgbClr val="FFFFFF"/>
      </a:accent6>
      <a:hlink>
        <a:srgbClr val="0563C1"/>
      </a:hlink>
      <a:folHlink>
        <a:srgbClr val="954F72"/>
      </a:folHlink>
    </a:clrScheme>
    <a:fontScheme name="主题字体">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1238</Words>
  <Application>Microsoft Office PowerPoint</Application>
  <PresentationFormat>宽屏</PresentationFormat>
  <Paragraphs>147</Paragraphs>
  <Slides>14</Slides>
  <Notes>14</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14</vt:i4>
      </vt:variant>
    </vt:vector>
  </HeadingPairs>
  <TitlesOfParts>
    <vt:vector size="32" baseType="lpstr">
      <vt:lpstr>华文细黑</vt:lpstr>
      <vt:lpstr>微软雅黑 Light</vt:lpstr>
      <vt:lpstr>仿宋</vt:lpstr>
      <vt:lpstr>字魂105号-简雅黑</vt:lpstr>
      <vt:lpstr>Wingdings</vt:lpstr>
      <vt:lpstr>FZCuHeiSongS-B-GB</vt:lpstr>
      <vt:lpstr>Calibri</vt:lpstr>
      <vt:lpstr>微软雅黑</vt:lpstr>
      <vt:lpstr>等线</vt:lpstr>
      <vt:lpstr>思源黑体 CN Medium</vt:lpstr>
      <vt:lpstr>Arial</vt:lpstr>
      <vt:lpstr>华光细黑_CNKI</vt:lpstr>
      <vt:lpstr>等线 Light</vt:lpstr>
      <vt:lpstr>宋体</vt:lpstr>
      <vt:lpstr>思源黑体 CN Light</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Lenovo</cp:lastModifiedBy>
  <cp:revision>38</cp:revision>
  <dcterms:created xsi:type="dcterms:W3CDTF">2022-03-10T07:23:52Z</dcterms:created>
  <dcterms:modified xsi:type="dcterms:W3CDTF">2022-03-11T02:31:46Z</dcterms:modified>
</cp:coreProperties>
</file>